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5"/>
  </p:notesMasterIdLst>
  <p:sldIdLst>
    <p:sldId id="257" r:id="rId2"/>
    <p:sldId id="263" r:id="rId3"/>
    <p:sldId id="273" r:id="rId4"/>
    <p:sldId id="264" r:id="rId5"/>
    <p:sldId id="279" r:id="rId6"/>
    <p:sldId id="285" r:id="rId7"/>
    <p:sldId id="308" r:id="rId8"/>
    <p:sldId id="305" r:id="rId9"/>
    <p:sldId id="306" r:id="rId10"/>
    <p:sldId id="307" r:id="rId11"/>
    <p:sldId id="309" r:id="rId12"/>
    <p:sldId id="314" r:id="rId13"/>
    <p:sldId id="295" r:id="rId14"/>
    <p:sldId id="310" r:id="rId15"/>
    <p:sldId id="311" r:id="rId16"/>
    <p:sldId id="315" r:id="rId17"/>
    <p:sldId id="316" r:id="rId18"/>
    <p:sldId id="312" r:id="rId19"/>
    <p:sldId id="317" r:id="rId20"/>
    <p:sldId id="318" r:id="rId21"/>
    <p:sldId id="319" r:id="rId22"/>
    <p:sldId id="320" r:id="rId23"/>
    <p:sldId id="324" r:id="rId24"/>
    <p:sldId id="321" r:id="rId25"/>
    <p:sldId id="322" r:id="rId26"/>
    <p:sldId id="313" r:id="rId27"/>
    <p:sldId id="323" r:id="rId28"/>
    <p:sldId id="325" r:id="rId29"/>
    <p:sldId id="327" r:id="rId30"/>
    <p:sldId id="326" r:id="rId31"/>
    <p:sldId id="272" r:id="rId32"/>
    <p:sldId id="294" r:id="rId33"/>
    <p:sldId id="268" r:id="rId3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ki Kallis" initials="KK" lastIdx="16" clrIdx="0">
    <p:extLst>
      <p:ext uri="{19B8F6BF-5375-455C-9EA6-DF929625EA0E}">
        <p15:presenceInfo xmlns:p15="http://schemas.microsoft.com/office/powerpoint/2012/main" userId="Kiki Kalli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87B9"/>
    <a:srgbClr val="3086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7" autoAdjust="0"/>
    <p:restoredTop sz="94660"/>
  </p:normalViewPr>
  <p:slideViewPr>
    <p:cSldViewPr snapToGrid="0">
      <p:cViewPr varScale="1">
        <p:scale>
          <a:sx n="72" d="100"/>
          <a:sy n="72" d="100"/>
        </p:scale>
        <p:origin x="624" y="5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33CB59-B89E-4780-A9AA-15B738C85EB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de-DE"/>
        </a:p>
      </dgm:t>
    </dgm:pt>
    <dgm:pt modelId="{F8488D35-7836-4A70-8096-507ADE518371}">
      <dgm:prSet phldrT="[Text]"/>
      <dgm:spPr/>
      <dgm:t>
        <a:bodyPr/>
        <a:lstStyle/>
        <a:p>
          <a:r>
            <a:rPr lang="de-DE" dirty="0" err="1"/>
            <a:t>Strategy</a:t>
          </a:r>
          <a:endParaRPr lang="de-DE" dirty="0"/>
        </a:p>
      </dgm:t>
    </dgm:pt>
    <dgm:pt modelId="{BEF43264-3B5B-461D-A8BE-4A9FF0708482}" type="parTrans" cxnId="{1908F146-43B9-49FA-B0A4-CE66A9BDBE8C}">
      <dgm:prSet/>
      <dgm:spPr/>
      <dgm:t>
        <a:bodyPr/>
        <a:lstStyle/>
        <a:p>
          <a:endParaRPr lang="de-DE"/>
        </a:p>
      </dgm:t>
    </dgm:pt>
    <dgm:pt modelId="{E4671A81-1CFC-450E-A629-69FF4E9CFBB3}" type="sibTrans" cxnId="{1908F146-43B9-49FA-B0A4-CE66A9BDBE8C}">
      <dgm:prSet/>
      <dgm:spPr/>
      <dgm:t>
        <a:bodyPr/>
        <a:lstStyle/>
        <a:p>
          <a:endParaRPr lang="de-DE"/>
        </a:p>
      </dgm:t>
    </dgm:pt>
    <dgm:pt modelId="{C6C22A6F-1088-4E24-8B90-F275EBF07B7B}">
      <dgm:prSet phldrT="[Text]"/>
      <dgm:spPr/>
      <dgm:t>
        <a:bodyPr/>
        <a:lstStyle/>
        <a:p>
          <a:r>
            <a:rPr lang="en-GB" noProof="0" dirty="0"/>
            <a:t>Clear TM-Strategy</a:t>
          </a:r>
        </a:p>
      </dgm:t>
    </dgm:pt>
    <dgm:pt modelId="{7985DEAB-5DF2-48A0-B4A9-7865D4941FEC}" type="parTrans" cxnId="{67F770AF-1BB3-4B9E-A8B3-A1737C8D647A}">
      <dgm:prSet/>
      <dgm:spPr/>
      <dgm:t>
        <a:bodyPr/>
        <a:lstStyle/>
        <a:p>
          <a:endParaRPr lang="de-DE"/>
        </a:p>
      </dgm:t>
    </dgm:pt>
    <dgm:pt modelId="{1C610925-72DB-42A8-8E79-71A90D9CD599}" type="sibTrans" cxnId="{67F770AF-1BB3-4B9E-A8B3-A1737C8D647A}">
      <dgm:prSet/>
      <dgm:spPr/>
      <dgm:t>
        <a:bodyPr/>
        <a:lstStyle/>
        <a:p>
          <a:endParaRPr lang="de-DE"/>
        </a:p>
      </dgm:t>
    </dgm:pt>
    <dgm:pt modelId="{88393ED0-8742-49F5-8FB2-762A76CC114E}">
      <dgm:prSet phldrT="[Text]"/>
      <dgm:spPr/>
      <dgm:t>
        <a:bodyPr/>
        <a:lstStyle/>
        <a:p>
          <a:r>
            <a:rPr lang="en-GB" noProof="0" dirty="0"/>
            <a:t>Aligned with business objectives</a:t>
          </a:r>
        </a:p>
      </dgm:t>
    </dgm:pt>
    <dgm:pt modelId="{A8E3383C-9207-47B0-BD0F-308B23E2801F}" type="parTrans" cxnId="{7F3104D9-7176-4DE1-88CD-786B62647460}">
      <dgm:prSet/>
      <dgm:spPr/>
      <dgm:t>
        <a:bodyPr/>
        <a:lstStyle/>
        <a:p>
          <a:endParaRPr lang="de-DE"/>
        </a:p>
      </dgm:t>
    </dgm:pt>
    <dgm:pt modelId="{120D607E-E102-42EC-ABDF-832D841CE7DE}" type="sibTrans" cxnId="{7F3104D9-7176-4DE1-88CD-786B62647460}">
      <dgm:prSet/>
      <dgm:spPr/>
      <dgm:t>
        <a:bodyPr/>
        <a:lstStyle/>
        <a:p>
          <a:endParaRPr lang="de-DE"/>
        </a:p>
      </dgm:t>
    </dgm:pt>
    <dgm:pt modelId="{C1817B64-CAAC-4AFC-B3A8-567EE3B2C385}">
      <dgm:prSet phldrT="[Text]"/>
      <dgm:spPr/>
      <dgm:t>
        <a:bodyPr/>
        <a:lstStyle/>
        <a:p>
          <a:r>
            <a:rPr lang="de-DE" dirty="0"/>
            <a:t>Culture</a:t>
          </a:r>
        </a:p>
      </dgm:t>
    </dgm:pt>
    <dgm:pt modelId="{BDF6D25E-D825-4002-BD5F-717905449EBD}" type="parTrans" cxnId="{138CB9EC-88DB-453E-A7B3-85F971335155}">
      <dgm:prSet/>
      <dgm:spPr/>
      <dgm:t>
        <a:bodyPr/>
        <a:lstStyle/>
        <a:p>
          <a:endParaRPr lang="de-DE"/>
        </a:p>
      </dgm:t>
    </dgm:pt>
    <dgm:pt modelId="{D74F5E0C-1D14-4F01-AD15-B7B8ADB6C1CB}" type="sibTrans" cxnId="{138CB9EC-88DB-453E-A7B3-85F971335155}">
      <dgm:prSet/>
      <dgm:spPr/>
      <dgm:t>
        <a:bodyPr/>
        <a:lstStyle/>
        <a:p>
          <a:endParaRPr lang="de-DE"/>
        </a:p>
      </dgm:t>
    </dgm:pt>
    <dgm:pt modelId="{43F7DC6A-7B66-4D58-B7DE-947AA90A3D60}">
      <dgm:prSet phldrT="[Text]"/>
      <dgm:spPr/>
      <dgm:t>
        <a:bodyPr/>
        <a:lstStyle/>
        <a:p>
          <a:r>
            <a:rPr lang="en-GB" noProof="0" dirty="0"/>
            <a:t>Mindfulness leadership</a:t>
          </a:r>
        </a:p>
      </dgm:t>
    </dgm:pt>
    <dgm:pt modelId="{A5BE09DB-A9A0-4049-B12A-8ADED3C6052C}" type="parTrans" cxnId="{E54B4AF2-96CF-487D-99AD-92F4A0A9EA56}">
      <dgm:prSet/>
      <dgm:spPr/>
      <dgm:t>
        <a:bodyPr/>
        <a:lstStyle/>
        <a:p>
          <a:endParaRPr lang="de-DE"/>
        </a:p>
      </dgm:t>
    </dgm:pt>
    <dgm:pt modelId="{1C8E3D0D-3606-4C5A-BC24-E1B0A79740C3}" type="sibTrans" cxnId="{E54B4AF2-96CF-487D-99AD-92F4A0A9EA56}">
      <dgm:prSet/>
      <dgm:spPr/>
      <dgm:t>
        <a:bodyPr/>
        <a:lstStyle/>
        <a:p>
          <a:endParaRPr lang="de-DE"/>
        </a:p>
      </dgm:t>
    </dgm:pt>
    <dgm:pt modelId="{FD22CE30-23D8-4FF3-AEE0-740235D26A1B}">
      <dgm:prSet phldrT="[Text]"/>
      <dgm:spPr/>
      <dgm:t>
        <a:bodyPr/>
        <a:lstStyle/>
        <a:p>
          <a:r>
            <a:rPr lang="en-GB" noProof="0" dirty="0"/>
            <a:t>HR acts as business partner</a:t>
          </a:r>
        </a:p>
      </dgm:t>
    </dgm:pt>
    <dgm:pt modelId="{150B6E08-BF1D-4C76-A974-D306FEEBFFBE}" type="parTrans" cxnId="{20F43699-D87C-4E97-9A5E-62E4ED239BF3}">
      <dgm:prSet/>
      <dgm:spPr/>
      <dgm:t>
        <a:bodyPr/>
        <a:lstStyle/>
        <a:p>
          <a:endParaRPr lang="de-DE"/>
        </a:p>
      </dgm:t>
    </dgm:pt>
    <dgm:pt modelId="{D11A7631-A18F-40BE-BB42-AC1F791DA624}" type="sibTrans" cxnId="{20F43699-D87C-4E97-9A5E-62E4ED239BF3}">
      <dgm:prSet/>
      <dgm:spPr/>
      <dgm:t>
        <a:bodyPr/>
        <a:lstStyle/>
        <a:p>
          <a:endParaRPr lang="de-DE"/>
        </a:p>
      </dgm:t>
    </dgm:pt>
    <dgm:pt modelId="{66569725-CB44-46FE-B13E-344D1BCFFC0F}">
      <dgm:prSet phldrT="[Text]"/>
      <dgm:spPr/>
      <dgm:t>
        <a:bodyPr/>
        <a:lstStyle/>
        <a:p>
          <a:r>
            <a:rPr lang="en-GB" noProof="0" dirty="0"/>
            <a:t>HR-Processes</a:t>
          </a:r>
        </a:p>
      </dgm:t>
    </dgm:pt>
    <dgm:pt modelId="{CF13E5E6-3AA7-4659-A3C6-B7D3DBA4BCC1}" type="parTrans" cxnId="{677C285D-30E1-4440-820E-CED56E23E4B6}">
      <dgm:prSet/>
      <dgm:spPr/>
      <dgm:t>
        <a:bodyPr/>
        <a:lstStyle/>
        <a:p>
          <a:endParaRPr lang="de-DE"/>
        </a:p>
      </dgm:t>
    </dgm:pt>
    <dgm:pt modelId="{01ED7C74-D71B-49F9-83B6-9CD224AC333E}" type="sibTrans" cxnId="{677C285D-30E1-4440-820E-CED56E23E4B6}">
      <dgm:prSet/>
      <dgm:spPr/>
      <dgm:t>
        <a:bodyPr/>
        <a:lstStyle/>
        <a:p>
          <a:endParaRPr lang="de-DE"/>
        </a:p>
      </dgm:t>
    </dgm:pt>
    <dgm:pt modelId="{28C4202C-6DDE-4C58-B5FE-843E365A2CE8}">
      <dgm:prSet phldrT="[Text]"/>
      <dgm:spPr/>
      <dgm:t>
        <a:bodyPr/>
        <a:lstStyle/>
        <a:p>
          <a:r>
            <a:rPr lang="en-GB" noProof="0" dirty="0"/>
            <a:t>Attract</a:t>
          </a:r>
        </a:p>
      </dgm:t>
    </dgm:pt>
    <dgm:pt modelId="{B7648C5E-973B-4134-BC6C-747F308E0CC7}" type="parTrans" cxnId="{B530837D-4206-4E30-9F62-9EE511B883AF}">
      <dgm:prSet/>
      <dgm:spPr/>
      <dgm:t>
        <a:bodyPr/>
        <a:lstStyle/>
        <a:p>
          <a:endParaRPr lang="de-DE"/>
        </a:p>
      </dgm:t>
    </dgm:pt>
    <dgm:pt modelId="{3320D6F7-237A-4A03-A6A8-BAF965E9C93D}" type="sibTrans" cxnId="{B530837D-4206-4E30-9F62-9EE511B883AF}">
      <dgm:prSet/>
      <dgm:spPr/>
      <dgm:t>
        <a:bodyPr/>
        <a:lstStyle/>
        <a:p>
          <a:endParaRPr lang="de-DE"/>
        </a:p>
      </dgm:t>
    </dgm:pt>
    <dgm:pt modelId="{F851B550-FB5C-495E-8BCC-3F2486D40CA7}">
      <dgm:prSet phldrT="[Text]"/>
      <dgm:spPr/>
      <dgm:t>
        <a:bodyPr/>
        <a:lstStyle/>
        <a:p>
          <a:endParaRPr lang="en-GB" noProof="0" dirty="0"/>
        </a:p>
      </dgm:t>
    </dgm:pt>
    <dgm:pt modelId="{BAE07D61-3604-4931-A3C3-94705C5B6198}" type="parTrans" cxnId="{090402A0-46DF-48F4-84B5-B57227501D26}">
      <dgm:prSet/>
      <dgm:spPr/>
      <dgm:t>
        <a:bodyPr/>
        <a:lstStyle/>
        <a:p>
          <a:endParaRPr lang="de-DE"/>
        </a:p>
      </dgm:t>
    </dgm:pt>
    <dgm:pt modelId="{A805F5C0-6044-4AC3-B060-9259F0AAE5B9}" type="sibTrans" cxnId="{090402A0-46DF-48F4-84B5-B57227501D26}">
      <dgm:prSet/>
      <dgm:spPr/>
      <dgm:t>
        <a:bodyPr/>
        <a:lstStyle/>
        <a:p>
          <a:endParaRPr lang="de-DE"/>
        </a:p>
      </dgm:t>
    </dgm:pt>
    <dgm:pt modelId="{56F13BE7-52B9-46BD-8BF2-5FABFDC01B07}">
      <dgm:prSet phldrT="[Text]"/>
      <dgm:spPr/>
      <dgm:t>
        <a:bodyPr/>
        <a:lstStyle/>
        <a:p>
          <a:r>
            <a:rPr lang="en-GB" noProof="0" dirty="0"/>
            <a:t>Openness for change</a:t>
          </a:r>
        </a:p>
      </dgm:t>
    </dgm:pt>
    <dgm:pt modelId="{DD2A02F5-32E6-438B-9319-F4A108B1D5A1}" type="parTrans" cxnId="{06AF107B-6864-4412-A880-172E0E0A9AE2}">
      <dgm:prSet/>
      <dgm:spPr/>
      <dgm:t>
        <a:bodyPr/>
        <a:lstStyle/>
        <a:p>
          <a:endParaRPr lang="de-DE"/>
        </a:p>
      </dgm:t>
    </dgm:pt>
    <dgm:pt modelId="{5EBDED46-93B6-4225-9E04-6621CEFB292F}" type="sibTrans" cxnId="{06AF107B-6864-4412-A880-172E0E0A9AE2}">
      <dgm:prSet/>
      <dgm:spPr/>
      <dgm:t>
        <a:bodyPr/>
        <a:lstStyle/>
        <a:p>
          <a:endParaRPr lang="de-DE"/>
        </a:p>
      </dgm:t>
    </dgm:pt>
    <dgm:pt modelId="{EE3B18CE-296A-49F5-87EF-83882CBF2D29}">
      <dgm:prSet phldrT="[Text]"/>
      <dgm:spPr/>
      <dgm:t>
        <a:bodyPr/>
        <a:lstStyle/>
        <a:p>
          <a:r>
            <a:rPr lang="en-GB" noProof="0" dirty="0"/>
            <a:t>Willingness to learn and develop</a:t>
          </a:r>
        </a:p>
      </dgm:t>
    </dgm:pt>
    <dgm:pt modelId="{C3A4AE2B-E2BC-421F-A123-98F37EAE8CF2}" type="parTrans" cxnId="{2CAC2368-606F-478F-9BF4-3AF87137298F}">
      <dgm:prSet/>
      <dgm:spPr/>
      <dgm:t>
        <a:bodyPr/>
        <a:lstStyle/>
        <a:p>
          <a:endParaRPr lang="de-DE"/>
        </a:p>
      </dgm:t>
    </dgm:pt>
    <dgm:pt modelId="{AF10D5BD-5D24-46A6-9655-D883C009CD5A}" type="sibTrans" cxnId="{2CAC2368-606F-478F-9BF4-3AF87137298F}">
      <dgm:prSet/>
      <dgm:spPr/>
      <dgm:t>
        <a:bodyPr/>
        <a:lstStyle/>
        <a:p>
          <a:endParaRPr lang="de-DE"/>
        </a:p>
      </dgm:t>
    </dgm:pt>
    <dgm:pt modelId="{F8F8353B-3AFB-426A-A013-C198D3E52B29}">
      <dgm:prSet phldrT="[Text]"/>
      <dgm:spPr/>
      <dgm:t>
        <a:bodyPr/>
        <a:lstStyle/>
        <a:p>
          <a:r>
            <a:rPr lang="en-GB" noProof="0" dirty="0"/>
            <a:t>Agree on Indicators</a:t>
          </a:r>
        </a:p>
      </dgm:t>
    </dgm:pt>
    <dgm:pt modelId="{867B9D52-7005-442E-B633-E1E73CF2BBFE}" type="parTrans" cxnId="{8D7FB109-55CB-4C34-B396-D2363E5AEF6D}">
      <dgm:prSet/>
      <dgm:spPr/>
      <dgm:t>
        <a:bodyPr/>
        <a:lstStyle/>
        <a:p>
          <a:endParaRPr lang="de-DE"/>
        </a:p>
      </dgm:t>
    </dgm:pt>
    <dgm:pt modelId="{ABDD36E9-2855-4E4A-AAF2-5E62386B7F0F}" type="sibTrans" cxnId="{8D7FB109-55CB-4C34-B396-D2363E5AEF6D}">
      <dgm:prSet/>
      <dgm:spPr/>
      <dgm:t>
        <a:bodyPr/>
        <a:lstStyle/>
        <a:p>
          <a:endParaRPr lang="de-DE"/>
        </a:p>
      </dgm:t>
    </dgm:pt>
    <dgm:pt modelId="{AB801477-CA75-4949-93A5-6C04A425BF84}">
      <dgm:prSet phldrT="[Text]"/>
      <dgm:spPr/>
      <dgm:t>
        <a:bodyPr/>
        <a:lstStyle/>
        <a:p>
          <a:r>
            <a:rPr lang="en-GB" noProof="0" dirty="0"/>
            <a:t>Develop instruments</a:t>
          </a:r>
        </a:p>
      </dgm:t>
    </dgm:pt>
    <dgm:pt modelId="{B52E1FCD-5268-47F8-A0FD-B9E789C875A1}" type="parTrans" cxnId="{9C65811B-634E-4965-9913-E8B8F6A782E1}">
      <dgm:prSet/>
      <dgm:spPr/>
      <dgm:t>
        <a:bodyPr/>
        <a:lstStyle/>
        <a:p>
          <a:endParaRPr lang="de-DE"/>
        </a:p>
      </dgm:t>
    </dgm:pt>
    <dgm:pt modelId="{F6532F2A-3F6A-4B21-B2A9-F43387C07066}" type="sibTrans" cxnId="{9C65811B-634E-4965-9913-E8B8F6A782E1}">
      <dgm:prSet/>
      <dgm:spPr/>
      <dgm:t>
        <a:bodyPr/>
        <a:lstStyle/>
        <a:p>
          <a:endParaRPr lang="de-DE"/>
        </a:p>
      </dgm:t>
    </dgm:pt>
    <dgm:pt modelId="{7FF418BC-7CEC-4CC0-9A1F-4454220A4758}">
      <dgm:prSet phldrT="[Text]"/>
      <dgm:spPr/>
      <dgm:t>
        <a:bodyPr/>
        <a:lstStyle/>
        <a:p>
          <a:r>
            <a:rPr lang="en-GB" noProof="0" dirty="0"/>
            <a:t>Develop</a:t>
          </a:r>
        </a:p>
      </dgm:t>
    </dgm:pt>
    <dgm:pt modelId="{11F29A7D-DF7C-49DD-AE6E-6D2633A2D93F}" type="parTrans" cxnId="{DF7ACBCB-13FE-4F1B-AF02-1469CA84BC4B}">
      <dgm:prSet/>
      <dgm:spPr/>
      <dgm:t>
        <a:bodyPr/>
        <a:lstStyle/>
        <a:p>
          <a:endParaRPr lang="de-DE"/>
        </a:p>
      </dgm:t>
    </dgm:pt>
    <dgm:pt modelId="{BB68C6C5-6F0E-4086-B65B-98D2F5D1BD03}" type="sibTrans" cxnId="{DF7ACBCB-13FE-4F1B-AF02-1469CA84BC4B}">
      <dgm:prSet/>
      <dgm:spPr/>
      <dgm:t>
        <a:bodyPr/>
        <a:lstStyle/>
        <a:p>
          <a:endParaRPr lang="de-DE"/>
        </a:p>
      </dgm:t>
    </dgm:pt>
    <dgm:pt modelId="{384BEAA6-FA6A-487F-BF6B-F15701376D46}">
      <dgm:prSet phldrT="[Text]"/>
      <dgm:spPr/>
      <dgm:t>
        <a:bodyPr/>
        <a:lstStyle/>
        <a:p>
          <a:r>
            <a:rPr lang="en-GB" noProof="0" dirty="0"/>
            <a:t>Succession</a:t>
          </a:r>
        </a:p>
      </dgm:t>
    </dgm:pt>
    <dgm:pt modelId="{73C9083C-ECBB-4355-A996-69EFD6414247}" type="parTrans" cxnId="{D52406A3-6543-45C7-888E-D7B02A341062}">
      <dgm:prSet/>
      <dgm:spPr/>
      <dgm:t>
        <a:bodyPr/>
        <a:lstStyle/>
        <a:p>
          <a:endParaRPr lang="de-DE"/>
        </a:p>
      </dgm:t>
    </dgm:pt>
    <dgm:pt modelId="{4833DD2C-00A6-4CB5-B504-42E22ADAC539}" type="sibTrans" cxnId="{D52406A3-6543-45C7-888E-D7B02A341062}">
      <dgm:prSet/>
      <dgm:spPr/>
      <dgm:t>
        <a:bodyPr/>
        <a:lstStyle/>
        <a:p>
          <a:endParaRPr lang="de-DE"/>
        </a:p>
      </dgm:t>
    </dgm:pt>
    <dgm:pt modelId="{9C236059-83E5-4FF6-B522-CAC5AAF97741}">
      <dgm:prSet phldrT="[Text]"/>
      <dgm:spPr/>
      <dgm:t>
        <a:bodyPr/>
        <a:lstStyle/>
        <a:p>
          <a:r>
            <a:rPr lang="en-GB" noProof="0" dirty="0"/>
            <a:t>Retain</a:t>
          </a:r>
        </a:p>
      </dgm:t>
    </dgm:pt>
    <dgm:pt modelId="{E4463FEE-1BD3-4540-9449-5AC7DF0FD7C7}" type="parTrans" cxnId="{0EE7AE31-E042-40A4-9F83-30BE9A96DCD7}">
      <dgm:prSet/>
      <dgm:spPr/>
      <dgm:t>
        <a:bodyPr/>
        <a:lstStyle/>
        <a:p>
          <a:endParaRPr lang="de-DE"/>
        </a:p>
      </dgm:t>
    </dgm:pt>
    <dgm:pt modelId="{0F388A2B-9B23-48CA-9851-2DAAC8C84E5B}" type="sibTrans" cxnId="{0EE7AE31-E042-40A4-9F83-30BE9A96DCD7}">
      <dgm:prSet/>
      <dgm:spPr/>
      <dgm:t>
        <a:bodyPr/>
        <a:lstStyle/>
        <a:p>
          <a:endParaRPr lang="de-DE"/>
        </a:p>
      </dgm:t>
    </dgm:pt>
    <dgm:pt modelId="{C3DE0120-9D9D-4CFE-A272-EB95A3FB1322}">
      <dgm:prSet phldrT="[Text]"/>
      <dgm:spPr/>
      <dgm:t>
        <a:bodyPr/>
        <a:lstStyle/>
        <a:p>
          <a:r>
            <a:rPr lang="en-GB" noProof="0" dirty="0"/>
            <a:t>Recruit</a:t>
          </a:r>
        </a:p>
      </dgm:t>
    </dgm:pt>
    <dgm:pt modelId="{05323BD2-EF8B-4460-9199-2FB793BD8F06}" type="parTrans" cxnId="{04A40A2A-7754-4D69-844B-B1E2474167CD}">
      <dgm:prSet/>
      <dgm:spPr/>
      <dgm:t>
        <a:bodyPr/>
        <a:lstStyle/>
        <a:p>
          <a:endParaRPr lang="de-DE"/>
        </a:p>
      </dgm:t>
    </dgm:pt>
    <dgm:pt modelId="{81EC93FD-4F96-4309-8980-D472859B25DD}" type="sibTrans" cxnId="{04A40A2A-7754-4D69-844B-B1E2474167CD}">
      <dgm:prSet/>
      <dgm:spPr/>
      <dgm:t>
        <a:bodyPr/>
        <a:lstStyle/>
        <a:p>
          <a:endParaRPr lang="de-DE"/>
        </a:p>
      </dgm:t>
    </dgm:pt>
    <dgm:pt modelId="{345B212F-9E37-4056-BE6E-207AA3541DE5}">
      <dgm:prSet phldrT="[Text]"/>
      <dgm:spPr/>
      <dgm:t>
        <a:bodyPr/>
        <a:lstStyle/>
        <a:p>
          <a:r>
            <a:rPr lang="en-GB" noProof="0" dirty="0"/>
            <a:t>Identify</a:t>
          </a:r>
        </a:p>
      </dgm:t>
    </dgm:pt>
    <dgm:pt modelId="{E7B3756D-56A2-4AD7-8BFC-AC9770F854F4}" type="parTrans" cxnId="{A1A74963-6976-4879-8E74-8AD7190191BF}">
      <dgm:prSet/>
      <dgm:spPr/>
      <dgm:t>
        <a:bodyPr/>
        <a:lstStyle/>
        <a:p>
          <a:endParaRPr lang="de-DE"/>
        </a:p>
      </dgm:t>
    </dgm:pt>
    <dgm:pt modelId="{629B7EED-B04C-4EF3-A1D8-302F5CFA9460}" type="sibTrans" cxnId="{A1A74963-6976-4879-8E74-8AD7190191BF}">
      <dgm:prSet/>
      <dgm:spPr/>
      <dgm:t>
        <a:bodyPr/>
        <a:lstStyle/>
        <a:p>
          <a:endParaRPr lang="de-DE"/>
        </a:p>
      </dgm:t>
    </dgm:pt>
    <dgm:pt modelId="{281944D8-E4FC-4A7A-B9D0-F2F377DD3CF9}">
      <dgm:prSet phldrT="[Text]"/>
      <dgm:spPr/>
      <dgm:t>
        <a:bodyPr/>
        <a:lstStyle/>
        <a:p>
          <a:r>
            <a:rPr lang="en-GB" noProof="0" dirty="0"/>
            <a:t>etc.</a:t>
          </a:r>
        </a:p>
      </dgm:t>
    </dgm:pt>
    <dgm:pt modelId="{A05079CD-4DB4-4FBA-B535-CA21547CE49D}" type="parTrans" cxnId="{1998CC71-A100-4F0C-9E2B-1FFDB0499702}">
      <dgm:prSet/>
      <dgm:spPr/>
      <dgm:t>
        <a:bodyPr/>
        <a:lstStyle/>
        <a:p>
          <a:endParaRPr lang="de-DE"/>
        </a:p>
      </dgm:t>
    </dgm:pt>
    <dgm:pt modelId="{C4D70492-5B48-4BCE-9CD1-62BAB5EABA22}" type="sibTrans" cxnId="{1998CC71-A100-4F0C-9E2B-1FFDB0499702}">
      <dgm:prSet/>
      <dgm:spPr/>
      <dgm:t>
        <a:bodyPr/>
        <a:lstStyle/>
        <a:p>
          <a:endParaRPr lang="de-DE"/>
        </a:p>
      </dgm:t>
    </dgm:pt>
    <dgm:pt modelId="{AFB61FBF-5A7E-48AD-8CAB-D58C48CE3C2C}" type="pres">
      <dgm:prSet presAssocID="{DC33CB59-B89E-4780-A9AA-15B738C85EB1}" presName="Name0" presStyleCnt="0">
        <dgm:presLayoutVars>
          <dgm:dir/>
          <dgm:animLvl val="lvl"/>
          <dgm:resizeHandles val="exact"/>
        </dgm:presLayoutVars>
      </dgm:prSet>
      <dgm:spPr/>
    </dgm:pt>
    <dgm:pt modelId="{CE836761-B398-4EC2-9E78-D025C329A451}" type="pres">
      <dgm:prSet presAssocID="{F8488D35-7836-4A70-8096-507ADE518371}" presName="composite" presStyleCnt="0"/>
      <dgm:spPr/>
    </dgm:pt>
    <dgm:pt modelId="{B0749464-682D-4D2B-A303-E1F1A7796462}" type="pres">
      <dgm:prSet presAssocID="{F8488D35-7836-4A70-8096-507ADE518371}" presName="parTx" presStyleLbl="alignNode1" presStyleIdx="0" presStyleCnt="3">
        <dgm:presLayoutVars>
          <dgm:chMax val="0"/>
          <dgm:chPref val="0"/>
          <dgm:bulletEnabled val="1"/>
        </dgm:presLayoutVars>
      </dgm:prSet>
      <dgm:spPr/>
    </dgm:pt>
    <dgm:pt modelId="{B4F5863B-F35E-496E-8EBC-4F28EC5FE162}" type="pres">
      <dgm:prSet presAssocID="{F8488D35-7836-4A70-8096-507ADE518371}" presName="desTx" presStyleLbl="alignAccFollowNode1" presStyleIdx="0" presStyleCnt="3">
        <dgm:presLayoutVars>
          <dgm:bulletEnabled val="1"/>
        </dgm:presLayoutVars>
      </dgm:prSet>
      <dgm:spPr/>
    </dgm:pt>
    <dgm:pt modelId="{9F706E4A-F9FF-49FC-BFF2-555976269DA4}" type="pres">
      <dgm:prSet presAssocID="{E4671A81-1CFC-450E-A629-69FF4E9CFBB3}" presName="space" presStyleCnt="0"/>
      <dgm:spPr/>
    </dgm:pt>
    <dgm:pt modelId="{8128A5DC-9B95-4349-905A-E39FB447BFB6}" type="pres">
      <dgm:prSet presAssocID="{C1817B64-CAAC-4AFC-B3A8-567EE3B2C385}" presName="composite" presStyleCnt="0"/>
      <dgm:spPr/>
    </dgm:pt>
    <dgm:pt modelId="{C768B2BC-D86D-41C8-B246-7E78822EC016}" type="pres">
      <dgm:prSet presAssocID="{C1817B64-CAAC-4AFC-B3A8-567EE3B2C385}" presName="parTx" presStyleLbl="alignNode1" presStyleIdx="1" presStyleCnt="3">
        <dgm:presLayoutVars>
          <dgm:chMax val="0"/>
          <dgm:chPref val="0"/>
          <dgm:bulletEnabled val="1"/>
        </dgm:presLayoutVars>
      </dgm:prSet>
      <dgm:spPr/>
    </dgm:pt>
    <dgm:pt modelId="{D116BAF1-88A6-46A2-B359-D43CE5732349}" type="pres">
      <dgm:prSet presAssocID="{C1817B64-CAAC-4AFC-B3A8-567EE3B2C385}" presName="desTx" presStyleLbl="alignAccFollowNode1" presStyleIdx="1" presStyleCnt="3">
        <dgm:presLayoutVars>
          <dgm:bulletEnabled val="1"/>
        </dgm:presLayoutVars>
      </dgm:prSet>
      <dgm:spPr/>
    </dgm:pt>
    <dgm:pt modelId="{FFF8D438-8CD0-481C-8374-75F425393FC2}" type="pres">
      <dgm:prSet presAssocID="{D74F5E0C-1D14-4F01-AD15-B7B8ADB6C1CB}" presName="space" presStyleCnt="0"/>
      <dgm:spPr/>
    </dgm:pt>
    <dgm:pt modelId="{39A6FBAB-1BA7-4BD8-B6E6-EFEF7E16E3C8}" type="pres">
      <dgm:prSet presAssocID="{66569725-CB44-46FE-B13E-344D1BCFFC0F}" presName="composite" presStyleCnt="0"/>
      <dgm:spPr/>
    </dgm:pt>
    <dgm:pt modelId="{7F82060B-341E-412C-9C6B-B0F8F6BA6307}" type="pres">
      <dgm:prSet presAssocID="{66569725-CB44-46FE-B13E-344D1BCFFC0F}" presName="parTx" presStyleLbl="alignNode1" presStyleIdx="2" presStyleCnt="3">
        <dgm:presLayoutVars>
          <dgm:chMax val="0"/>
          <dgm:chPref val="0"/>
          <dgm:bulletEnabled val="1"/>
        </dgm:presLayoutVars>
      </dgm:prSet>
      <dgm:spPr/>
    </dgm:pt>
    <dgm:pt modelId="{09DE7CC5-4503-4EF6-AC8A-A285287A9B45}" type="pres">
      <dgm:prSet presAssocID="{66569725-CB44-46FE-B13E-344D1BCFFC0F}" presName="desTx" presStyleLbl="alignAccFollowNode1" presStyleIdx="2" presStyleCnt="3">
        <dgm:presLayoutVars>
          <dgm:bulletEnabled val="1"/>
        </dgm:presLayoutVars>
      </dgm:prSet>
      <dgm:spPr/>
    </dgm:pt>
  </dgm:ptLst>
  <dgm:cxnLst>
    <dgm:cxn modelId="{C34D7401-F7A7-4033-B151-DDA271C350B8}" type="presOf" srcId="{56F13BE7-52B9-46BD-8BF2-5FABFDC01B07}" destId="{D116BAF1-88A6-46A2-B359-D43CE5732349}" srcOrd="0" destOrd="1" presId="urn:microsoft.com/office/officeart/2005/8/layout/hList1"/>
    <dgm:cxn modelId="{8D7FB109-55CB-4C34-B396-D2363E5AEF6D}" srcId="{F8488D35-7836-4A70-8096-507ADE518371}" destId="{F8F8353B-3AFB-426A-A013-C198D3E52B29}" srcOrd="2" destOrd="0" parTransId="{867B9D52-7005-442E-B633-E1E73CF2BBFE}" sibTransId="{ABDD36E9-2855-4E4A-AAF2-5E62386B7F0F}"/>
    <dgm:cxn modelId="{9C65811B-634E-4965-9913-E8B8F6A782E1}" srcId="{F8488D35-7836-4A70-8096-507ADE518371}" destId="{AB801477-CA75-4949-93A5-6C04A425BF84}" srcOrd="3" destOrd="0" parTransId="{B52E1FCD-5268-47F8-A0FD-B9E789C875A1}" sibTransId="{F6532F2A-3F6A-4B21-B2A9-F43387C07066}"/>
    <dgm:cxn modelId="{04A40A2A-7754-4D69-844B-B1E2474167CD}" srcId="{66569725-CB44-46FE-B13E-344D1BCFFC0F}" destId="{C3DE0120-9D9D-4CFE-A272-EB95A3FB1322}" srcOrd="2" destOrd="0" parTransId="{05323BD2-EF8B-4460-9199-2FB793BD8F06}" sibTransId="{81EC93FD-4F96-4309-8980-D472859B25DD}"/>
    <dgm:cxn modelId="{0EE7AE31-E042-40A4-9F83-30BE9A96DCD7}" srcId="{66569725-CB44-46FE-B13E-344D1BCFFC0F}" destId="{9C236059-83E5-4FF6-B522-CAC5AAF97741}" srcOrd="4" destOrd="0" parTransId="{E4463FEE-1BD3-4540-9449-5AC7DF0FD7C7}" sibTransId="{0F388A2B-9B23-48CA-9851-2DAAC8C84E5B}"/>
    <dgm:cxn modelId="{81B3CF5C-9DAE-4DAE-A5C9-65CE8DA5538E}" type="presOf" srcId="{384BEAA6-FA6A-487F-BF6B-F15701376D46}" destId="{09DE7CC5-4503-4EF6-AC8A-A285287A9B45}" srcOrd="0" destOrd="5" presId="urn:microsoft.com/office/officeart/2005/8/layout/hList1"/>
    <dgm:cxn modelId="{677C285D-30E1-4440-820E-CED56E23E4B6}" srcId="{DC33CB59-B89E-4780-A9AA-15B738C85EB1}" destId="{66569725-CB44-46FE-B13E-344D1BCFFC0F}" srcOrd="2" destOrd="0" parTransId="{CF13E5E6-3AA7-4659-A3C6-B7D3DBA4BCC1}" sibTransId="{01ED7C74-D71B-49F9-83B6-9CD224AC333E}"/>
    <dgm:cxn modelId="{64D16F5F-DC75-4C70-B3CD-012C7FBC1D5E}" type="presOf" srcId="{281944D8-E4FC-4A7A-B9D0-F2F377DD3CF9}" destId="{09DE7CC5-4503-4EF6-AC8A-A285287A9B45}" srcOrd="0" destOrd="6" presId="urn:microsoft.com/office/officeart/2005/8/layout/hList1"/>
    <dgm:cxn modelId="{0543E162-9F1A-4F78-B09D-AAF612E59D08}" type="presOf" srcId="{66569725-CB44-46FE-B13E-344D1BCFFC0F}" destId="{7F82060B-341E-412C-9C6B-B0F8F6BA6307}" srcOrd="0" destOrd="0" presId="urn:microsoft.com/office/officeart/2005/8/layout/hList1"/>
    <dgm:cxn modelId="{A1A74963-6976-4879-8E74-8AD7190191BF}" srcId="{66569725-CB44-46FE-B13E-344D1BCFFC0F}" destId="{345B212F-9E37-4056-BE6E-207AA3541DE5}" srcOrd="1" destOrd="0" parTransId="{E7B3756D-56A2-4AD7-8BFC-AC9770F854F4}" sibTransId="{629B7EED-B04C-4EF3-A1D8-302F5CFA9460}"/>
    <dgm:cxn modelId="{1908F146-43B9-49FA-B0A4-CE66A9BDBE8C}" srcId="{DC33CB59-B89E-4780-A9AA-15B738C85EB1}" destId="{F8488D35-7836-4A70-8096-507ADE518371}" srcOrd="0" destOrd="0" parTransId="{BEF43264-3B5B-461D-A8BE-4A9FF0708482}" sibTransId="{E4671A81-1CFC-450E-A629-69FF4E9CFBB3}"/>
    <dgm:cxn modelId="{2CAC2368-606F-478F-9BF4-3AF87137298F}" srcId="{C1817B64-CAAC-4AFC-B3A8-567EE3B2C385}" destId="{EE3B18CE-296A-49F5-87EF-83882CBF2D29}" srcOrd="2" destOrd="0" parTransId="{C3A4AE2B-E2BC-421F-A123-98F37EAE8CF2}" sibTransId="{AF10D5BD-5D24-46A6-9655-D883C009CD5A}"/>
    <dgm:cxn modelId="{C7852C6A-261C-4C6F-912D-FF78D2040DE4}" type="presOf" srcId="{88393ED0-8742-49F5-8FB2-762A76CC114E}" destId="{B4F5863B-F35E-496E-8EBC-4F28EC5FE162}" srcOrd="0" destOrd="1" presId="urn:microsoft.com/office/officeart/2005/8/layout/hList1"/>
    <dgm:cxn modelId="{5C71C96B-A99A-466C-A0E7-D700D58AA56D}" type="presOf" srcId="{F8488D35-7836-4A70-8096-507ADE518371}" destId="{B0749464-682D-4D2B-A303-E1F1A7796462}" srcOrd="0" destOrd="0" presId="urn:microsoft.com/office/officeart/2005/8/layout/hList1"/>
    <dgm:cxn modelId="{1B952470-2919-47BD-92E5-573A93FAE134}" type="presOf" srcId="{C1817B64-CAAC-4AFC-B3A8-567EE3B2C385}" destId="{C768B2BC-D86D-41C8-B246-7E78822EC016}" srcOrd="0" destOrd="0" presId="urn:microsoft.com/office/officeart/2005/8/layout/hList1"/>
    <dgm:cxn modelId="{1998CC71-A100-4F0C-9E2B-1FFDB0499702}" srcId="{66569725-CB44-46FE-B13E-344D1BCFFC0F}" destId="{281944D8-E4FC-4A7A-B9D0-F2F377DD3CF9}" srcOrd="6" destOrd="0" parTransId="{A05079CD-4DB4-4FBA-B535-CA21547CE49D}" sibTransId="{C4D70492-5B48-4BCE-9CD1-62BAB5EABA22}"/>
    <dgm:cxn modelId="{06AF107B-6864-4412-A880-172E0E0A9AE2}" srcId="{C1817B64-CAAC-4AFC-B3A8-567EE3B2C385}" destId="{56F13BE7-52B9-46BD-8BF2-5FABFDC01B07}" srcOrd="1" destOrd="0" parTransId="{DD2A02F5-32E6-438B-9319-F4A108B1D5A1}" sibTransId="{5EBDED46-93B6-4225-9E04-6621CEFB292F}"/>
    <dgm:cxn modelId="{76C5A77B-C12E-42FB-80BD-84D0CDF2DB38}" type="presOf" srcId="{DC33CB59-B89E-4780-A9AA-15B738C85EB1}" destId="{AFB61FBF-5A7E-48AD-8CAB-D58C48CE3C2C}" srcOrd="0" destOrd="0" presId="urn:microsoft.com/office/officeart/2005/8/layout/hList1"/>
    <dgm:cxn modelId="{B530837D-4206-4E30-9F62-9EE511B883AF}" srcId="{66569725-CB44-46FE-B13E-344D1BCFFC0F}" destId="{28C4202C-6DDE-4C58-B5FE-843E365A2CE8}" srcOrd="0" destOrd="0" parTransId="{B7648C5E-973B-4134-BC6C-747F308E0CC7}" sibTransId="{3320D6F7-237A-4A03-A6A8-BAF965E9C93D}"/>
    <dgm:cxn modelId="{57175584-738B-4A34-83D1-955B723982DC}" type="presOf" srcId="{28C4202C-6DDE-4C58-B5FE-843E365A2CE8}" destId="{09DE7CC5-4503-4EF6-AC8A-A285287A9B45}" srcOrd="0" destOrd="0" presId="urn:microsoft.com/office/officeart/2005/8/layout/hList1"/>
    <dgm:cxn modelId="{431B0186-7569-4536-A2C0-2D002ECB0C23}" type="presOf" srcId="{EE3B18CE-296A-49F5-87EF-83882CBF2D29}" destId="{D116BAF1-88A6-46A2-B359-D43CE5732349}" srcOrd="0" destOrd="2" presId="urn:microsoft.com/office/officeart/2005/8/layout/hList1"/>
    <dgm:cxn modelId="{ED37B495-8F79-4050-981F-0F7DDAFCC5E6}" type="presOf" srcId="{AB801477-CA75-4949-93A5-6C04A425BF84}" destId="{B4F5863B-F35E-496E-8EBC-4F28EC5FE162}" srcOrd="0" destOrd="3" presId="urn:microsoft.com/office/officeart/2005/8/layout/hList1"/>
    <dgm:cxn modelId="{20F43699-D87C-4E97-9A5E-62E4ED239BF3}" srcId="{C1817B64-CAAC-4AFC-B3A8-567EE3B2C385}" destId="{FD22CE30-23D8-4FF3-AEE0-740235D26A1B}" srcOrd="3" destOrd="0" parTransId="{150B6E08-BF1D-4C76-A974-D306FEEBFFBE}" sibTransId="{D11A7631-A18F-40BE-BB42-AC1F791DA624}"/>
    <dgm:cxn modelId="{1613E19D-9BBC-4480-B18F-F3B203874F24}" type="presOf" srcId="{43F7DC6A-7B66-4D58-B7DE-947AA90A3D60}" destId="{D116BAF1-88A6-46A2-B359-D43CE5732349}" srcOrd="0" destOrd="0" presId="urn:microsoft.com/office/officeart/2005/8/layout/hList1"/>
    <dgm:cxn modelId="{090402A0-46DF-48F4-84B5-B57227501D26}" srcId="{F8488D35-7836-4A70-8096-507ADE518371}" destId="{F851B550-FB5C-495E-8BCC-3F2486D40CA7}" srcOrd="4" destOrd="0" parTransId="{BAE07D61-3604-4931-A3C3-94705C5B6198}" sibTransId="{A805F5C0-6044-4AC3-B060-9259F0AAE5B9}"/>
    <dgm:cxn modelId="{D52406A3-6543-45C7-888E-D7B02A341062}" srcId="{66569725-CB44-46FE-B13E-344D1BCFFC0F}" destId="{384BEAA6-FA6A-487F-BF6B-F15701376D46}" srcOrd="5" destOrd="0" parTransId="{73C9083C-ECBB-4355-A996-69EFD6414247}" sibTransId="{4833DD2C-00A6-4CB5-B504-42E22ADAC539}"/>
    <dgm:cxn modelId="{0AD60CA8-E1D8-47BB-9BD7-F1CFE1F86535}" type="presOf" srcId="{7FF418BC-7CEC-4CC0-9A1F-4454220A4758}" destId="{09DE7CC5-4503-4EF6-AC8A-A285287A9B45}" srcOrd="0" destOrd="3" presId="urn:microsoft.com/office/officeart/2005/8/layout/hList1"/>
    <dgm:cxn modelId="{67F770AF-1BB3-4B9E-A8B3-A1737C8D647A}" srcId="{F8488D35-7836-4A70-8096-507ADE518371}" destId="{C6C22A6F-1088-4E24-8B90-F275EBF07B7B}" srcOrd="0" destOrd="0" parTransId="{7985DEAB-5DF2-48A0-B4A9-7865D4941FEC}" sibTransId="{1C610925-72DB-42A8-8E79-71A90D9CD599}"/>
    <dgm:cxn modelId="{7778B0B9-AC8D-4D18-8267-87EC8FAAAE98}" type="presOf" srcId="{C6C22A6F-1088-4E24-8B90-F275EBF07B7B}" destId="{B4F5863B-F35E-496E-8EBC-4F28EC5FE162}" srcOrd="0" destOrd="0" presId="urn:microsoft.com/office/officeart/2005/8/layout/hList1"/>
    <dgm:cxn modelId="{CA7454BE-19D7-4E27-B536-650B2EA2436D}" type="presOf" srcId="{F851B550-FB5C-495E-8BCC-3F2486D40CA7}" destId="{B4F5863B-F35E-496E-8EBC-4F28EC5FE162}" srcOrd="0" destOrd="4" presId="urn:microsoft.com/office/officeart/2005/8/layout/hList1"/>
    <dgm:cxn modelId="{DF7ACBCB-13FE-4F1B-AF02-1469CA84BC4B}" srcId="{66569725-CB44-46FE-B13E-344D1BCFFC0F}" destId="{7FF418BC-7CEC-4CC0-9A1F-4454220A4758}" srcOrd="3" destOrd="0" parTransId="{11F29A7D-DF7C-49DD-AE6E-6D2633A2D93F}" sibTransId="{BB68C6C5-6F0E-4086-B65B-98D2F5D1BD03}"/>
    <dgm:cxn modelId="{799947D0-4A6D-483D-80AA-060F9EDFA1A9}" type="presOf" srcId="{F8F8353B-3AFB-426A-A013-C198D3E52B29}" destId="{B4F5863B-F35E-496E-8EBC-4F28EC5FE162}" srcOrd="0" destOrd="2" presId="urn:microsoft.com/office/officeart/2005/8/layout/hList1"/>
    <dgm:cxn modelId="{05BF56D8-3C29-4FD4-AEF2-7C8B2D9DA3E1}" type="presOf" srcId="{C3DE0120-9D9D-4CFE-A272-EB95A3FB1322}" destId="{09DE7CC5-4503-4EF6-AC8A-A285287A9B45}" srcOrd="0" destOrd="2" presId="urn:microsoft.com/office/officeart/2005/8/layout/hList1"/>
    <dgm:cxn modelId="{7F3104D9-7176-4DE1-88CD-786B62647460}" srcId="{F8488D35-7836-4A70-8096-507ADE518371}" destId="{88393ED0-8742-49F5-8FB2-762A76CC114E}" srcOrd="1" destOrd="0" parTransId="{A8E3383C-9207-47B0-BD0F-308B23E2801F}" sibTransId="{120D607E-E102-42EC-ABDF-832D841CE7DE}"/>
    <dgm:cxn modelId="{C9F42CE3-FDD6-4EE2-8B18-59BB4693F088}" type="presOf" srcId="{FD22CE30-23D8-4FF3-AEE0-740235D26A1B}" destId="{D116BAF1-88A6-46A2-B359-D43CE5732349}" srcOrd="0" destOrd="3" presId="urn:microsoft.com/office/officeart/2005/8/layout/hList1"/>
    <dgm:cxn modelId="{138CB9EC-88DB-453E-A7B3-85F971335155}" srcId="{DC33CB59-B89E-4780-A9AA-15B738C85EB1}" destId="{C1817B64-CAAC-4AFC-B3A8-567EE3B2C385}" srcOrd="1" destOrd="0" parTransId="{BDF6D25E-D825-4002-BD5F-717905449EBD}" sibTransId="{D74F5E0C-1D14-4F01-AD15-B7B8ADB6C1CB}"/>
    <dgm:cxn modelId="{E54B4AF2-96CF-487D-99AD-92F4A0A9EA56}" srcId="{C1817B64-CAAC-4AFC-B3A8-567EE3B2C385}" destId="{43F7DC6A-7B66-4D58-B7DE-947AA90A3D60}" srcOrd="0" destOrd="0" parTransId="{A5BE09DB-A9A0-4049-B12A-8ADED3C6052C}" sibTransId="{1C8E3D0D-3606-4C5A-BC24-E1B0A79740C3}"/>
    <dgm:cxn modelId="{3BB9D2F8-C8C7-4C0D-BEF6-1B0B090471D2}" type="presOf" srcId="{9C236059-83E5-4FF6-B522-CAC5AAF97741}" destId="{09DE7CC5-4503-4EF6-AC8A-A285287A9B45}" srcOrd="0" destOrd="4" presId="urn:microsoft.com/office/officeart/2005/8/layout/hList1"/>
    <dgm:cxn modelId="{E3692DFA-C852-4D09-8696-77777D4C34C2}" type="presOf" srcId="{345B212F-9E37-4056-BE6E-207AA3541DE5}" destId="{09DE7CC5-4503-4EF6-AC8A-A285287A9B45}" srcOrd="0" destOrd="1" presId="urn:microsoft.com/office/officeart/2005/8/layout/hList1"/>
    <dgm:cxn modelId="{1F551C58-5248-4965-A7C6-25EB298C8DA0}" type="presParOf" srcId="{AFB61FBF-5A7E-48AD-8CAB-D58C48CE3C2C}" destId="{CE836761-B398-4EC2-9E78-D025C329A451}" srcOrd="0" destOrd="0" presId="urn:microsoft.com/office/officeart/2005/8/layout/hList1"/>
    <dgm:cxn modelId="{1B873143-13A6-4C88-A0A4-0345E20C2742}" type="presParOf" srcId="{CE836761-B398-4EC2-9E78-D025C329A451}" destId="{B0749464-682D-4D2B-A303-E1F1A7796462}" srcOrd="0" destOrd="0" presId="urn:microsoft.com/office/officeart/2005/8/layout/hList1"/>
    <dgm:cxn modelId="{73C90E8D-C558-4F60-8F48-C860C96A2DD6}" type="presParOf" srcId="{CE836761-B398-4EC2-9E78-D025C329A451}" destId="{B4F5863B-F35E-496E-8EBC-4F28EC5FE162}" srcOrd="1" destOrd="0" presId="urn:microsoft.com/office/officeart/2005/8/layout/hList1"/>
    <dgm:cxn modelId="{E5549F18-360D-4F06-8E39-423FE54C4EB2}" type="presParOf" srcId="{AFB61FBF-5A7E-48AD-8CAB-D58C48CE3C2C}" destId="{9F706E4A-F9FF-49FC-BFF2-555976269DA4}" srcOrd="1" destOrd="0" presId="urn:microsoft.com/office/officeart/2005/8/layout/hList1"/>
    <dgm:cxn modelId="{7ED50DF9-8EB1-48C1-8207-1E206EFB3AD6}" type="presParOf" srcId="{AFB61FBF-5A7E-48AD-8CAB-D58C48CE3C2C}" destId="{8128A5DC-9B95-4349-905A-E39FB447BFB6}" srcOrd="2" destOrd="0" presId="urn:microsoft.com/office/officeart/2005/8/layout/hList1"/>
    <dgm:cxn modelId="{D3911E52-5C19-48BA-8FA6-D0AE3FA39D16}" type="presParOf" srcId="{8128A5DC-9B95-4349-905A-E39FB447BFB6}" destId="{C768B2BC-D86D-41C8-B246-7E78822EC016}" srcOrd="0" destOrd="0" presId="urn:microsoft.com/office/officeart/2005/8/layout/hList1"/>
    <dgm:cxn modelId="{2ACC843D-0875-49E6-A0E0-BB2C656407F8}" type="presParOf" srcId="{8128A5DC-9B95-4349-905A-E39FB447BFB6}" destId="{D116BAF1-88A6-46A2-B359-D43CE5732349}" srcOrd="1" destOrd="0" presId="urn:microsoft.com/office/officeart/2005/8/layout/hList1"/>
    <dgm:cxn modelId="{5312B2F0-D99A-4FC8-92CE-27F0189BCD4E}" type="presParOf" srcId="{AFB61FBF-5A7E-48AD-8CAB-D58C48CE3C2C}" destId="{FFF8D438-8CD0-481C-8374-75F425393FC2}" srcOrd="3" destOrd="0" presId="urn:microsoft.com/office/officeart/2005/8/layout/hList1"/>
    <dgm:cxn modelId="{AF31F8FF-1E81-416F-A105-3AD71ABF5309}" type="presParOf" srcId="{AFB61FBF-5A7E-48AD-8CAB-D58C48CE3C2C}" destId="{39A6FBAB-1BA7-4BD8-B6E6-EFEF7E16E3C8}" srcOrd="4" destOrd="0" presId="urn:microsoft.com/office/officeart/2005/8/layout/hList1"/>
    <dgm:cxn modelId="{F51B3D32-D8B9-43DD-A7A5-DDBD69C645C4}" type="presParOf" srcId="{39A6FBAB-1BA7-4BD8-B6E6-EFEF7E16E3C8}" destId="{7F82060B-341E-412C-9C6B-B0F8F6BA6307}" srcOrd="0" destOrd="0" presId="urn:microsoft.com/office/officeart/2005/8/layout/hList1"/>
    <dgm:cxn modelId="{6BD4D7B5-692E-48FE-ADAF-6DD44B48E70B}" type="presParOf" srcId="{39A6FBAB-1BA7-4BD8-B6E6-EFEF7E16E3C8}" destId="{09DE7CC5-4503-4EF6-AC8A-A285287A9B45}"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349EF6-2331-4300-B695-60ECF04F0978}" type="doc">
      <dgm:prSet loTypeId="urn:microsoft.com/office/officeart/2005/8/layout/venn2" loCatId="relationship" qsTypeId="urn:microsoft.com/office/officeart/2005/8/quickstyle/simple1" qsCatId="simple" csTypeId="urn:microsoft.com/office/officeart/2005/8/colors/accent1_3" csCatId="accent1" phldr="1"/>
      <dgm:spPr/>
      <dgm:t>
        <a:bodyPr/>
        <a:lstStyle/>
        <a:p>
          <a:endParaRPr lang="de-DE"/>
        </a:p>
      </dgm:t>
    </dgm:pt>
    <dgm:pt modelId="{46DD9E80-F46B-49B3-878F-28ED3031B524}">
      <dgm:prSet phldrT="[Text]" custT="1"/>
      <dgm:spPr/>
      <dgm:t>
        <a:bodyPr/>
        <a:lstStyle/>
        <a:p>
          <a:r>
            <a:rPr lang="de-DE" sz="2000" b="1" dirty="0" err="1"/>
            <a:t>Leading</a:t>
          </a:r>
          <a:r>
            <a:rPr lang="de-DE" sz="2000" b="1" dirty="0"/>
            <a:t> </a:t>
          </a:r>
          <a:r>
            <a:rPr lang="de-DE" sz="2000" b="1" dirty="0" err="1"/>
            <a:t>others</a:t>
          </a:r>
          <a:endParaRPr lang="de-DE" sz="2000" b="1" dirty="0"/>
        </a:p>
      </dgm:t>
    </dgm:pt>
    <dgm:pt modelId="{4C0B2CC2-3E12-424C-9E1B-7AAF4CCEA753}" type="parTrans" cxnId="{DEA4C51C-A647-4DA3-9098-E68ACE7BC4FB}">
      <dgm:prSet/>
      <dgm:spPr/>
      <dgm:t>
        <a:bodyPr/>
        <a:lstStyle/>
        <a:p>
          <a:endParaRPr lang="de-DE" sz="3200" b="1"/>
        </a:p>
      </dgm:t>
    </dgm:pt>
    <dgm:pt modelId="{427B3FF3-A6AA-4FDA-A559-C621B01C7FB0}" type="sibTrans" cxnId="{DEA4C51C-A647-4DA3-9098-E68ACE7BC4FB}">
      <dgm:prSet/>
      <dgm:spPr/>
      <dgm:t>
        <a:bodyPr/>
        <a:lstStyle/>
        <a:p>
          <a:endParaRPr lang="de-DE" sz="3200" b="1"/>
        </a:p>
      </dgm:t>
    </dgm:pt>
    <dgm:pt modelId="{67C6D65A-697B-48C0-AEAC-52FCB7322CBC}">
      <dgm:prSet phldrT="[Text]" custT="1"/>
      <dgm:spPr/>
      <dgm:t>
        <a:bodyPr/>
        <a:lstStyle/>
        <a:p>
          <a:r>
            <a:rPr lang="de-DE" sz="2000" b="1" dirty="0" err="1"/>
            <a:t>Leading</a:t>
          </a:r>
          <a:r>
            <a:rPr lang="de-DE" sz="2000" b="1" dirty="0"/>
            <a:t> </a:t>
          </a:r>
          <a:r>
            <a:rPr lang="de-DE" sz="2000" b="1" dirty="0" err="1"/>
            <a:t>the</a:t>
          </a:r>
          <a:r>
            <a:rPr lang="de-DE" sz="2000" b="1" dirty="0"/>
            <a:t> </a:t>
          </a:r>
          <a:r>
            <a:rPr lang="de-DE" sz="2000" b="1" dirty="0" err="1"/>
            <a:t>cause</a:t>
          </a:r>
          <a:endParaRPr lang="de-DE" sz="2000" b="1" dirty="0"/>
        </a:p>
      </dgm:t>
    </dgm:pt>
    <dgm:pt modelId="{8CC2F24C-97F7-4EE5-8D2E-D494359BBE87}" type="parTrans" cxnId="{B68FE5C4-8470-4610-ACA9-6EC42C58498E}">
      <dgm:prSet/>
      <dgm:spPr/>
      <dgm:t>
        <a:bodyPr/>
        <a:lstStyle/>
        <a:p>
          <a:endParaRPr lang="de-DE" sz="3200" b="1"/>
        </a:p>
      </dgm:t>
    </dgm:pt>
    <dgm:pt modelId="{545F7AF8-C8C3-4788-A348-4684B161D4D2}" type="sibTrans" cxnId="{B68FE5C4-8470-4610-ACA9-6EC42C58498E}">
      <dgm:prSet/>
      <dgm:spPr/>
      <dgm:t>
        <a:bodyPr/>
        <a:lstStyle/>
        <a:p>
          <a:endParaRPr lang="de-DE" sz="3200" b="1"/>
        </a:p>
      </dgm:t>
    </dgm:pt>
    <dgm:pt modelId="{50FCFBB3-19D3-4D91-9152-761FFB6F5ACB}">
      <dgm:prSet phldrT="[Text]" custT="1"/>
      <dgm:spPr/>
      <dgm:t>
        <a:bodyPr/>
        <a:lstStyle/>
        <a:p>
          <a:r>
            <a:rPr lang="de-DE" sz="2000" b="1" dirty="0" err="1"/>
            <a:t>Leading</a:t>
          </a:r>
          <a:r>
            <a:rPr lang="de-DE" sz="2000" b="1" dirty="0"/>
            <a:t> </a:t>
          </a:r>
          <a:r>
            <a:rPr lang="de-DE" sz="2000" b="1" dirty="0" err="1"/>
            <a:t>yourself</a:t>
          </a:r>
          <a:endParaRPr lang="de-DE" sz="2000" b="1" dirty="0"/>
        </a:p>
      </dgm:t>
    </dgm:pt>
    <dgm:pt modelId="{AAF8850E-D8B4-4BFC-A215-029AB8407E7C}" type="parTrans" cxnId="{7AEF3A23-2A65-43C9-8A99-F1D3FDBECECE}">
      <dgm:prSet/>
      <dgm:spPr/>
      <dgm:t>
        <a:bodyPr/>
        <a:lstStyle/>
        <a:p>
          <a:endParaRPr lang="de-DE" sz="3200" b="1"/>
        </a:p>
      </dgm:t>
    </dgm:pt>
    <dgm:pt modelId="{4AE2A6A6-C2A4-4DE4-9BD2-93388183BFEC}" type="sibTrans" cxnId="{7AEF3A23-2A65-43C9-8A99-F1D3FDBECECE}">
      <dgm:prSet/>
      <dgm:spPr/>
      <dgm:t>
        <a:bodyPr/>
        <a:lstStyle/>
        <a:p>
          <a:endParaRPr lang="de-DE" sz="3200" b="1"/>
        </a:p>
      </dgm:t>
    </dgm:pt>
    <dgm:pt modelId="{E83E05A9-87EE-4AD9-BDF5-DDC7C59411BC}" type="pres">
      <dgm:prSet presAssocID="{20349EF6-2331-4300-B695-60ECF04F0978}" presName="Name0" presStyleCnt="0">
        <dgm:presLayoutVars>
          <dgm:chMax val="7"/>
          <dgm:resizeHandles val="exact"/>
        </dgm:presLayoutVars>
      </dgm:prSet>
      <dgm:spPr/>
    </dgm:pt>
    <dgm:pt modelId="{B5674BF9-6FC8-4529-BE08-371363C47054}" type="pres">
      <dgm:prSet presAssocID="{20349EF6-2331-4300-B695-60ECF04F0978}" presName="comp1" presStyleCnt="0"/>
      <dgm:spPr/>
    </dgm:pt>
    <dgm:pt modelId="{DE426D75-7EF3-4011-B184-242206E4A8FB}" type="pres">
      <dgm:prSet presAssocID="{20349EF6-2331-4300-B695-60ECF04F0978}" presName="circle1" presStyleLbl="node1" presStyleIdx="0" presStyleCnt="3" custLinFactNeighborX="1818"/>
      <dgm:spPr/>
    </dgm:pt>
    <dgm:pt modelId="{93B838A9-6EAB-48F4-B9F4-EDB4A059372D}" type="pres">
      <dgm:prSet presAssocID="{20349EF6-2331-4300-B695-60ECF04F0978}" presName="c1text" presStyleLbl="node1" presStyleIdx="0" presStyleCnt="3">
        <dgm:presLayoutVars>
          <dgm:bulletEnabled val="1"/>
        </dgm:presLayoutVars>
      </dgm:prSet>
      <dgm:spPr/>
    </dgm:pt>
    <dgm:pt modelId="{6DCD9957-1C7B-4E5A-AFF0-774681995132}" type="pres">
      <dgm:prSet presAssocID="{20349EF6-2331-4300-B695-60ECF04F0978}" presName="comp2" presStyleCnt="0"/>
      <dgm:spPr/>
    </dgm:pt>
    <dgm:pt modelId="{14FE3EAA-F960-4CBE-A99A-6A33061AE4DA}" type="pres">
      <dgm:prSet presAssocID="{20349EF6-2331-4300-B695-60ECF04F0978}" presName="circle2" presStyleLbl="node1" presStyleIdx="1" presStyleCnt="3"/>
      <dgm:spPr/>
    </dgm:pt>
    <dgm:pt modelId="{43EA742C-BD5A-4AC0-8F5B-51F2280DBC0A}" type="pres">
      <dgm:prSet presAssocID="{20349EF6-2331-4300-B695-60ECF04F0978}" presName="c2text" presStyleLbl="node1" presStyleIdx="1" presStyleCnt="3">
        <dgm:presLayoutVars>
          <dgm:bulletEnabled val="1"/>
        </dgm:presLayoutVars>
      </dgm:prSet>
      <dgm:spPr/>
    </dgm:pt>
    <dgm:pt modelId="{96F18A34-B4D1-460F-BCD4-0F08CD69A139}" type="pres">
      <dgm:prSet presAssocID="{20349EF6-2331-4300-B695-60ECF04F0978}" presName="comp3" presStyleCnt="0"/>
      <dgm:spPr/>
    </dgm:pt>
    <dgm:pt modelId="{1EBA6B42-57F7-48F0-8B0F-45C36C50DE87}" type="pres">
      <dgm:prSet presAssocID="{20349EF6-2331-4300-B695-60ECF04F0978}" presName="circle3" presStyleLbl="node1" presStyleIdx="2" presStyleCnt="3"/>
      <dgm:spPr/>
    </dgm:pt>
    <dgm:pt modelId="{F75D8BCB-B231-4292-A2E2-A1F2025BE9DE}" type="pres">
      <dgm:prSet presAssocID="{20349EF6-2331-4300-B695-60ECF04F0978}" presName="c3text" presStyleLbl="node1" presStyleIdx="2" presStyleCnt="3">
        <dgm:presLayoutVars>
          <dgm:bulletEnabled val="1"/>
        </dgm:presLayoutVars>
      </dgm:prSet>
      <dgm:spPr/>
    </dgm:pt>
  </dgm:ptLst>
  <dgm:cxnLst>
    <dgm:cxn modelId="{DEA4C51C-A647-4DA3-9098-E68ACE7BC4FB}" srcId="{20349EF6-2331-4300-B695-60ECF04F0978}" destId="{46DD9E80-F46B-49B3-878F-28ED3031B524}" srcOrd="0" destOrd="0" parTransId="{4C0B2CC2-3E12-424C-9E1B-7AAF4CCEA753}" sibTransId="{427B3FF3-A6AA-4FDA-A559-C621B01C7FB0}"/>
    <dgm:cxn modelId="{7AEF3A23-2A65-43C9-8A99-F1D3FDBECECE}" srcId="{20349EF6-2331-4300-B695-60ECF04F0978}" destId="{50FCFBB3-19D3-4D91-9152-761FFB6F5ACB}" srcOrd="2" destOrd="0" parTransId="{AAF8850E-D8B4-4BFC-A215-029AB8407E7C}" sibTransId="{4AE2A6A6-C2A4-4DE4-9BD2-93388183BFEC}"/>
    <dgm:cxn modelId="{6FAC7824-F44C-4D5A-AB6B-D9D6D2AE5E9E}" type="presOf" srcId="{46DD9E80-F46B-49B3-878F-28ED3031B524}" destId="{93B838A9-6EAB-48F4-B9F4-EDB4A059372D}" srcOrd="1" destOrd="0" presId="urn:microsoft.com/office/officeart/2005/8/layout/venn2"/>
    <dgm:cxn modelId="{0B61A65F-83F5-4796-A3B9-0F7C5F2D8CC9}" type="presOf" srcId="{50FCFBB3-19D3-4D91-9152-761FFB6F5ACB}" destId="{1EBA6B42-57F7-48F0-8B0F-45C36C50DE87}" srcOrd="0" destOrd="0" presId="urn:microsoft.com/office/officeart/2005/8/layout/venn2"/>
    <dgm:cxn modelId="{2EA0BB78-065D-48CC-9135-751291AC618E}" type="presOf" srcId="{20349EF6-2331-4300-B695-60ECF04F0978}" destId="{E83E05A9-87EE-4AD9-BDF5-DDC7C59411BC}" srcOrd="0" destOrd="0" presId="urn:microsoft.com/office/officeart/2005/8/layout/venn2"/>
    <dgm:cxn modelId="{F2FF69B7-2063-4239-9BC7-C4C42AD7A2AD}" type="presOf" srcId="{67C6D65A-697B-48C0-AEAC-52FCB7322CBC}" destId="{14FE3EAA-F960-4CBE-A99A-6A33061AE4DA}" srcOrd="0" destOrd="0" presId="urn:microsoft.com/office/officeart/2005/8/layout/venn2"/>
    <dgm:cxn modelId="{F2E5C8BC-8941-44BC-972E-D7606C802FA5}" type="presOf" srcId="{67C6D65A-697B-48C0-AEAC-52FCB7322CBC}" destId="{43EA742C-BD5A-4AC0-8F5B-51F2280DBC0A}" srcOrd="1" destOrd="0" presId="urn:microsoft.com/office/officeart/2005/8/layout/venn2"/>
    <dgm:cxn modelId="{B68FE5C4-8470-4610-ACA9-6EC42C58498E}" srcId="{20349EF6-2331-4300-B695-60ECF04F0978}" destId="{67C6D65A-697B-48C0-AEAC-52FCB7322CBC}" srcOrd="1" destOrd="0" parTransId="{8CC2F24C-97F7-4EE5-8D2E-D494359BBE87}" sibTransId="{545F7AF8-C8C3-4788-A348-4684B161D4D2}"/>
    <dgm:cxn modelId="{17B3DBE4-1B5B-41AF-A096-E690F779AE49}" type="presOf" srcId="{46DD9E80-F46B-49B3-878F-28ED3031B524}" destId="{DE426D75-7EF3-4011-B184-242206E4A8FB}" srcOrd="0" destOrd="0" presId="urn:microsoft.com/office/officeart/2005/8/layout/venn2"/>
    <dgm:cxn modelId="{6B7BB5F5-45FC-4ED2-830A-37B8EDBFD9D4}" type="presOf" srcId="{50FCFBB3-19D3-4D91-9152-761FFB6F5ACB}" destId="{F75D8BCB-B231-4292-A2E2-A1F2025BE9DE}" srcOrd="1" destOrd="0" presId="urn:microsoft.com/office/officeart/2005/8/layout/venn2"/>
    <dgm:cxn modelId="{4F68F5AC-5837-418A-A181-7D315D07E4AA}" type="presParOf" srcId="{E83E05A9-87EE-4AD9-BDF5-DDC7C59411BC}" destId="{B5674BF9-6FC8-4529-BE08-371363C47054}" srcOrd="0" destOrd="0" presId="urn:microsoft.com/office/officeart/2005/8/layout/venn2"/>
    <dgm:cxn modelId="{BB5A583F-8915-4366-9EDB-8546DC738F3C}" type="presParOf" srcId="{B5674BF9-6FC8-4529-BE08-371363C47054}" destId="{DE426D75-7EF3-4011-B184-242206E4A8FB}" srcOrd="0" destOrd="0" presId="urn:microsoft.com/office/officeart/2005/8/layout/venn2"/>
    <dgm:cxn modelId="{4C359EA5-D77C-43E1-B433-939C5CC55BD6}" type="presParOf" srcId="{B5674BF9-6FC8-4529-BE08-371363C47054}" destId="{93B838A9-6EAB-48F4-B9F4-EDB4A059372D}" srcOrd="1" destOrd="0" presId="urn:microsoft.com/office/officeart/2005/8/layout/venn2"/>
    <dgm:cxn modelId="{6ED6626C-95B7-4ECE-9A14-34BD9F981458}" type="presParOf" srcId="{E83E05A9-87EE-4AD9-BDF5-DDC7C59411BC}" destId="{6DCD9957-1C7B-4E5A-AFF0-774681995132}" srcOrd="1" destOrd="0" presId="urn:microsoft.com/office/officeart/2005/8/layout/venn2"/>
    <dgm:cxn modelId="{24C5EE35-1E22-4F25-A20F-70B05BDC7736}" type="presParOf" srcId="{6DCD9957-1C7B-4E5A-AFF0-774681995132}" destId="{14FE3EAA-F960-4CBE-A99A-6A33061AE4DA}" srcOrd="0" destOrd="0" presId="urn:microsoft.com/office/officeart/2005/8/layout/venn2"/>
    <dgm:cxn modelId="{67142429-EB60-4A22-A315-018347451DB0}" type="presParOf" srcId="{6DCD9957-1C7B-4E5A-AFF0-774681995132}" destId="{43EA742C-BD5A-4AC0-8F5B-51F2280DBC0A}" srcOrd="1" destOrd="0" presId="urn:microsoft.com/office/officeart/2005/8/layout/venn2"/>
    <dgm:cxn modelId="{61267AC8-526B-4B81-9F71-73D9DCC458F0}" type="presParOf" srcId="{E83E05A9-87EE-4AD9-BDF5-DDC7C59411BC}" destId="{96F18A34-B4D1-460F-BCD4-0F08CD69A139}" srcOrd="2" destOrd="0" presId="urn:microsoft.com/office/officeart/2005/8/layout/venn2"/>
    <dgm:cxn modelId="{60AEA3A1-B7C8-45CF-80FB-E6E03054B8B5}" type="presParOf" srcId="{96F18A34-B4D1-460F-BCD4-0F08CD69A139}" destId="{1EBA6B42-57F7-48F0-8B0F-45C36C50DE87}" srcOrd="0" destOrd="0" presId="urn:microsoft.com/office/officeart/2005/8/layout/venn2"/>
    <dgm:cxn modelId="{B86198F3-1517-4FF2-BE62-8AB37527D692}" type="presParOf" srcId="{96F18A34-B4D1-460F-BCD4-0F08CD69A139}" destId="{F75D8BCB-B231-4292-A2E2-A1F2025BE9DE}"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749464-682D-4D2B-A303-E1F1A7796462}">
      <dsp:nvSpPr>
        <dsp:cNvPr id="0" name=""/>
        <dsp:cNvSpPr/>
      </dsp:nvSpPr>
      <dsp:spPr>
        <a:xfrm>
          <a:off x="1964" y="211849"/>
          <a:ext cx="1914973" cy="576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de-DE" sz="2000" kern="1200" dirty="0" err="1"/>
            <a:t>Strategy</a:t>
          </a:r>
          <a:endParaRPr lang="de-DE" sz="2000" kern="1200" dirty="0"/>
        </a:p>
      </dsp:txBody>
      <dsp:txXfrm>
        <a:off x="1964" y="211849"/>
        <a:ext cx="1914973" cy="576000"/>
      </dsp:txXfrm>
    </dsp:sp>
    <dsp:sp modelId="{B4F5863B-F35E-496E-8EBC-4F28EC5FE162}">
      <dsp:nvSpPr>
        <dsp:cNvPr id="0" name=""/>
        <dsp:cNvSpPr/>
      </dsp:nvSpPr>
      <dsp:spPr>
        <a:xfrm>
          <a:off x="1964" y="787849"/>
          <a:ext cx="1914973" cy="312929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GB" sz="2000" kern="1200" noProof="0" dirty="0"/>
            <a:t>Clear TM-Strategy</a:t>
          </a:r>
        </a:p>
        <a:p>
          <a:pPr marL="228600" lvl="1" indent="-228600" algn="l" defTabSz="889000">
            <a:lnSpc>
              <a:spcPct val="90000"/>
            </a:lnSpc>
            <a:spcBef>
              <a:spcPct val="0"/>
            </a:spcBef>
            <a:spcAft>
              <a:spcPct val="15000"/>
            </a:spcAft>
            <a:buChar char="•"/>
          </a:pPr>
          <a:r>
            <a:rPr lang="en-GB" sz="2000" kern="1200" noProof="0" dirty="0"/>
            <a:t>Aligned with business objectives</a:t>
          </a:r>
        </a:p>
        <a:p>
          <a:pPr marL="228600" lvl="1" indent="-228600" algn="l" defTabSz="889000">
            <a:lnSpc>
              <a:spcPct val="90000"/>
            </a:lnSpc>
            <a:spcBef>
              <a:spcPct val="0"/>
            </a:spcBef>
            <a:spcAft>
              <a:spcPct val="15000"/>
            </a:spcAft>
            <a:buChar char="•"/>
          </a:pPr>
          <a:r>
            <a:rPr lang="en-GB" sz="2000" kern="1200" noProof="0" dirty="0"/>
            <a:t>Agree on Indicators</a:t>
          </a:r>
        </a:p>
        <a:p>
          <a:pPr marL="228600" lvl="1" indent="-228600" algn="l" defTabSz="889000">
            <a:lnSpc>
              <a:spcPct val="90000"/>
            </a:lnSpc>
            <a:spcBef>
              <a:spcPct val="0"/>
            </a:spcBef>
            <a:spcAft>
              <a:spcPct val="15000"/>
            </a:spcAft>
            <a:buChar char="•"/>
          </a:pPr>
          <a:r>
            <a:rPr lang="en-GB" sz="2000" kern="1200" noProof="0" dirty="0"/>
            <a:t>Develop instruments</a:t>
          </a:r>
        </a:p>
        <a:p>
          <a:pPr marL="228600" lvl="1" indent="-228600" algn="l" defTabSz="889000">
            <a:lnSpc>
              <a:spcPct val="90000"/>
            </a:lnSpc>
            <a:spcBef>
              <a:spcPct val="0"/>
            </a:spcBef>
            <a:spcAft>
              <a:spcPct val="15000"/>
            </a:spcAft>
            <a:buChar char="•"/>
          </a:pPr>
          <a:endParaRPr lang="en-GB" sz="2000" kern="1200" noProof="0" dirty="0"/>
        </a:p>
      </dsp:txBody>
      <dsp:txXfrm>
        <a:off x="1964" y="787849"/>
        <a:ext cx="1914973" cy="3129299"/>
      </dsp:txXfrm>
    </dsp:sp>
    <dsp:sp modelId="{C768B2BC-D86D-41C8-B246-7E78822EC016}">
      <dsp:nvSpPr>
        <dsp:cNvPr id="0" name=""/>
        <dsp:cNvSpPr/>
      </dsp:nvSpPr>
      <dsp:spPr>
        <a:xfrm>
          <a:off x="2185033" y="211849"/>
          <a:ext cx="1914973" cy="576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de-DE" sz="2000" kern="1200" dirty="0"/>
            <a:t>Culture</a:t>
          </a:r>
        </a:p>
      </dsp:txBody>
      <dsp:txXfrm>
        <a:off x="2185033" y="211849"/>
        <a:ext cx="1914973" cy="576000"/>
      </dsp:txXfrm>
    </dsp:sp>
    <dsp:sp modelId="{D116BAF1-88A6-46A2-B359-D43CE5732349}">
      <dsp:nvSpPr>
        <dsp:cNvPr id="0" name=""/>
        <dsp:cNvSpPr/>
      </dsp:nvSpPr>
      <dsp:spPr>
        <a:xfrm>
          <a:off x="2185033" y="787849"/>
          <a:ext cx="1914973" cy="312929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GB" sz="2000" kern="1200" noProof="0" dirty="0"/>
            <a:t>Mindfulness leadership</a:t>
          </a:r>
        </a:p>
        <a:p>
          <a:pPr marL="228600" lvl="1" indent="-228600" algn="l" defTabSz="889000">
            <a:lnSpc>
              <a:spcPct val="90000"/>
            </a:lnSpc>
            <a:spcBef>
              <a:spcPct val="0"/>
            </a:spcBef>
            <a:spcAft>
              <a:spcPct val="15000"/>
            </a:spcAft>
            <a:buChar char="•"/>
          </a:pPr>
          <a:r>
            <a:rPr lang="en-GB" sz="2000" kern="1200" noProof="0" dirty="0"/>
            <a:t>Openness for change</a:t>
          </a:r>
        </a:p>
        <a:p>
          <a:pPr marL="228600" lvl="1" indent="-228600" algn="l" defTabSz="889000">
            <a:lnSpc>
              <a:spcPct val="90000"/>
            </a:lnSpc>
            <a:spcBef>
              <a:spcPct val="0"/>
            </a:spcBef>
            <a:spcAft>
              <a:spcPct val="15000"/>
            </a:spcAft>
            <a:buChar char="•"/>
          </a:pPr>
          <a:r>
            <a:rPr lang="en-GB" sz="2000" kern="1200" noProof="0" dirty="0"/>
            <a:t>Willingness to learn and develop</a:t>
          </a:r>
        </a:p>
        <a:p>
          <a:pPr marL="228600" lvl="1" indent="-228600" algn="l" defTabSz="889000">
            <a:lnSpc>
              <a:spcPct val="90000"/>
            </a:lnSpc>
            <a:spcBef>
              <a:spcPct val="0"/>
            </a:spcBef>
            <a:spcAft>
              <a:spcPct val="15000"/>
            </a:spcAft>
            <a:buChar char="•"/>
          </a:pPr>
          <a:r>
            <a:rPr lang="en-GB" sz="2000" kern="1200" noProof="0" dirty="0"/>
            <a:t>HR acts as business partner</a:t>
          </a:r>
        </a:p>
      </dsp:txBody>
      <dsp:txXfrm>
        <a:off x="2185033" y="787849"/>
        <a:ext cx="1914973" cy="3129299"/>
      </dsp:txXfrm>
    </dsp:sp>
    <dsp:sp modelId="{7F82060B-341E-412C-9C6B-B0F8F6BA6307}">
      <dsp:nvSpPr>
        <dsp:cNvPr id="0" name=""/>
        <dsp:cNvSpPr/>
      </dsp:nvSpPr>
      <dsp:spPr>
        <a:xfrm>
          <a:off x="4368103" y="211849"/>
          <a:ext cx="1914973" cy="576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GB" sz="2000" kern="1200" noProof="0" dirty="0"/>
            <a:t>HR-Processes</a:t>
          </a:r>
        </a:p>
      </dsp:txBody>
      <dsp:txXfrm>
        <a:off x="4368103" y="211849"/>
        <a:ext cx="1914973" cy="576000"/>
      </dsp:txXfrm>
    </dsp:sp>
    <dsp:sp modelId="{09DE7CC5-4503-4EF6-AC8A-A285287A9B45}">
      <dsp:nvSpPr>
        <dsp:cNvPr id="0" name=""/>
        <dsp:cNvSpPr/>
      </dsp:nvSpPr>
      <dsp:spPr>
        <a:xfrm>
          <a:off x="4368103" y="787849"/>
          <a:ext cx="1914973" cy="312929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GB" sz="2000" kern="1200" noProof="0" dirty="0"/>
            <a:t>Attract</a:t>
          </a:r>
        </a:p>
        <a:p>
          <a:pPr marL="228600" lvl="1" indent="-228600" algn="l" defTabSz="889000">
            <a:lnSpc>
              <a:spcPct val="90000"/>
            </a:lnSpc>
            <a:spcBef>
              <a:spcPct val="0"/>
            </a:spcBef>
            <a:spcAft>
              <a:spcPct val="15000"/>
            </a:spcAft>
            <a:buChar char="•"/>
          </a:pPr>
          <a:r>
            <a:rPr lang="en-GB" sz="2000" kern="1200" noProof="0" dirty="0"/>
            <a:t>Identify</a:t>
          </a:r>
        </a:p>
        <a:p>
          <a:pPr marL="228600" lvl="1" indent="-228600" algn="l" defTabSz="889000">
            <a:lnSpc>
              <a:spcPct val="90000"/>
            </a:lnSpc>
            <a:spcBef>
              <a:spcPct val="0"/>
            </a:spcBef>
            <a:spcAft>
              <a:spcPct val="15000"/>
            </a:spcAft>
            <a:buChar char="•"/>
          </a:pPr>
          <a:r>
            <a:rPr lang="en-GB" sz="2000" kern="1200" noProof="0" dirty="0"/>
            <a:t>Recruit</a:t>
          </a:r>
        </a:p>
        <a:p>
          <a:pPr marL="228600" lvl="1" indent="-228600" algn="l" defTabSz="889000">
            <a:lnSpc>
              <a:spcPct val="90000"/>
            </a:lnSpc>
            <a:spcBef>
              <a:spcPct val="0"/>
            </a:spcBef>
            <a:spcAft>
              <a:spcPct val="15000"/>
            </a:spcAft>
            <a:buChar char="•"/>
          </a:pPr>
          <a:r>
            <a:rPr lang="en-GB" sz="2000" kern="1200" noProof="0" dirty="0"/>
            <a:t>Develop</a:t>
          </a:r>
        </a:p>
        <a:p>
          <a:pPr marL="228600" lvl="1" indent="-228600" algn="l" defTabSz="889000">
            <a:lnSpc>
              <a:spcPct val="90000"/>
            </a:lnSpc>
            <a:spcBef>
              <a:spcPct val="0"/>
            </a:spcBef>
            <a:spcAft>
              <a:spcPct val="15000"/>
            </a:spcAft>
            <a:buChar char="•"/>
          </a:pPr>
          <a:r>
            <a:rPr lang="en-GB" sz="2000" kern="1200" noProof="0" dirty="0"/>
            <a:t>Retain</a:t>
          </a:r>
        </a:p>
        <a:p>
          <a:pPr marL="228600" lvl="1" indent="-228600" algn="l" defTabSz="889000">
            <a:lnSpc>
              <a:spcPct val="90000"/>
            </a:lnSpc>
            <a:spcBef>
              <a:spcPct val="0"/>
            </a:spcBef>
            <a:spcAft>
              <a:spcPct val="15000"/>
            </a:spcAft>
            <a:buChar char="•"/>
          </a:pPr>
          <a:r>
            <a:rPr lang="en-GB" sz="2000" kern="1200" noProof="0" dirty="0"/>
            <a:t>Succession</a:t>
          </a:r>
        </a:p>
        <a:p>
          <a:pPr marL="228600" lvl="1" indent="-228600" algn="l" defTabSz="889000">
            <a:lnSpc>
              <a:spcPct val="90000"/>
            </a:lnSpc>
            <a:spcBef>
              <a:spcPct val="0"/>
            </a:spcBef>
            <a:spcAft>
              <a:spcPct val="15000"/>
            </a:spcAft>
            <a:buChar char="•"/>
          </a:pPr>
          <a:r>
            <a:rPr lang="en-GB" sz="2000" kern="1200" noProof="0" dirty="0"/>
            <a:t>etc.</a:t>
          </a:r>
        </a:p>
      </dsp:txBody>
      <dsp:txXfrm>
        <a:off x="4368103" y="787849"/>
        <a:ext cx="1914973" cy="31292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426D75-7EF3-4011-B184-242206E4A8FB}">
      <dsp:nvSpPr>
        <dsp:cNvPr id="0" name=""/>
        <dsp:cNvSpPr/>
      </dsp:nvSpPr>
      <dsp:spPr>
        <a:xfrm>
          <a:off x="1119029" y="0"/>
          <a:ext cx="4388571" cy="4388571"/>
        </a:xfrm>
        <a:prstGeom prst="ellipse">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de-DE" sz="2000" b="1" kern="1200" dirty="0" err="1"/>
            <a:t>Leading</a:t>
          </a:r>
          <a:r>
            <a:rPr lang="de-DE" sz="2000" b="1" kern="1200" dirty="0"/>
            <a:t> </a:t>
          </a:r>
          <a:r>
            <a:rPr lang="de-DE" sz="2000" b="1" kern="1200" dirty="0" err="1"/>
            <a:t>others</a:t>
          </a:r>
          <a:endParaRPr lang="de-DE" sz="2000" b="1" kern="1200" dirty="0"/>
        </a:p>
      </dsp:txBody>
      <dsp:txXfrm>
        <a:off x="2546411" y="219428"/>
        <a:ext cx="1533805" cy="658285"/>
      </dsp:txXfrm>
    </dsp:sp>
    <dsp:sp modelId="{14FE3EAA-F960-4CBE-A99A-6A33061AE4DA}">
      <dsp:nvSpPr>
        <dsp:cNvPr id="0" name=""/>
        <dsp:cNvSpPr/>
      </dsp:nvSpPr>
      <dsp:spPr>
        <a:xfrm>
          <a:off x="1587816" y="1097142"/>
          <a:ext cx="3291428" cy="3291428"/>
        </a:xfrm>
        <a:prstGeom prst="ellipse">
          <a:avLst/>
        </a:prstGeom>
        <a:solidFill>
          <a:schemeClr val="accent1">
            <a:shade val="80000"/>
            <a:hueOff val="135632"/>
            <a:satOff val="2588"/>
            <a:lumOff val="114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de-DE" sz="2000" b="1" kern="1200" dirty="0" err="1"/>
            <a:t>Leading</a:t>
          </a:r>
          <a:r>
            <a:rPr lang="de-DE" sz="2000" b="1" kern="1200" dirty="0"/>
            <a:t> </a:t>
          </a:r>
          <a:r>
            <a:rPr lang="de-DE" sz="2000" b="1" kern="1200" dirty="0" err="1"/>
            <a:t>the</a:t>
          </a:r>
          <a:r>
            <a:rPr lang="de-DE" sz="2000" b="1" kern="1200" dirty="0"/>
            <a:t> </a:t>
          </a:r>
          <a:r>
            <a:rPr lang="de-DE" sz="2000" b="1" kern="1200" dirty="0" err="1"/>
            <a:t>cause</a:t>
          </a:r>
          <a:endParaRPr lang="de-DE" sz="2000" b="1" kern="1200" dirty="0"/>
        </a:p>
      </dsp:txBody>
      <dsp:txXfrm>
        <a:off x="2466627" y="1302857"/>
        <a:ext cx="1533805" cy="617142"/>
      </dsp:txXfrm>
    </dsp:sp>
    <dsp:sp modelId="{1EBA6B42-57F7-48F0-8B0F-45C36C50DE87}">
      <dsp:nvSpPr>
        <dsp:cNvPr id="0" name=""/>
        <dsp:cNvSpPr/>
      </dsp:nvSpPr>
      <dsp:spPr>
        <a:xfrm>
          <a:off x="2136387" y="2194285"/>
          <a:ext cx="2194285" cy="2194285"/>
        </a:xfrm>
        <a:prstGeom prst="ellipse">
          <a:avLst/>
        </a:prstGeom>
        <a:solidFill>
          <a:schemeClr val="accent1">
            <a:shade val="80000"/>
            <a:hueOff val="271263"/>
            <a:satOff val="5175"/>
            <a:lumOff val="2285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de-DE" sz="2000" b="1" kern="1200" dirty="0" err="1"/>
            <a:t>Leading</a:t>
          </a:r>
          <a:r>
            <a:rPr lang="de-DE" sz="2000" b="1" kern="1200" dirty="0"/>
            <a:t> </a:t>
          </a:r>
          <a:r>
            <a:rPr lang="de-DE" sz="2000" b="1" kern="1200" dirty="0" err="1"/>
            <a:t>yourself</a:t>
          </a:r>
          <a:endParaRPr lang="de-DE" sz="2000" b="1" kern="1200" dirty="0"/>
        </a:p>
      </dsp:txBody>
      <dsp:txXfrm>
        <a:off x="2457733" y="2742856"/>
        <a:ext cx="1551594" cy="1097142"/>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7909EB-9729-4F47-91C0-3AA07B88B825}" type="datetimeFigureOut">
              <a:rPr lang="en-SE" smtClean="0"/>
              <a:t>05/19/2020</a:t>
            </a:fld>
            <a:endParaRPr lang="en-SE"/>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32A152-18E1-47D5-9774-F259E223000C}" type="slidenum">
              <a:rPr lang="en-SE" smtClean="0"/>
              <a:t>‹#›</a:t>
            </a:fld>
            <a:endParaRPr lang="en-SE"/>
          </a:p>
        </p:txBody>
      </p:sp>
    </p:spTree>
    <p:extLst>
      <p:ext uri="{BB962C8B-B14F-4D97-AF65-F5344CB8AC3E}">
        <p14:creationId xmlns:p14="http://schemas.microsoft.com/office/powerpoint/2010/main" val="450497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251881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353677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636709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020407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10043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61829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659464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731360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499447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085257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293637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778597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528746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577555"/>
            <a:ext cx="6858000" cy="1932407"/>
          </a:xfrm>
        </p:spPr>
        <p:txBody>
          <a:bodyPr anchor="b"/>
          <a:lstStyle>
            <a:lvl1pPr algn="ctr">
              <a:defRPr sz="4500"/>
            </a:lvl1pPr>
          </a:lstStyle>
          <a:p>
            <a:r>
              <a:rPr lang="en-US"/>
              <a:t>Click to edit Master title style</a:t>
            </a:r>
            <a:endParaRPr lang="de-AT" dirty="0"/>
          </a:p>
        </p:txBody>
      </p:sp>
      <p:sp>
        <p:nvSpPr>
          <p:cNvPr id="3" name="Untertitel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de-AT"/>
          </a:p>
        </p:txBody>
      </p:sp>
      <p:sp>
        <p:nvSpPr>
          <p:cNvPr id="4" name="Datumsplatzhalter 3"/>
          <p:cNvSpPr>
            <a:spLocks noGrp="1"/>
          </p:cNvSpPr>
          <p:nvPr>
            <p:ph type="dt" sz="half" idx="10"/>
          </p:nvPr>
        </p:nvSpPr>
        <p:spPr/>
        <p:txBody>
          <a:bodyPr/>
          <a:lstStyle/>
          <a:p>
            <a:fld id="{CA7073B3-B8A4-4A9F-A96A-2C180B3B6F5D}" type="datetimeFigureOut">
              <a:rPr lang="de-AT" smtClean="0"/>
              <a:t>19.05.2020</a:t>
            </a:fld>
            <a:endParaRPr lang="de-AT" dirty="0"/>
          </a:p>
        </p:txBody>
      </p:sp>
      <p:sp>
        <p:nvSpPr>
          <p:cNvPr id="5" name="Fußzeilenplatzhalter 4"/>
          <p:cNvSpPr>
            <a:spLocks noGrp="1"/>
          </p:cNvSpPr>
          <p:nvPr>
            <p:ph type="ftr" sz="quarter" idx="11"/>
          </p:nvPr>
        </p:nvSpPr>
        <p:spPr/>
        <p:txBody>
          <a:bodyPr/>
          <a:lstStyle/>
          <a:p>
            <a:endParaRPr lang="de-AT" dirty="0"/>
          </a:p>
        </p:txBody>
      </p:sp>
      <p:sp>
        <p:nvSpPr>
          <p:cNvPr id="6" name="Foliennummernplatzhalter 5"/>
          <p:cNvSpPr>
            <a:spLocks noGrp="1"/>
          </p:cNvSpPr>
          <p:nvPr>
            <p:ph type="sldNum" sz="quarter" idx="12"/>
          </p:nvPr>
        </p:nvSpPr>
        <p:spPr/>
        <p:txBody>
          <a:bodyPr/>
          <a:lstStyle/>
          <a:p>
            <a:fld id="{BF392987-28A0-473A-8771-24F8F41EB7F1}" type="slidenum">
              <a:rPr lang="de-AT" smtClean="0"/>
              <a:t>‹#›</a:t>
            </a:fld>
            <a:endParaRPr lang="de-AT" dirty="0"/>
          </a:p>
        </p:txBody>
      </p:sp>
      <p:pic>
        <p:nvPicPr>
          <p:cNvPr id="7" name="Grafik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13681" y="160803"/>
            <a:ext cx="2067702" cy="1313163"/>
          </a:xfrm>
          <a:prstGeom prst="rect">
            <a:avLst/>
          </a:prstGeom>
        </p:spPr>
      </p:pic>
      <p:pic>
        <p:nvPicPr>
          <p:cNvPr id="8" name="Grafik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7113006" y="5845567"/>
            <a:ext cx="1896967" cy="407194"/>
          </a:xfrm>
          <a:prstGeom prst="rect">
            <a:avLst/>
          </a:prstGeom>
        </p:spPr>
      </p:pic>
      <p:sp>
        <p:nvSpPr>
          <p:cNvPr id="9" name="Textfeld 2"/>
          <p:cNvSpPr txBox="1">
            <a:spLocks noChangeArrowheads="1"/>
          </p:cNvSpPr>
          <p:nvPr userDrawn="1"/>
        </p:nvSpPr>
        <p:spPr bwMode="auto">
          <a:xfrm>
            <a:off x="5836144" y="6238917"/>
            <a:ext cx="3216275" cy="670560"/>
          </a:xfrm>
          <a:prstGeom prst="rect">
            <a:avLst/>
          </a:prstGeom>
          <a:noFill/>
          <a:ln w="9525">
            <a:noFill/>
            <a:miter lim="800000"/>
            <a:headEnd/>
            <a:tailEnd/>
          </a:ln>
        </p:spPr>
        <p:txBody>
          <a:bodyPr rot="0" vert="horz" wrap="square" lIns="91440" tIns="45720" rIns="91440" bIns="45720" anchor="t" anchorCtr="0">
            <a:spAutoFit/>
          </a:bodyPr>
          <a:lstStyle/>
          <a:p>
            <a:pPr algn="just">
              <a:lnSpc>
                <a:spcPct val="107000"/>
              </a:lnSpc>
              <a:spcAft>
                <a:spcPts val="800"/>
              </a:spcAft>
            </a:pPr>
            <a:r>
              <a:rPr lang="en-GB" sz="700" dirty="0">
                <a:effectLst/>
                <a:latin typeface="Calibri" panose="020F0502020204030204" pitchFamily="34" charset="0"/>
                <a:ea typeface="Calibri" panose="020F0502020204030204" pitchFamily="34" charset="0"/>
                <a:cs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8930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AT"/>
          </a:p>
        </p:txBody>
      </p:sp>
      <p:sp>
        <p:nvSpPr>
          <p:cNvPr id="3" name="Vertikaler Textplatzhalt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AT"/>
          </a:p>
        </p:txBody>
      </p:sp>
      <p:sp>
        <p:nvSpPr>
          <p:cNvPr id="4" name="Datumsplatzhalter 3"/>
          <p:cNvSpPr>
            <a:spLocks noGrp="1"/>
          </p:cNvSpPr>
          <p:nvPr>
            <p:ph type="dt" sz="half" idx="10"/>
          </p:nvPr>
        </p:nvSpPr>
        <p:spPr/>
        <p:txBody>
          <a:bodyPr/>
          <a:lstStyle/>
          <a:p>
            <a:fld id="{CA7073B3-B8A4-4A9F-A96A-2C180B3B6F5D}" type="datetimeFigureOut">
              <a:rPr lang="de-AT" smtClean="0"/>
              <a:t>19.05.2020</a:t>
            </a:fld>
            <a:endParaRPr lang="de-AT" dirty="0"/>
          </a:p>
        </p:txBody>
      </p:sp>
      <p:sp>
        <p:nvSpPr>
          <p:cNvPr id="5" name="Fußzeilenplatzhalter 4"/>
          <p:cNvSpPr>
            <a:spLocks noGrp="1"/>
          </p:cNvSpPr>
          <p:nvPr>
            <p:ph type="ftr" sz="quarter" idx="11"/>
          </p:nvPr>
        </p:nvSpPr>
        <p:spPr/>
        <p:txBody>
          <a:bodyPr/>
          <a:lstStyle/>
          <a:p>
            <a:endParaRPr lang="de-AT" dirty="0"/>
          </a:p>
        </p:txBody>
      </p:sp>
      <p:sp>
        <p:nvSpPr>
          <p:cNvPr id="6" name="Foliennummernplatzhalter 5"/>
          <p:cNvSpPr>
            <a:spLocks noGrp="1"/>
          </p:cNvSpPr>
          <p:nvPr>
            <p:ph type="sldNum" sz="quarter" idx="12"/>
          </p:nvPr>
        </p:nvSpPr>
        <p:spPr/>
        <p:txBody>
          <a:bodyPr/>
          <a:lstStyle/>
          <a:p>
            <a:fld id="{BF392987-28A0-473A-8771-24F8F41EB7F1}" type="slidenum">
              <a:rPr lang="de-AT" smtClean="0"/>
              <a:t>‹#›</a:t>
            </a:fld>
            <a:endParaRPr lang="de-AT" dirty="0"/>
          </a:p>
        </p:txBody>
      </p:sp>
    </p:spTree>
    <p:extLst>
      <p:ext uri="{BB962C8B-B14F-4D97-AF65-F5344CB8AC3E}">
        <p14:creationId xmlns:p14="http://schemas.microsoft.com/office/powerpoint/2010/main" val="1434248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43675" y="365125"/>
            <a:ext cx="1971675" cy="5811838"/>
          </a:xfrm>
        </p:spPr>
        <p:txBody>
          <a:bodyPr vert="eaVert"/>
          <a:lstStyle/>
          <a:p>
            <a:r>
              <a:rPr lang="en-US"/>
              <a:t>Click to edit Master title style</a:t>
            </a:r>
            <a:endParaRPr lang="de-AT"/>
          </a:p>
        </p:txBody>
      </p:sp>
      <p:sp>
        <p:nvSpPr>
          <p:cNvPr id="3" name="Vertikaler Textplatzhalt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AT"/>
          </a:p>
        </p:txBody>
      </p:sp>
      <p:sp>
        <p:nvSpPr>
          <p:cNvPr id="4" name="Datumsplatzhalter 3"/>
          <p:cNvSpPr>
            <a:spLocks noGrp="1"/>
          </p:cNvSpPr>
          <p:nvPr>
            <p:ph type="dt" sz="half" idx="10"/>
          </p:nvPr>
        </p:nvSpPr>
        <p:spPr/>
        <p:txBody>
          <a:bodyPr/>
          <a:lstStyle/>
          <a:p>
            <a:fld id="{CA7073B3-B8A4-4A9F-A96A-2C180B3B6F5D}" type="datetimeFigureOut">
              <a:rPr lang="de-AT" smtClean="0"/>
              <a:t>19.05.2020</a:t>
            </a:fld>
            <a:endParaRPr lang="de-AT" dirty="0"/>
          </a:p>
        </p:txBody>
      </p:sp>
      <p:sp>
        <p:nvSpPr>
          <p:cNvPr id="5" name="Fußzeilenplatzhalter 4"/>
          <p:cNvSpPr>
            <a:spLocks noGrp="1"/>
          </p:cNvSpPr>
          <p:nvPr>
            <p:ph type="ftr" sz="quarter" idx="11"/>
          </p:nvPr>
        </p:nvSpPr>
        <p:spPr/>
        <p:txBody>
          <a:bodyPr/>
          <a:lstStyle/>
          <a:p>
            <a:endParaRPr lang="de-AT" dirty="0"/>
          </a:p>
        </p:txBody>
      </p:sp>
      <p:sp>
        <p:nvSpPr>
          <p:cNvPr id="6" name="Foliennummernplatzhalter 5"/>
          <p:cNvSpPr>
            <a:spLocks noGrp="1"/>
          </p:cNvSpPr>
          <p:nvPr>
            <p:ph type="sldNum" sz="quarter" idx="12"/>
          </p:nvPr>
        </p:nvSpPr>
        <p:spPr/>
        <p:txBody>
          <a:bodyPr/>
          <a:lstStyle/>
          <a:p>
            <a:fld id="{BF392987-28A0-473A-8771-24F8F41EB7F1}" type="slidenum">
              <a:rPr lang="de-AT" smtClean="0"/>
              <a:t>‹#›</a:t>
            </a:fld>
            <a:endParaRPr lang="de-AT" dirty="0"/>
          </a:p>
        </p:txBody>
      </p:sp>
    </p:spTree>
    <p:extLst>
      <p:ext uri="{BB962C8B-B14F-4D97-AF65-F5344CB8AC3E}">
        <p14:creationId xmlns:p14="http://schemas.microsoft.com/office/powerpoint/2010/main" val="27442874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60945"/>
            <a:ext cx="7772400" cy="1949018"/>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CA7073B3-B8A4-4A9F-A96A-2C180B3B6F5D}" type="datetimeFigureOut">
              <a:rPr lang="de-AT" smtClean="0"/>
              <a:t>19.05.2020</a:t>
            </a:fld>
            <a:endParaRPr lang="de-AT" dirty="0"/>
          </a:p>
        </p:txBody>
      </p:sp>
      <p:sp>
        <p:nvSpPr>
          <p:cNvPr id="5" name="Footer Placeholder 4"/>
          <p:cNvSpPr>
            <a:spLocks noGrp="1"/>
          </p:cNvSpPr>
          <p:nvPr>
            <p:ph type="ftr" sz="quarter" idx="11"/>
          </p:nvPr>
        </p:nvSpPr>
        <p:spPr/>
        <p:txBody>
          <a:bodyPr/>
          <a:lstStyle/>
          <a:p>
            <a:endParaRPr lang="de-AT" dirty="0"/>
          </a:p>
        </p:txBody>
      </p:sp>
      <p:sp>
        <p:nvSpPr>
          <p:cNvPr id="6" name="Slide Number Placeholder 5"/>
          <p:cNvSpPr>
            <a:spLocks noGrp="1"/>
          </p:cNvSpPr>
          <p:nvPr>
            <p:ph type="sldNum" sz="quarter" idx="12"/>
          </p:nvPr>
        </p:nvSpPr>
        <p:spPr/>
        <p:txBody>
          <a:bodyPr/>
          <a:lstStyle/>
          <a:p>
            <a:fld id="{BF392987-28A0-473A-8771-24F8F41EB7F1}" type="slidenum">
              <a:rPr lang="de-AT" smtClean="0"/>
              <a:t>‹#›</a:t>
            </a:fld>
            <a:endParaRPr lang="de-AT" dirty="0"/>
          </a:p>
        </p:txBody>
      </p:sp>
      <p:pic>
        <p:nvPicPr>
          <p:cNvPr id="9" name="Grafik 8"/>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13681" y="160803"/>
            <a:ext cx="2067702" cy="1313163"/>
          </a:xfrm>
          <a:prstGeom prst="rect">
            <a:avLst/>
          </a:prstGeom>
        </p:spPr>
      </p:pic>
      <p:pic>
        <p:nvPicPr>
          <p:cNvPr id="10" name="Grafik 9"/>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7113006" y="5845567"/>
            <a:ext cx="1896967" cy="407194"/>
          </a:xfrm>
          <a:prstGeom prst="rect">
            <a:avLst/>
          </a:prstGeom>
        </p:spPr>
      </p:pic>
      <p:sp>
        <p:nvSpPr>
          <p:cNvPr id="11" name="Textfeld 2"/>
          <p:cNvSpPr txBox="1">
            <a:spLocks noChangeArrowheads="1"/>
          </p:cNvSpPr>
          <p:nvPr userDrawn="1"/>
        </p:nvSpPr>
        <p:spPr bwMode="auto">
          <a:xfrm>
            <a:off x="5836144" y="6238917"/>
            <a:ext cx="3216275" cy="670560"/>
          </a:xfrm>
          <a:prstGeom prst="rect">
            <a:avLst/>
          </a:prstGeom>
          <a:noFill/>
          <a:ln w="9525">
            <a:noFill/>
            <a:miter lim="800000"/>
            <a:headEnd/>
            <a:tailEnd/>
          </a:ln>
        </p:spPr>
        <p:txBody>
          <a:bodyPr rot="0" vert="horz" wrap="square" lIns="91440" tIns="45720" rIns="91440" bIns="45720" anchor="t" anchorCtr="0">
            <a:spAutoFit/>
          </a:bodyPr>
          <a:lstStyle/>
          <a:p>
            <a:pPr algn="just">
              <a:lnSpc>
                <a:spcPct val="107000"/>
              </a:lnSpc>
              <a:spcAft>
                <a:spcPts val="800"/>
              </a:spcAft>
            </a:pPr>
            <a:r>
              <a:rPr lang="en-GB" sz="700" dirty="0">
                <a:effectLst/>
                <a:latin typeface="Calibri" panose="020F0502020204030204" pitchFamily="34" charset="0"/>
                <a:ea typeface="Calibri" panose="020F0502020204030204" pitchFamily="34" charset="0"/>
                <a:cs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AT"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9210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AT" dirty="0"/>
          </a:p>
        </p:txBody>
      </p:sp>
      <p:sp>
        <p:nvSpPr>
          <p:cNvPr id="3" name="Inhaltsplatzhalter 2"/>
          <p:cNvSpPr>
            <a:spLocks noGrp="1"/>
          </p:cNvSpPr>
          <p:nvPr>
            <p:ph idx="1"/>
          </p:nvPr>
        </p:nvSpPr>
        <p:spPr>
          <a:xfrm>
            <a:off x="628650" y="1825625"/>
            <a:ext cx="7886700" cy="41340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AT"/>
          </a:p>
        </p:txBody>
      </p:sp>
      <p:sp>
        <p:nvSpPr>
          <p:cNvPr id="5" name="Fußzeilenplatzhalter 4"/>
          <p:cNvSpPr>
            <a:spLocks noGrp="1"/>
          </p:cNvSpPr>
          <p:nvPr>
            <p:ph type="ftr" sz="quarter" idx="11"/>
          </p:nvPr>
        </p:nvSpPr>
        <p:spPr/>
        <p:txBody>
          <a:bodyPr/>
          <a:lstStyle/>
          <a:p>
            <a:endParaRPr lang="de-AT" dirty="0"/>
          </a:p>
        </p:txBody>
      </p:sp>
      <p:sp>
        <p:nvSpPr>
          <p:cNvPr id="6" name="Foliennummernplatzhalter 5"/>
          <p:cNvSpPr>
            <a:spLocks noGrp="1"/>
          </p:cNvSpPr>
          <p:nvPr>
            <p:ph type="sldNum" sz="quarter" idx="12"/>
          </p:nvPr>
        </p:nvSpPr>
        <p:spPr/>
        <p:txBody>
          <a:bodyPr/>
          <a:lstStyle/>
          <a:p>
            <a:fld id="{BF392987-28A0-473A-8771-24F8F41EB7F1}" type="slidenum">
              <a:rPr lang="de-AT" smtClean="0"/>
              <a:t>‹#›</a:t>
            </a:fld>
            <a:endParaRPr lang="de-AT" dirty="0"/>
          </a:p>
        </p:txBody>
      </p:sp>
      <p:pic>
        <p:nvPicPr>
          <p:cNvPr id="7" name="Grafik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60370" y="6094641"/>
            <a:ext cx="1097880" cy="697245"/>
          </a:xfrm>
          <a:prstGeom prst="rect">
            <a:avLst/>
          </a:prstGeom>
        </p:spPr>
      </p:pic>
      <p:pic>
        <p:nvPicPr>
          <p:cNvPr id="8" name="Grafik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23035" y="6299200"/>
            <a:ext cx="1967228" cy="422276"/>
          </a:xfrm>
          <a:prstGeom prst="rect">
            <a:avLst/>
          </a:prstGeom>
        </p:spPr>
      </p:pic>
    </p:spTree>
    <p:extLst>
      <p:ext uri="{BB962C8B-B14F-4D97-AF65-F5344CB8AC3E}">
        <p14:creationId xmlns:p14="http://schemas.microsoft.com/office/powerpoint/2010/main" val="994062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de-AT"/>
          </a:p>
        </p:txBody>
      </p:sp>
      <p:sp>
        <p:nvSpPr>
          <p:cNvPr id="3" name="Textplatzhalt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5" name="Fußzeilenplatzhalter 4"/>
          <p:cNvSpPr>
            <a:spLocks noGrp="1"/>
          </p:cNvSpPr>
          <p:nvPr>
            <p:ph type="ftr" sz="quarter" idx="11"/>
          </p:nvPr>
        </p:nvSpPr>
        <p:spPr/>
        <p:txBody>
          <a:bodyPr/>
          <a:lstStyle/>
          <a:p>
            <a:endParaRPr lang="de-AT" dirty="0"/>
          </a:p>
        </p:txBody>
      </p:sp>
      <p:sp>
        <p:nvSpPr>
          <p:cNvPr id="6" name="Foliennummernplatzhalter 5"/>
          <p:cNvSpPr>
            <a:spLocks noGrp="1"/>
          </p:cNvSpPr>
          <p:nvPr>
            <p:ph type="sldNum" sz="quarter" idx="12"/>
          </p:nvPr>
        </p:nvSpPr>
        <p:spPr/>
        <p:txBody>
          <a:bodyPr/>
          <a:lstStyle/>
          <a:p>
            <a:fld id="{BF392987-28A0-473A-8771-24F8F41EB7F1}" type="slidenum">
              <a:rPr lang="de-AT" smtClean="0"/>
              <a:t>‹#›</a:t>
            </a:fld>
            <a:endParaRPr lang="de-AT" dirty="0"/>
          </a:p>
        </p:txBody>
      </p:sp>
      <p:pic>
        <p:nvPicPr>
          <p:cNvPr id="7" name="Grafik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13681" y="160803"/>
            <a:ext cx="2067702" cy="1313163"/>
          </a:xfrm>
          <a:prstGeom prst="rect">
            <a:avLst/>
          </a:prstGeom>
        </p:spPr>
      </p:pic>
      <p:pic>
        <p:nvPicPr>
          <p:cNvPr id="8" name="Grafik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23035" y="6299200"/>
            <a:ext cx="1967228" cy="422276"/>
          </a:xfrm>
          <a:prstGeom prst="rect">
            <a:avLst/>
          </a:prstGeom>
        </p:spPr>
      </p:pic>
    </p:spTree>
    <p:extLst>
      <p:ext uri="{BB962C8B-B14F-4D97-AF65-F5344CB8AC3E}">
        <p14:creationId xmlns:p14="http://schemas.microsoft.com/office/powerpoint/2010/main" val="1917898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AT"/>
          </a:p>
        </p:txBody>
      </p:sp>
      <p:sp>
        <p:nvSpPr>
          <p:cNvPr id="3" name="Inhaltsplatzhalt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AT"/>
          </a:p>
        </p:txBody>
      </p:sp>
      <p:sp>
        <p:nvSpPr>
          <p:cNvPr id="4" name="Inhaltsplatzhalt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AT"/>
          </a:p>
        </p:txBody>
      </p:sp>
      <p:sp>
        <p:nvSpPr>
          <p:cNvPr id="6" name="Fußzeilenplatzhalter 5"/>
          <p:cNvSpPr>
            <a:spLocks noGrp="1"/>
          </p:cNvSpPr>
          <p:nvPr>
            <p:ph type="ftr" sz="quarter" idx="11"/>
          </p:nvPr>
        </p:nvSpPr>
        <p:spPr/>
        <p:txBody>
          <a:bodyPr/>
          <a:lstStyle/>
          <a:p>
            <a:endParaRPr lang="de-AT" dirty="0"/>
          </a:p>
        </p:txBody>
      </p:sp>
      <p:sp>
        <p:nvSpPr>
          <p:cNvPr id="7" name="Foliennummernplatzhalter 6"/>
          <p:cNvSpPr>
            <a:spLocks noGrp="1"/>
          </p:cNvSpPr>
          <p:nvPr>
            <p:ph type="sldNum" sz="quarter" idx="12"/>
          </p:nvPr>
        </p:nvSpPr>
        <p:spPr/>
        <p:txBody>
          <a:bodyPr/>
          <a:lstStyle/>
          <a:p>
            <a:fld id="{BF392987-28A0-473A-8771-24F8F41EB7F1}" type="slidenum">
              <a:rPr lang="de-AT" smtClean="0"/>
              <a:t>‹#›</a:t>
            </a:fld>
            <a:endParaRPr lang="de-AT" dirty="0"/>
          </a:p>
        </p:txBody>
      </p:sp>
      <p:pic>
        <p:nvPicPr>
          <p:cNvPr id="8" name="Grafik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60370" y="6094641"/>
            <a:ext cx="1097880" cy="697245"/>
          </a:xfrm>
          <a:prstGeom prst="rect">
            <a:avLst/>
          </a:prstGeom>
        </p:spPr>
      </p:pic>
      <p:pic>
        <p:nvPicPr>
          <p:cNvPr id="9" name="Grafik 8"/>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23035" y="6299200"/>
            <a:ext cx="1967228" cy="422276"/>
          </a:xfrm>
          <a:prstGeom prst="rect">
            <a:avLst/>
          </a:prstGeom>
        </p:spPr>
      </p:pic>
    </p:spTree>
    <p:extLst>
      <p:ext uri="{BB962C8B-B14F-4D97-AF65-F5344CB8AC3E}">
        <p14:creationId xmlns:p14="http://schemas.microsoft.com/office/powerpoint/2010/main" val="1512911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29841" y="365126"/>
            <a:ext cx="7886700" cy="1325563"/>
          </a:xfrm>
        </p:spPr>
        <p:txBody>
          <a:bodyPr/>
          <a:lstStyle/>
          <a:p>
            <a:r>
              <a:rPr lang="en-US"/>
              <a:t>Click to edit Master title style</a:t>
            </a:r>
            <a:endParaRPr lang="de-AT"/>
          </a:p>
        </p:txBody>
      </p:sp>
      <p:sp>
        <p:nvSpPr>
          <p:cNvPr id="3" name="Textplatzhalt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Inhaltsplatzhalt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AT"/>
          </a:p>
        </p:txBody>
      </p:sp>
      <p:sp>
        <p:nvSpPr>
          <p:cNvPr id="5" name="Textplatzhalt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Inhaltsplatzhalt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AT"/>
          </a:p>
        </p:txBody>
      </p:sp>
      <p:sp>
        <p:nvSpPr>
          <p:cNvPr id="8" name="Fußzeilenplatzhalter 7"/>
          <p:cNvSpPr>
            <a:spLocks noGrp="1"/>
          </p:cNvSpPr>
          <p:nvPr>
            <p:ph type="ftr" sz="quarter" idx="11"/>
          </p:nvPr>
        </p:nvSpPr>
        <p:spPr/>
        <p:txBody>
          <a:bodyPr/>
          <a:lstStyle/>
          <a:p>
            <a:endParaRPr lang="de-AT" dirty="0"/>
          </a:p>
        </p:txBody>
      </p:sp>
      <p:sp>
        <p:nvSpPr>
          <p:cNvPr id="9" name="Foliennummernplatzhalter 8"/>
          <p:cNvSpPr>
            <a:spLocks noGrp="1"/>
          </p:cNvSpPr>
          <p:nvPr>
            <p:ph type="sldNum" sz="quarter" idx="12"/>
          </p:nvPr>
        </p:nvSpPr>
        <p:spPr/>
        <p:txBody>
          <a:bodyPr/>
          <a:lstStyle/>
          <a:p>
            <a:fld id="{BF392987-28A0-473A-8771-24F8F41EB7F1}" type="slidenum">
              <a:rPr lang="de-AT" smtClean="0"/>
              <a:t>‹#›</a:t>
            </a:fld>
            <a:endParaRPr lang="de-AT" dirty="0"/>
          </a:p>
        </p:txBody>
      </p:sp>
      <p:pic>
        <p:nvPicPr>
          <p:cNvPr id="10" name="Grafik 9"/>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60370" y="6094641"/>
            <a:ext cx="1097880" cy="697245"/>
          </a:xfrm>
          <a:prstGeom prst="rect">
            <a:avLst/>
          </a:prstGeom>
        </p:spPr>
      </p:pic>
      <p:pic>
        <p:nvPicPr>
          <p:cNvPr id="11" name="Grafik 10"/>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23035" y="6299200"/>
            <a:ext cx="1967228" cy="422276"/>
          </a:xfrm>
          <a:prstGeom prst="rect">
            <a:avLst/>
          </a:prstGeom>
        </p:spPr>
      </p:pic>
    </p:spTree>
    <p:extLst>
      <p:ext uri="{BB962C8B-B14F-4D97-AF65-F5344CB8AC3E}">
        <p14:creationId xmlns:p14="http://schemas.microsoft.com/office/powerpoint/2010/main" val="1600316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AT"/>
          </a:p>
        </p:txBody>
      </p:sp>
      <p:sp>
        <p:nvSpPr>
          <p:cNvPr id="4" name="Fußzeilenplatzhalter 3"/>
          <p:cNvSpPr>
            <a:spLocks noGrp="1"/>
          </p:cNvSpPr>
          <p:nvPr>
            <p:ph type="ftr" sz="quarter" idx="11"/>
          </p:nvPr>
        </p:nvSpPr>
        <p:spPr/>
        <p:txBody>
          <a:bodyPr/>
          <a:lstStyle/>
          <a:p>
            <a:endParaRPr lang="de-AT" dirty="0"/>
          </a:p>
        </p:txBody>
      </p:sp>
      <p:sp>
        <p:nvSpPr>
          <p:cNvPr id="5" name="Foliennummernplatzhalter 4"/>
          <p:cNvSpPr>
            <a:spLocks noGrp="1"/>
          </p:cNvSpPr>
          <p:nvPr>
            <p:ph type="sldNum" sz="quarter" idx="12"/>
          </p:nvPr>
        </p:nvSpPr>
        <p:spPr/>
        <p:txBody>
          <a:bodyPr/>
          <a:lstStyle/>
          <a:p>
            <a:fld id="{BF392987-28A0-473A-8771-24F8F41EB7F1}" type="slidenum">
              <a:rPr lang="de-AT" smtClean="0"/>
              <a:t>‹#›</a:t>
            </a:fld>
            <a:endParaRPr lang="de-AT" dirty="0"/>
          </a:p>
        </p:txBody>
      </p:sp>
      <p:pic>
        <p:nvPicPr>
          <p:cNvPr id="6" name="Grafik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60370" y="6094641"/>
            <a:ext cx="1097880" cy="697245"/>
          </a:xfrm>
          <a:prstGeom prst="rect">
            <a:avLst/>
          </a:prstGeom>
        </p:spPr>
      </p:pic>
      <p:pic>
        <p:nvPicPr>
          <p:cNvPr id="7" name="Grafik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23035" y="6299200"/>
            <a:ext cx="1967228" cy="422276"/>
          </a:xfrm>
          <a:prstGeom prst="rect">
            <a:avLst/>
          </a:prstGeom>
        </p:spPr>
      </p:pic>
    </p:spTree>
    <p:extLst>
      <p:ext uri="{BB962C8B-B14F-4D97-AF65-F5344CB8AC3E}">
        <p14:creationId xmlns:p14="http://schemas.microsoft.com/office/powerpoint/2010/main" val="3440334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A7073B3-B8A4-4A9F-A96A-2C180B3B6F5D}" type="datetimeFigureOut">
              <a:rPr lang="de-AT" smtClean="0"/>
              <a:t>19.05.2020</a:t>
            </a:fld>
            <a:endParaRPr lang="de-AT" dirty="0"/>
          </a:p>
        </p:txBody>
      </p:sp>
      <p:sp>
        <p:nvSpPr>
          <p:cNvPr id="3" name="Fußzeilenplatzhalter 2"/>
          <p:cNvSpPr>
            <a:spLocks noGrp="1"/>
          </p:cNvSpPr>
          <p:nvPr>
            <p:ph type="ftr" sz="quarter" idx="11"/>
          </p:nvPr>
        </p:nvSpPr>
        <p:spPr/>
        <p:txBody>
          <a:bodyPr/>
          <a:lstStyle/>
          <a:p>
            <a:endParaRPr lang="de-AT" dirty="0"/>
          </a:p>
        </p:txBody>
      </p:sp>
      <p:sp>
        <p:nvSpPr>
          <p:cNvPr id="4" name="Foliennummernplatzhalter 3"/>
          <p:cNvSpPr>
            <a:spLocks noGrp="1"/>
          </p:cNvSpPr>
          <p:nvPr>
            <p:ph type="sldNum" sz="quarter" idx="12"/>
          </p:nvPr>
        </p:nvSpPr>
        <p:spPr/>
        <p:txBody>
          <a:bodyPr/>
          <a:lstStyle/>
          <a:p>
            <a:fld id="{BF392987-28A0-473A-8771-24F8F41EB7F1}" type="slidenum">
              <a:rPr lang="de-AT" smtClean="0"/>
              <a:t>‹#›</a:t>
            </a:fld>
            <a:endParaRPr lang="de-AT" dirty="0"/>
          </a:p>
        </p:txBody>
      </p:sp>
    </p:spTree>
    <p:extLst>
      <p:ext uri="{BB962C8B-B14F-4D97-AF65-F5344CB8AC3E}">
        <p14:creationId xmlns:p14="http://schemas.microsoft.com/office/powerpoint/2010/main" val="2792950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de-AT"/>
          </a:p>
        </p:txBody>
      </p:sp>
      <p:sp>
        <p:nvSpPr>
          <p:cNvPr id="3" name="Inhaltsplatzhalt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AT"/>
          </a:p>
        </p:txBody>
      </p:sp>
      <p:sp>
        <p:nvSpPr>
          <p:cNvPr id="4" name="Textplatzhalt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umsplatzhalter 4"/>
          <p:cNvSpPr>
            <a:spLocks noGrp="1"/>
          </p:cNvSpPr>
          <p:nvPr>
            <p:ph type="dt" sz="half" idx="10"/>
          </p:nvPr>
        </p:nvSpPr>
        <p:spPr/>
        <p:txBody>
          <a:bodyPr/>
          <a:lstStyle/>
          <a:p>
            <a:fld id="{CA7073B3-B8A4-4A9F-A96A-2C180B3B6F5D}" type="datetimeFigureOut">
              <a:rPr lang="de-AT" smtClean="0"/>
              <a:t>19.05.2020</a:t>
            </a:fld>
            <a:endParaRPr lang="de-AT" dirty="0"/>
          </a:p>
        </p:txBody>
      </p:sp>
      <p:sp>
        <p:nvSpPr>
          <p:cNvPr id="6" name="Fußzeilenplatzhalter 5"/>
          <p:cNvSpPr>
            <a:spLocks noGrp="1"/>
          </p:cNvSpPr>
          <p:nvPr>
            <p:ph type="ftr" sz="quarter" idx="11"/>
          </p:nvPr>
        </p:nvSpPr>
        <p:spPr/>
        <p:txBody>
          <a:bodyPr/>
          <a:lstStyle/>
          <a:p>
            <a:endParaRPr lang="de-AT" dirty="0"/>
          </a:p>
        </p:txBody>
      </p:sp>
      <p:sp>
        <p:nvSpPr>
          <p:cNvPr id="7" name="Foliennummernplatzhalter 6"/>
          <p:cNvSpPr>
            <a:spLocks noGrp="1"/>
          </p:cNvSpPr>
          <p:nvPr>
            <p:ph type="sldNum" sz="quarter" idx="12"/>
          </p:nvPr>
        </p:nvSpPr>
        <p:spPr/>
        <p:txBody>
          <a:bodyPr/>
          <a:lstStyle/>
          <a:p>
            <a:fld id="{BF392987-28A0-473A-8771-24F8F41EB7F1}" type="slidenum">
              <a:rPr lang="de-AT" smtClean="0"/>
              <a:t>‹#›</a:t>
            </a:fld>
            <a:endParaRPr lang="de-AT" dirty="0"/>
          </a:p>
        </p:txBody>
      </p:sp>
    </p:spTree>
    <p:extLst>
      <p:ext uri="{BB962C8B-B14F-4D97-AF65-F5344CB8AC3E}">
        <p14:creationId xmlns:p14="http://schemas.microsoft.com/office/powerpoint/2010/main" val="2551998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de-AT"/>
          </a:p>
        </p:txBody>
      </p:sp>
      <p:sp>
        <p:nvSpPr>
          <p:cNvPr id="3" name="Bildplatzhalt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de-AT" dirty="0"/>
          </a:p>
        </p:txBody>
      </p:sp>
      <p:sp>
        <p:nvSpPr>
          <p:cNvPr id="4" name="Textplatzhalt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umsplatzhalter 4"/>
          <p:cNvSpPr>
            <a:spLocks noGrp="1"/>
          </p:cNvSpPr>
          <p:nvPr>
            <p:ph type="dt" sz="half" idx="10"/>
          </p:nvPr>
        </p:nvSpPr>
        <p:spPr/>
        <p:txBody>
          <a:bodyPr/>
          <a:lstStyle/>
          <a:p>
            <a:fld id="{CA7073B3-B8A4-4A9F-A96A-2C180B3B6F5D}" type="datetimeFigureOut">
              <a:rPr lang="de-AT" smtClean="0"/>
              <a:t>19.05.2020</a:t>
            </a:fld>
            <a:endParaRPr lang="de-AT" dirty="0"/>
          </a:p>
        </p:txBody>
      </p:sp>
      <p:sp>
        <p:nvSpPr>
          <p:cNvPr id="6" name="Fußzeilenplatzhalter 5"/>
          <p:cNvSpPr>
            <a:spLocks noGrp="1"/>
          </p:cNvSpPr>
          <p:nvPr>
            <p:ph type="ftr" sz="quarter" idx="11"/>
          </p:nvPr>
        </p:nvSpPr>
        <p:spPr/>
        <p:txBody>
          <a:bodyPr/>
          <a:lstStyle/>
          <a:p>
            <a:endParaRPr lang="de-AT" dirty="0"/>
          </a:p>
        </p:txBody>
      </p:sp>
      <p:sp>
        <p:nvSpPr>
          <p:cNvPr id="7" name="Foliennummernplatzhalter 6"/>
          <p:cNvSpPr>
            <a:spLocks noGrp="1"/>
          </p:cNvSpPr>
          <p:nvPr>
            <p:ph type="sldNum" sz="quarter" idx="12"/>
          </p:nvPr>
        </p:nvSpPr>
        <p:spPr/>
        <p:txBody>
          <a:bodyPr/>
          <a:lstStyle/>
          <a:p>
            <a:fld id="{BF392987-28A0-473A-8771-24F8F41EB7F1}" type="slidenum">
              <a:rPr lang="de-AT" smtClean="0"/>
              <a:t>‹#›</a:t>
            </a:fld>
            <a:endParaRPr lang="de-AT" dirty="0"/>
          </a:p>
        </p:txBody>
      </p:sp>
    </p:spTree>
    <p:extLst>
      <p:ext uri="{BB962C8B-B14F-4D97-AF65-F5344CB8AC3E}">
        <p14:creationId xmlns:p14="http://schemas.microsoft.com/office/powerpoint/2010/main" val="1867626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a:t>Titelmasterformat durch Klicken bearbeiten</a:t>
            </a:r>
            <a:endParaRPr lang="de-AT"/>
          </a:p>
        </p:txBody>
      </p:sp>
      <p:sp>
        <p:nvSpPr>
          <p:cNvPr id="3" name="Textplatzhalt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DFEAAD3-FFDB-4E0C-A6C1-ECE8D80FA51D}" type="datetimeFigureOut">
              <a:rPr lang="de-AT" smtClean="0"/>
              <a:t>19.05.2020</a:t>
            </a:fld>
            <a:endParaRPr lang="de-AT" dirty="0"/>
          </a:p>
        </p:txBody>
      </p:sp>
      <p:sp>
        <p:nvSpPr>
          <p:cNvPr id="5" name="Fußzeilenplatzhalt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AT" dirty="0"/>
          </a:p>
        </p:txBody>
      </p:sp>
      <p:sp>
        <p:nvSpPr>
          <p:cNvPr id="6" name="Foliennummernplatzhalt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F392987-28A0-473A-8771-24F8F41EB7F1}" type="slidenum">
              <a:rPr lang="de-AT" smtClean="0"/>
              <a:t>‹#›</a:t>
            </a:fld>
            <a:endParaRPr lang="de-AT" dirty="0"/>
          </a:p>
        </p:txBody>
      </p:sp>
    </p:spTree>
    <p:extLst>
      <p:ext uri="{BB962C8B-B14F-4D97-AF65-F5344CB8AC3E}">
        <p14:creationId xmlns:p14="http://schemas.microsoft.com/office/powerpoint/2010/main" val="96257878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61"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4lent.e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unsplash.com/s/photos/steps?utm_source=unsplash&amp;utm_medium=referral&amp;utm_content=creditCopyText" TargetMode="External"/><Relationship Id="rId5" Type="http://schemas.openxmlformats.org/officeDocument/2006/relationships/hyperlink" Target="https://unsplash.com/@cliqueimages?utm_source=unsplash&amp;utm_medium=referral&amp;utm_content=creditCopyText" TargetMode="External"/><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unsplash.com/s/photos/steps?utm_source=unsplash&amp;utm_medium=referral&amp;utm_content=creditCopyText" TargetMode="External"/><Relationship Id="rId5" Type="http://schemas.openxmlformats.org/officeDocument/2006/relationships/hyperlink" Target="https://unsplash.com/@cliqueimages?utm_source=unsplash&amp;utm_medium=referral&amp;utm_content=creditCopyText" TargetMode="External"/><Relationship Id="rId4" Type="http://schemas.openxmlformats.org/officeDocument/2006/relationships/image" Target="../media/image10.jpe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pixabay.com/de/?utm_source=link-attribution&amp;utm_medium=referral&amp;utm_campaign=image&amp;utm_content=3048001" TargetMode="External"/><Relationship Id="rId5" Type="http://schemas.openxmlformats.org/officeDocument/2006/relationships/hyperlink" Target="https://pixabay.com/de/users/moiranazzari-7402443/?utm_source=link-attribution&amp;utm_medium=referral&amp;utm_campaign=image&amp;utm_content=3048001" TargetMode="Externa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s://unsplash.com/s/photos/checkin?utm_source=unsplash&amp;utm_medium=referral&amp;utm_content=creditCopyText" TargetMode="External"/><Relationship Id="rId5" Type="http://schemas.openxmlformats.org/officeDocument/2006/relationships/hyperlink" Target="https://unsplash.com/@proxyclick?utm_source=unsplash&amp;utm_medium=referral&amp;utm_content=creditCopyText" TargetMode="Externa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s://hbr.org/2009/06/ten-fatal-flaws-that-derail-leaders" TargetMode="External"/><Relationship Id="rId1" Type="http://schemas.openxmlformats.org/officeDocument/2006/relationships/slideLayout" Target="../slideLayouts/slideLayout2.xml"/><Relationship Id="rId5" Type="http://schemas.openxmlformats.org/officeDocument/2006/relationships/hyperlink" Target="https://unsplash.com/s/photos/manager?utm_source=unsplash&amp;utm_medium=referral&amp;utm_content=creditCopyText" TargetMode="External"/><Relationship Id="rId4" Type="http://schemas.openxmlformats.org/officeDocument/2006/relationships/hyperlink" Target="https://unsplash.com/@jr16_photography?utm_source=unsplash&amp;utm_medium=referral&amp;utm_content=creditCopyText"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unsplash.com/@jr16_photography?utm_source=unsplash&amp;utm_medium=referral&amp;utm_content=creditCopyText" TargetMode="External"/><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hyperlink" Target="https://unsplash.com/s/photos/manager?utm_source=unsplash&amp;utm_medium=referral&amp;utm_content=creditCopyText"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unsplash.com/@jr16_photography?utm_source=unsplash&amp;utm_medium=referral&amp;utm_content=creditCopyText" TargetMode="External"/><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hyperlink" Target="https://unsplash.com/s/photos/manager?utm_source=unsplash&amp;utm_medium=referral&amp;utm_content=creditCopyText"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hyperlink" Target="https://pixabay.com/de/users/nicolagiordano-8243414/?utm_source=link-attribution&amp;utm_medium=referral&amp;utm_campaign=image&amp;utm_content=3399553" TargetMode="External"/><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hyperlink" Target="https://pixabay.com/de/?utm_source=link-attribution&amp;utm_medium=referral&amp;utm_campaign=image&amp;utm_content=3399553"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unsplash.com/@youxventures?utm_source=unsplash&amp;utm_medium=referral&amp;utm_content=creditCopyText" TargetMode="External"/><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hyperlink" Target="https://unsplash.com/s/photos/planning?utm_source=unsplash&amp;utm_medium=referral&amp;utm_content=creditCopyText"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hyperlink" Target="https://hbr.org/2009/06/ten-fatal-flaws-that-derail-leaders"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5.png"/><Relationship Id="rId7" Type="http://schemas.openxmlformats.org/officeDocument/2006/relationships/image" Target="../media/image18.jpe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image" Target="../media/image16.png"/><Relationship Id="rId10" Type="http://schemas.openxmlformats.org/officeDocument/2006/relationships/image" Target="../media/image21.jpeg"/><Relationship Id="rId4" Type="http://schemas.openxmlformats.org/officeDocument/2006/relationships/image" Target="../media/image15.jpeg"/><Relationship Id="rId9" Type="http://schemas.openxmlformats.org/officeDocument/2006/relationships/image" Target="../media/image20.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unsplash.com/s/photos/garden?utm_source=unsplash&amp;utm_medium=referral&amp;utm_content=creditCopyText" TargetMode="External"/><Relationship Id="rId5" Type="http://schemas.openxmlformats.org/officeDocument/2006/relationships/hyperlink" Target="https://unsplash.com/@annaelizaearl?utm_source=unsplash&amp;utm_medium=referral&amp;utm_content=creditCopyText" TargetMode="Externa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unsplash.com/s/photos/garden?utm_source=unsplash&amp;utm_medium=referral&amp;utm_content=creditCopyText" TargetMode="External"/><Relationship Id="rId5" Type="http://schemas.openxmlformats.org/officeDocument/2006/relationships/hyperlink" Target="https://unsplash.com/@annaelizaearl?utm_source=unsplash&amp;utm_medium=referral&amp;utm_content=creditCopyText" TargetMode="Externa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unsplash.com/s/photos/garden?utm_source=unsplash&amp;utm_medium=referral&amp;utm_content=creditCopyText" TargetMode="External"/><Relationship Id="rId5" Type="http://schemas.openxmlformats.org/officeDocument/2006/relationships/hyperlink" Target="https://unsplash.com/@annaelizaearl?utm_source=unsplash&amp;utm_medium=referral&amp;utm_content=creditCopyText" TargetMode="Externa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404868" y="2034406"/>
            <a:ext cx="8520600" cy="2094562"/>
          </a:xfrm>
          <a:prstGeom prst="rect">
            <a:avLst/>
          </a:prstGeom>
        </p:spPr>
        <p:txBody>
          <a:bodyPr spcFirstLastPara="1" vert="horz" wrap="square" lIns="91425" tIns="91425" rIns="91425" bIns="91425" rtlCol="0" anchor="b" anchorCtr="0">
            <a:noAutofit/>
          </a:bodyPr>
          <a:lstStyle/>
          <a:p>
            <a:pPr lvl="0"/>
            <a:r>
              <a:rPr lang="en-GB" sz="4600" b="1" spc="50" dirty="0">
                <a:ln w="0"/>
                <a:effectLst>
                  <a:innerShdw blurRad="63500" dist="50800" dir="13500000">
                    <a:srgbClr val="000000">
                      <a:alpha val="50000"/>
                    </a:srgbClr>
                  </a:innerShdw>
                </a:effectLst>
              </a:rPr>
              <a:t>Talent 4.0 – </a:t>
            </a:r>
            <a:br>
              <a:rPr lang="en-GB" sz="4600" b="1" spc="50" dirty="0">
                <a:ln w="0"/>
                <a:effectLst>
                  <a:innerShdw blurRad="63500" dist="50800" dir="13500000">
                    <a:srgbClr val="000000">
                      <a:alpha val="50000"/>
                    </a:srgbClr>
                  </a:innerShdw>
                </a:effectLst>
              </a:rPr>
            </a:br>
            <a:r>
              <a:rPr lang="en-GB" sz="4600" b="1" spc="50" dirty="0">
                <a:ln w="0"/>
                <a:effectLst>
                  <a:innerShdw blurRad="63500" dist="50800" dir="13500000">
                    <a:srgbClr val="000000">
                      <a:alpha val="50000"/>
                    </a:srgbClr>
                  </a:innerShdw>
                </a:effectLst>
              </a:rPr>
              <a:t>Talent Management for SMEs</a:t>
            </a:r>
            <a:br>
              <a:rPr lang="en-GB" sz="4600" b="1" spc="50" dirty="0">
                <a:ln w="0"/>
                <a:effectLst>
                  <a:innerShdw blurRad="63500" dist="50800" dir="13500000">
                    <a:srgbClr val="000000">
                      <a:alpha val="50000"/>
                    </a:srgbClr>
                  </a:innerShdw>
                </a:effectLst>
              </a:rPr>
            </a:br>
            <a:r>
              <a:rPr lang="en-GB" sz="4600" b="1" spc="50" dirty="0">
                <a:ln w="0"/>
                <a:effectLst>
                  <a:innerShdw blurRad="63500" dist="50800" dir="13500000">
                    <a:srgbClr val="000000">
                      <a:alpha val="50000"/>
                    </a:srgbClr>
                  </a:innerShdw>
                </a:effectLst>
              </a:rPr>
              <a:t>Training Programme</a:t>
            </a:r>
            <a:endParaRPr sz="4800" b="1" spc="50" dirty="0">
              <a:ln w="0"/>
              <a:effectLst>
                <a:innerShdw blurRad="63500" dist="50800" dir="13500000">
                  <a:srgbClr val="000000">
                    <a:alpha val="50000"/>
                  </a:srgbClr>
                </a:innerShdw>
              </a:effectLst>
            </a:endParaRPr>
          </a:p>
        </p:txBody>
      </p:sp>
      <p:sp>
        <p:nvSpPr>
          <p:cNvPr id="2" name="TextBox 1">
            <a:extLst>
              <a:ext uri="{FF2B5EF4-FFF2-40B4-BE49-F238E27FC236}">
                <a16:creationId xmlns:a16="http://schemas.microsoft.com/office/drawing/2014/main" id="{340489AB-6B8C-4A79-B8F6-6BBF45C01F44}"/>
              </a:ext>
            </a:extLst>
          </p:cNvPr>
          <p:cNvSpPr txBox="1"/>
          <p:nvPr/>
        </p:nvSpPr>
        <p:spPr>
          <a:xfrm>
            <a:off x="3322040" y="4446165"/>
            <a:ext cx="2147582" cy="369332"/>
          </a:xfrm>
          <a:prstGeom prst="rect">
            <a:avLst/>
          </a:prstGeom>
          <a:noFill/>
        </p:spPr>
        <p:txBody>
          <a:bodyPr wrap="square" rtlCol="0">
            <a:spAutoFit/>
          </a:bodyPr>
          <a:lstStyle/>
          <a:p>
            <a:r>
              <a:rPr lang="sv-SE" dirty="0">
                <a:hlinkClick r:id="rId3"/>
              </a:rPr>
              <a:t>https://t4lent.eu/</a:t>
            </a:r>
            <a:endParaRPr lang="en-SE" dirty="0"/>
          </a:p>
        </p:txBody>
      </p:sp>
      <p:pic>
        <p:nvPicPr>
          <p:cNvPr id="4" name="Picture 3" descr="A close up of a logo&#10;&#10;Description automatically generated">
            <a:extLst>
              <a:ext uri="{FF2B5EF4-FFF2-40B4-BE49-F238E27FC236}">
                <a16:creationId xmlns:a16="http://schemas.microsoft.com/office/drawing/2014/main" id="{6DE162E2-3A7C-49F5-98B6-6CDE8B832327}"/>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24425" y="6307332"/>
            <a:ext cx="1710047" cy="408041"/>
          </a:xfrm>
          <a:prstGeom prst="rect">
            <a:avLst/>
          </a:prstGeom>
        </p:spPr>
      </p:pic>
      <p:sp>
        <p:nvSpPr>
          <p:cNvPr id="5" name="Rectangle 4">
            <a:extLst>
              <a:ext uri="{FF2B5EF4-FFF2-40B4-BE49-F238E27FC236}">
                <a16:creationId xmlns:a16="http://schemas.microsoft.com/office/drawing/2014/main" id="{B85096CB-8D14-407D-919A-F227C038C295}"/>
              </a:ext>
            </a:extLst>
          </p:cNvPr>
          <p:cNvSpPr/>
          <p:nvPr/>
        </p:nvSpPr>
        <p:spPr>
          <a:xfrm>
            <a:off x="2771988" y="6346041"/>
            <a:ext cx="2991525" cy="369332"/>
          </a:xfrm>
          <a:prstGeom prst="rect">
            <a:avLst/>
          </a:prstGeom>
        </p:spPr>
        <p:txBody>
          <a:bodyPr wrap="none">
            <a:spAutoFit/>
          </a:bodyPr>
          <a:lstStyle/>
          <a:p>
            <a:pPr algn="ctr">
              <a:spcAft>
                <a:spcPts val="0"/>
              </a:spcAft>
            </a:pPr>
            <a:r>
              <a:rPr lang="en-US" dirty="0">
                <a:solidFill>
                  <a:srgbClr val="000000"/>
                </a:solidFill>
                <a:latin typeface="Trebuchet MS" panose="020B0603020202020204" pitchFamily="34" charset="0"/>
                <a:ea typeface="Calibri" panose="020F0502020204030204" pitchFamily="34" charset="0"/>
                <a:cs typeface="Times New Roman" panose="02020603050405020304" pitchFamily="18" charset="0"/>
              </a:rPr>
              <a:t>2018-1-AT01-KA202-039242</a:t>
            </a:r>
            <a:endParaRPr lang="en-SE" dirty="0">
              <a:latin typeface="Trebuchet MS" panose="020B060302020202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19" name="Title 2">
            <a:extLst>
              <a:ext uri="{FF2B5EF4-FFF2-40B4-BE49-F238E27FC236}">
                <a16:creationId xmlns:a16="http://schemas.microsoft.com/office/drawing/2014/main" id="{EFCB0394-41DD-4A0E-804C-8AF71FC095AE}"/>
              </a:ext>
            </a:extLst>
          </p:cNvPr>
          <p:cNvSpPr>
            <a:spLocks noGrp="1"/>
          </p:cNvSpPr>
          <p:nvPr>
            <p:ph type="ctrTitle"/>
          </p:nvPr>
        </p:nvSpPr>
        <p:spPr>
          <a:xfrm>
            <a:off x="311700" y="1771967"/>
            <a:ext cx="8520600" cy="451276"/>
          </a:xfrm>
          <a:prstGeom prst="roundRect">
            <a:avLst/>
          </a:prstGeom>
          <a:solidFill>
            <a:srgbClr val="3086B8"/>
          </a:solidFill>
        </p:spPr>
        <p:style>
          <a:lnRef idx="1">
            <a:schemeClr val="dk1"/>
          </a:lnRef>
          <a:fillRef idx="2">
            <a:schemeClr val="dk1"/>
          </a:fillRef>
          <a:effectRef idx="1">
            <a:schemeClr val="dk1"/>
          </a:effectRef>
          <a:fontRef idx="minor">
            <a:schemeClr val="dk1"/>
          </a:fontRef>
        </p:style>
        <p:txBody>
          <a:bodyPr anchor="ctr">
            <a:normAutofit fontScale="90000"/>
            <a:scene3d>
              <a:camera prst="orthographicFront"/>
              <a:lightRig rig="soft" dir="t">
                <a:rot lat="0" lon="0" rev="15600000"/>
              </a:lightRig>
            </a:scene3d>
            <a:sp3d extrusionH="57150" prstMaterial="softEdge">
              <a:bevelT w="25400" h="38100"/>
            </a:sp3d>
          </a:bodyPr>
          <a:lstStyle/>
          <a:p>
            <a:r>
              <a:rPr lang="en-GB" sz="3400" b="1" dirty="0">
                <a:ln/>
                <a:solidFill>
                  <a:schemeClr val="bg1"/>
                </a:solidFill>
              </a:rPr>
              <a:t>Crucial steps towards your Talent Strategy</a:t>
            </a:r>
          </a:p>
        </p:txBody>
      </p:sp>
      <p:sp>
        <p:nvSpPr>
          <p:cNvPr id="20" name="Google Shape;55;p13">
            <a:extLst>
              <a:ext uri="{FF2B5EF4-FFF2-40B4-BE49-F238E27FC236}">
                <a16:creationId xmlns:a16="http://schemas.microsoft.com/office/drawing/2014/main" id="{99DFCC19-4E29-4531-B893-4EBE21DB92AC}"/>
              </a:ext>
            </a:extLst>
          </p:cNvPr>
          <p:cNvSpPr txBox="1">
            <a:spLocks noGrp="1"/>
          </p:cNvSpPr>
          <p:nvPr>
            <p:ph type="subTitle" idx="1"/>
          </p:nvPr>
        </p:nvSpPr>
        <p:spPr>
          <a:xfrm>
            <a:off x="2955389" y="2436758"/>
            <a:ext cx="5250291" cy="2923403"/>
          </a:xfrm>
          <a:prstGeom prst="rect">
            <a:avLst/>
          </a:prstGeom>
        </p:spPr>
        <p:txBody>
          <a:bodyPr spcFirstLastPara="1" vert="horz" wrap="square" lIns="91425" tIns="91425" rIns="91425" bIns="91425" rtlCol="0" anchor="t" anchorCtr="0">
            <a:noAutofit/>
          </a:bodyPr>
          <a:lstStyle/>
          <a:p>
            <a:pPr marL="342900" lvl="0" indent="-342900" algn="l">
              <a:buFont typeface="+mj-lt"/>
              <a:buAutoNum type="arabicPeriod"/>
            </a:pPr>
            <a:r>
              <a:rPr lang="en-GB" dirty="0"/>
              <a:t>Understanding the Status Quo (Situation Analysis, Challenges and Dilemmas)</a:t>
            </a:r>
          </a:p>
          <a:p>
            <a:pPr marL="342900" lvl="0" indent="-342900" algn="l">
              <a:buFont typeface="+mj-lt"/>
              <a:buAutoNum type="arabicPeriod"/>
            </a:pPr>
            <a:r>
              <a:rPr lang="en-GB" dirty="0"/>
              <a:t>Setting goals</a:t>
            </a:r>
          </a:p>
          <a:p>
            <a:pPr marL="342900" lvl="0" indent="-342900" algn="l">
              <a:buFont typeface="+mj-lt"/>
              <a:buAutoNum type="arabicPeriod"/>
            </a:pPr>
            <a:r>
              <a:rPr lang="en-GB" dirty="0"/>
              <a:t>Designing your roadmap - Planning of activities with clear delivery plans, roles and responsibilities</a:t>
            </a:r>
          </a:p>
          <a:p>
            <a:pPr marL="342900" lvl="0" indent="-342900" algn="l">
              <a:buFont typeface="+mj-lt"/>
              <a:buAutoNum type="arabicPeriod"/>
            </a:pPr>
            <a:r>
              <a:rPr lang="en-GB" dirty="0"/>
              <a:t>Budgeting (when workload is clearer)</a:t>
            </a:r>
          </a:p>
          <a:p>
            <a:pPr marL="342900" lvl="0" indent="-342900" algn="l">
              <a:buFont typeface="+mj-lt"/>
              <a:buAutoNum type="arabicPeriod"/>
            </a:pPr>
            <a:r>
              <a:rPr lang="en-GB" dirty="0"/>
              <a:t>Kick-Off Event (incl. presentation of goals and roadmap)</a:t>
            </a:r>
          </a:p>
          <a:p>
            <a:pPr marL="285750" lvl="0" indent="-285750" algn="l">
              <a:buFont typeface="Arial" panose="020B0604020202020204" pitchFamily="34" charset="0"/>
              <a:buChar char="•"/>
            </a:pPr>
            <a:endParaRPr lang="en-GB" dirty="0"/>
          </a:p>
          <a:p>
            <a:pPr marL="285750" lvl="0" indent="-285750" algn="l">
              <a:buFont typeface="Arial" panose="020B0604020202020204" pitchFamily="34" charset="0"/>
              <a:buChar char="•"/>
            </a:pPr>
            <a:endParaRPr lang="en-GB" dirty="0"/>
          </a:p>
          <a:p>
            <a:pPr marL="285750" lvl="0" indent="-285750" algn="l">
              <a:buFont typeface="Arial" panose="020B0604020202020204" pitchFamily="34" charset="0"/>
              <a:buChar char="•"/>
            </a:pPr>
            <a:endParaRPr lang="en-GB" dirty="0"/>
          </a:p>
        </p:txBody>
      </p:sp>
      <p:pic>
        <p:nvPicPr>
          <p:cNvPr id="4" name="Picture 3" descr="A close up of a logo&#10;&#10;Description automatically generated">
            <a:extLst>
              <a:ext uri="{FF2B5EF4-FFF2-40B4-BE49-F238E27FC236}">
                <a16:creationId xmlns:a16="http://schemas.microsoft.com/office/drawing/2014/main" id="{2AD6AF9C-7AB1-4491-B0EB-92B2019CD8D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4425" y="6307332"/>
            <a:ext cx="1710047" cy="408041"/>
          </a:xfrm>
          <a:prstGeom prst="rect">
            <a:avLst/>
          </a:prstGeom>
        </p:spPr>
      </p:pic>
      <p:sp>
        <p:nvSpPr>
          <p:cNvPr id="5" name="Rectangle 4">
            <a:extLst>
              <a:ext uri="{FF2B5EF4-FFF2-40B4-BE49-F238E27FC236}">
                <a16:creationId xmlns:a16="http://schemas.microsoft.com/office/drawing/2014/main" id="{61E03F9D-A727-43E2-B489-9147398FF048}"/>
              </a:ext>
            </a:extLst>
          </p:cNvPr>
          <p:cNvSpPr/>
          <p:nvPr/>
        </p:nvSpPr>
        <p:spPr>
          <a:xfrm>
            <a:off x="2771988" y="6346041"/>
            <a:ext cx="2991525" cy="369332"/>
          </a:xfrm>
          <a:prstGeom prst="rect">
            <a:avLst/>
          </a:prstGeom>
        </p:spPr>
        <p:txBody>
          <a:bodyPr wrap="none">
            <a:spAutoFit/>
          </a:bodyPr>
          <a:lstStyle/>
          <a:p>
            <a:pPr algn="ctr">
              <a:spcAft>
                <a:spcPts val="0"/>
              </a:spcAft>
            </a:pPr>
            <a:r>
              <a:rPr lang="en-US" dirty="0">
                <a:solidFill>
                  <a:srgbClr val="000000"/>
                </a:solidFill>
                <a:latin typeface="Trebuchet MS" panose="020B0603020202020204" pitchFamily="34" charset="0"/>
                <a:ea typeface="Calibri" panose="020F0502020204030204" pitchFamily="34" charset="0"/>
                <a:cs typeface="Times New Roman" panose="02020603050405020304" pitchFamily="18" charset="0"/>
              </a:rPr>
              <a:t>2018-1-AT01-KA202-039242</a:t>
            </a:r>
            <a:endParaRPr lang="en-SE" dirty="0">
              <a:latin typeface="Trebuchet MS" panose="020B0603020202020204" pitchFamily="34" charset="0"/>
              <a:ea typeface="Calibri" panose="020F0502020204030204" pitchFamily="34" charset="0"/>
              <a:cs typeface="Times New Roman" panose="02020603050405020304" pitchFamily="18" charset="0"/>
            </a:endParaRPr>
          </a:p>
        </p:txBody>
      </p:sp>
      <p:pic>
        <p:nvPicPr>
          <p:cNvPr id="2" name="Grafik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25071" y="2498175"/>
            <a:ext cx="2188020" cy="3278599"/>
          </a:xfrm>
          <a:prstGeom prst="rect">
            <a:avLst/>
          </a:prstGeom>
          <a:ln>
            <a:noFill/>
          </a:ln>
          <a:effectLst>
            <a:outerShdw blurRad="292100" dist="139700" dir="2700000" algn="tl" rotWithShape="0">
              <a:srgbClr val="333333">
                <a:alpha val="65000"/>
              </a:srgbClr>
            </a:outerShdw>
          </a:effectLst>
        </p:spPr>
      </p:pic>
      <p:sp>
        <p:nvSpPr>
          <p:cNvPr id="6" name="Rechteck 5"/>
          <p:cNvSpPr/>
          <p:nvPr/>
        </p:nvSpPr>
        <p:spPr>
          <a:xfrm>
            <a:off x="266174" y="5776774"/>
            <a:ext cx="2505814" cy="261610"/>
          </a:xfrm>
          <a:prstGeom prst="rect">
            <a:avLst/>
          </a:prstGeom>
        </p:spPr>
        <p:txBody>
          <a:bodyPr wrap="none">
            <a:spAutoFit/>
          </a:bodyPr>
          <a:lstStyle/>
          <a:p>
            <a:r>
              <a:rPr lang="en-US" sz="1100" dirty="0">
                <a:solidFill>
                  <a:srgbClr val="111111"/>
                </a:solidFill>
                <a:latin typeface="-apple-system"/>
              </a:rPr>
              <a:t>Photo by </a:t>
            </a:r>
            <a:r>
              <a:rPr lang="en-US" sz="1100" dirty="0">
                <a:solidFill>
                  <a:srgbClr val="767676"/>
                </a:solidFill>
                <a:latin typeface="-apple-system"/>
                <a:hlinkClick r:id="rId5"/>
              </a:rPr>
              <a:t>Clique Images</a:t>
            </a:r>
            <a:r>
              <a:rPr lang="en-US" sz="1100" dirty="0">
                <a:solidFill>
                  <a:srgbClr val="111111"/>
                </a:solidFill>
                <a:latin typeface="-apple-system"/>
              </a:rPr>
              <a:t> on </a:t>
            </a:r>
            <a:r>
              <a:rPr lang="en-US" sz="1100" dirty="0" err="1">
                <a:solidFill>
                  <a:srgbClr val="767676"/>
                </a:solidFill>
                <a:latin typeface="-apple-system"/>
                <a:hlinkClick r:id="rId6"/>
              </a:rPr>
              <a:t>Unsplash</a:t>
            </a:r>
            <a:endParaRPr lang="de-AT" sz="1100" dirty="0"/>
          </a:p>
        </p:txBody>
      </p:sp>
      <p:sp>
        <p:nvSpPr>
          <p:cNvPr id="7" name="Geschweifte Klammer rechts 6"/>
          <p:cNvSpPr/>
          <p:nvPr/>
        </p:nvSpPr>
        <p:spPr>
          <a:xfrm>
            <a:off x="8060177" y="2648797"/>
            <a:ext cx="291005" cy="1403781"/>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de-AT"/>
          </a:p>
        </p:txBody>
      </p:sp>
      <p:sp>
        <p:nvSpPr>
          <p:cNvPr id="8" name="Textfeld 7"/>
          <p:cNvSpPr txBox="1"/>
          <p:nvPr/>
        </p:nvSpPr>
        <p:spPr>
          <a:xfrm>
            <a:off x="8351182" y="2563901"/>
            <a:ext cx="677108" cy="1488677"/>
          </a:xfrm>
          <a:prstGeom prst="rect">
            <a:avLst/>
          </a:prstGeom>
          <a:noFill/>
        </p:spPr>
        <p:txBody>
          <a:bodyPr vert="vert" wrap="none" rtlCol="0">
            <a:spAutoFit/>
          </a:bodyPr>
          <a:lstStyle/>
          <a:p>
            <a:r>
              <a:rPr lang="de-DE" sz="1600" dirty="0"/>
              <a:t>Talent </a:t>
            </a:r>
            <a:r>
              <a:rPr lang="de-DE" sz="1600" dirty="0" err="1"/>
              <a:t>Strategy</a:t>
            </a:r>
            <a:endParaRPr lang="de-DE" sz="1600" dirty="0"/>
          </a:p>
          <a:p>
            <a:pPr algn="ctr"/>
            <a:r>
              <a:rPr lang="de-DE" sz="1600" dirty="0"/>
              <a:t> Tool</a:t>
            </a:r>
            <a:endParaRPr lang="de-AT" sz="1600" dirty="0"/>
          </a:p>
        </p:txBody>
      </p:sp>
    </p:spTree>
    <p:extLst>
      <p:ext uri="{BB962C8B-B14F-4D97-AF65-F5344CB8AC3E}">
        <p14:creationId xmlns:p14="http://schemas.microsoft.com/office/powerpoint/2010/main" val="136290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19" name="Title 2">
            <a:extLst>
              <a:ext uri="{FF2B5EF4-FFF2-40B4-BE49-F238E27FC236}">
                <a16:creationId xmlns:a16="http://schemas.microsoft.com/office/drawing/2014/main" id="{EFCB0394-41DD-4A0E-804C-8AF71FC095AE}"/>
              </a:ext>
            </a:extLst>
          </p:cNvPr>
          <p:cNvSpPr>
            <a:spLocks noGrp="1"/>
          </p:cNvSpPr>
          <p:nvPr>
            <p:ph type="ctrTitle"/>
          </p:nvPr>
        </p:nvSpPr>
        <p:spPr>
          <a:xfrm>
            <a:off x="311700" y="1771967"/>
            <a:ext cx="8520600" cy="451276"/>
          </a:xfrm>
          <a:prstGeom prst="roundRect">
            <a:avLst/>
          </a:prstGeom>
          <a:solidFill>
            <a:srgbClr val="3086B8"/>
          </a:solidFill>
        </p:spPr>
        <p:style>
          <a:lnRef idx="1">
            <a:schemeClr val="dk1"/>
          </a:lnRef>
          <a:fillRef idx="2">
            <a:schemeClr val="dk1"/>
          </a:fillRef>
          <a:effectRef idx="1">
            <a:schemeClr val="dk1"/>
          </a:effectRef>
          <a:fontRef idx="minor">
            <a:schemeClr val="dk1"/>
          </a:fontRef>
        </p:style>
        <p:txBody>
          <a:bodyPr anchor="ctr">
            <a:normAutofit fontScale="90000"/>
            <a:scene3d>
              <a:camera prst="orthographicFront"/>
              <a:lightRig rig="soft" dir="t">
                <a:rot lat="0" lon="0" rev="15600000"/>
              </a:lightRig>
            </a:scene3d>
            <a:sp3d extrusionH="57150" prstMaterial="softEdge">
              <a:bevelT w="25400" h="38100"/>
            </a:sp3d>
          </a:bodyPr>
          <a:lstStyle/>
          <a:p>
            <a:r>
              <a:rPr lang="de-DE" sz="3400" b="1" dirty="0" err="1">
                <a:ln/>
                <a:solidFill>
                  <a:schemeClr val="bg1"/>
                </a:solidFill>
              </a:rPr>
              <a:t>Crucial</a:t>
            </a:r>
            <a:r>
              <a:rPr lang="de-DE" sz="3400" b="1" dirty="0">
                <a:ln/>
                <a:solidFill>
                  <a:schemeClr val="bg1"/>
                </a:solidFill>
              </a:rPr>
              <a:t> </a:t>
            </a:r>
            <a:r>
              <a:rPr lang="de-DE" sz="3400" b="1" dirty="0" err="1">
                <a:ln/>
                <a:solidFill>
                  <a:schemeClr val="bg1"/>
                </a:solidFill>
              </a:rPr>
              <a:t>steps</a:t>
            </a:r>
            <a:r>
              <a:rPr lang="de-DE" sz="3400" b="1" dirty="0">
                <a:ln/>
                <a:solidFill>
                  <a:schemeClr val="bg1"/>
                </a:solidFill>
              </a:rPr>
              <a:t> </a:t>
            </a:r>
            <a:r>
              <a:rPr lang="de-DE" sz="3400" b="1" dirty="0" err="1">
                <a:ln/>
                <a:solidFill>
                  <a:schemeClr val="bg1"/>
                </a:solidFill>
              </a:rPr>
              <a:t>towards</a:t>
            </a:r>
            <a:r>
              <a:rPr lang="de-DE" sz="3400" b="1" dirty="0">
                <a:ln/>
                <a:solidFill>
                  <a:schemeClr val="bg1"/>
                </a:solidFill>
              </a:rPr>
              <a:t> </a:t>
            </a:r>
            <a:r>
              <a:rPr lang="de-DE" sz="3400" b="1" dirty="0" err="1">
                <a:ln/>
                <a:solidFill>
                  <a:schemeClr val="bg1"/>
                </a:solidFill>
              </a:rPr>
              <a:t>your</a:t>
            </a:r>
            <a:r>
              <a:rPr lang="de-DE" sz="3400" b="1" dirty="0">
                <a:ln/>
                <a:solidFill>
                  <a:schemeClr val="bg1"/>
                </a:solidFill>
              </a:rPr>
              <a:t> Talent </a:t>
            </a:r>
            <a:r>
              <a:rPr lang="de-DE" sz="3400" b="1" dirty="0" err="1">
                <a:ln/>
                <a:solidFill>
                  <a:schemeClr val="bg1"/>
                </a:solidFill>
              </a:rPr>
              <a:t>Strategy</a:t>
            </a:r>
            <a:endParaRPr lang="en-GB" sz="3400" b="1" dirty="0">
              <a:ln/>
              <a:solidFill>
                <a:schemeClr val="bg1"/>
              </a:solidFill>
            </a:endParaRPr>
          </a:p>
        </p:txBody>
      </p:sp>
      <p:sp>
        <p:nvSpPr>
          <p:cNvPr id="20" name="Google Shape;55;p13">
            <a:extLst>
              <a:ext uri="{FF2B5EF4-FFF2-40B4-BE49-F238E27FC236}">
                <a16:creationId xmlns:a16="http://schemas.microsoft.com/office/drawing/2014/main" id="{99DFCC19-4E29-4531-B893-4EBE21DB92AC}"/>
              </a:ext>
            </a:extLst>
          </p:cNvPr>
          <p:cNvSpPr txBox="1">
            <a:spLocks noGrp="1"/>
          </p:cNvSpPr>
          <p:nvPr>
            <p:ph type="subTitle" idx="1"/>
          </p:nvPr>
        </p:nvSpPr>
        <p:spPr>
          <a:xfrm>
            <a:off x="2971621" y="2507067"/>
            <a:ext cx="5250291" cy="2923403"/>
          </a:xfrm>
          <a:prstGeom prst="rect">
            <a:avLst/>
          </a:prstGeom>
        </p:spPr>
        <p:txBody>
          <a:bodyPr spcFirstLastPara="1" vert="horz" wrap="square" lIns="91425" tIns="91425" rIns="91425" bIns="91425" rtlCol="0" anchor="t" anchorCtr="0">
            <a:noAutofit/>
          </a:bodyPr>
          <a:lstStyle/>
          <a:p>
            <a:pPr marL="342900" indent="-342900" algn="l">
              <a:buFont typeface="+mj-lt"/>
              <a:buAutoNum type="arabicPeriod" startAt="6"/>
            </a:pPr>
            <a:r>
              <a:rPr lang="en-GB" b="1" dirty="0"/>
              <a:t>Identifying critical talent (Talent Segmentation, Learning Unit 3)</a:t>
            </a:r>
          </a:p>
          <a:p>
            <a:pPr marL="342900" lvl="0" indent="-342900" algn="l">
              <a:buFont typeface="+mj-lt"/>
              <a:buAutoNum type="arabicPeriod" startAt="6"/>
            </a:pPr>
            <a:r>
              <a:rPr lang="en-GB" b="1" dirty="0"/>
              <a:t>Defining the crucial competencies and skills (Competency modelling) – Learning Unit 3</a:t>
            </a:r>
          </a:p>
          <a:p>
            <a:pPr marL="342900" lvl="0" indent="-342900" algn="l">
              <a:buFont typeface="+mj-lt"/>
              <a:buAutoNum type="arabicPeriod" startAt="6"/>
            </a:pPr>
            <a:r>
              <a:rPr lang="en-GB" dirty="0"/>
              <a:t>Deciding upon success criteria and indicators</a:t>
            </a:r>
          </a:p>
          <a:p>
            <a:pPr marL="342900" lvl="0" indent="-342900" algn="l">
              <a:buFont typeface="+mj-lt"/>
              <a:buAutoNum type="arabicPeriod" startAt="6"/>
            </a:pPr>
            <a:r>
              <a:rPr lang="en-GB" dirty="0"/>
              <a:t>Provision of instruments and procedures for assessment</a:t>
            </a:r>
          </a:p>
          <a:p>
            <a:pPr marL="342900" lvl="0" indent="-342900" algn="l">
              <a:buFont typeface="+mj-lt"/>
              <a:buAutoNum type="arabicPeriod" startAt="6"/>
            </a:pPr>
            <a:endParaRPr lang="en-GB" dirty="0"/>
          </a:p>
          <a:p>
            <a:pPr marL="285750" lvl="0" indent="-285750" algn="l">
              <a:buFont typeface="Arial" panose="020B0604020202020204" pitchFamily="34" charset="0"/>
              <a:buChar char="•"/>
            </a:pPr>
            <a:endParaRPr lang="en-GB" dirty="0"/>
          </a:p>
          <a:p>
            <a:pPr marL="285750" lvl="0" indent="-285750" algn="l">
              <a:buFont typeface="Arial" panose="020B0604020202020204" pitchFamily="34" charset="0"/>
              <a:buChar char="•"/>
            </a:pPr>
            <a:endParaRPr lang="en-GB" dirty="0"/>
          </a:p>
          <a:p>
            <a:pPr marL="285750" lvl="0" indent="-285750" algn="l">
              <a:buFont typeface="Arial" panose="020B0604020202020204" pitchFamily="34" charset="0"/>
              <a:buChar char="•"/>
            </a:pPr>
            <a:endParaRPr lang="en-GB" dirty="0"/>
          </a:p>
        </p:txBody>
      </p:sp>
      <p:pic>
        <p:nvPicPr>
          <p:cNvPr id="4" name="Picture 3" descr="A close up of a logo&#10;&#10;Description automatically generated">
            <a:extLst>
              <a:ext uri="{FF2B5EF4-FFF2-40B4-BE49-F238E27FC236}">
                <a16:creationId xmlns:a16="http://schemas.microsoft.com/office/drawing/2014/main" id="{2AD6AF9C-7AB1-4491-B0EB-92B2019CD8D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4425" y="6307332"/>
            <a:ext cx="1710047" cy="408041"/>
          </a:xfrm>
          <a:prstGeom prst="rect">
            <a:avLst/>
          </a:prstGeom>
        </p:spPr>
      </p:pic>
      <p:sp>
        <p:nvSpPr>
          <p:cNvPr id="5" name="Rectangle 4">
            <a:extLst>
              <a:ext uri="{FF2B5EF4-FFF2-40B4-BE49-F238E27FC236}">
                <a16:creationId xmlns:a16="http://schemas.microsoft.com/office/drawing/2014/main" id="{61E03F9D-A727-43E2-B489-9147398FF048}"/>
              </a:ext>
            </a:extLst>
          </p:cNvPr>
          <p:cNvSpPr/>
          <p:nvPr/>
        </p:nvSpPr>
        <p:spPr>
          <a:xfrm>
            <a:off x="2771988" y="6346041"/>
            <a:ext cx="2991525" cy="369332"/>
          </a:xfrm>
          <a:prstGeom prst="rect">
            <a:avLst/>
          </a:prstGeom>
        </p:spPr>
        <p:txBody>
          <a:bodyPr wrap="none">
            <a:spAutoFit/>
          </a:bodyPr>
          <a:lstStyle/>
          <a:p>
            <a:pPr algn="ctr">
              <a:spcAft>
                <a:spcPts val="0"/>
              </a:spcAft>
            </a:pPr>
            <a:r>
              <a:rPr lang="en-US" dirty="0">
                <a:solidFill>
                  <a:srgbClr val="000000"/>
                </a:solidFill>
                <a:latin typeface="Trebuchet MS" panose="020B0603020202020204" pitchFamily="34" charset="0"/>
                <a:ea typeface="Calibri" panose="020F0502020204030204" pitchFamily="34" charset="0"/>
                <a:cs typeface="Times New Roman" panose="02020603050405020304" pitchFamily="18" charset="0"/>
              </a:rPr>
              <a:t>2018-1-AT01-KA202-039242</a:t>
            </a:r>
            <a:endParaRPr lang="en-SE" dirty="0">
              <a:latin typeface="Trebuchet MS" panose="020B0603020202020204" pitchFamily="34" charset="0"/>
              <a:ea typeface="Calibri" panose="020F0502020204030204" pitchFamily="34" charset="0"/>
              <a:cs typeface="Times New Roman" panose="02020603050405020304" pitchFamily="18" charset="0"/>
            </a:endParaRPr>
          </a:p>
        </p:txBody>
      </p:sp>
      <p:pic>
        <p:nvPicPr>
          <p:cNvPr id="2" name="Grafik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25071" y="2478851"/>
            <a:ext cx="2188020" cy="3278599"/>
          </a:xfrm>
          <a:prstGeom prst="rect">
            <a:avLst/>
          </a:prstGeom>
          <a:ln>
            <a:noFill/>
          </a:ln>
          <a:effectLst>
            <a:outerShdw blurRad="292100" dist="139700" dir="2700000" algn="tl" rotWithShape="0">
              <a:srgbClr val="333333">
                <a:alpha val="65000"/>
              </a:srgbClr>
            </a:outerShdw>
          </a:effectLst>
        </p:spPr>
      </p:pic>
      <p:sp>
        <p:nvSpPr>
          <p:cNvPr id="6" name="Rechteck 5"/>
          <p:cNvSpPr/>
          <p:nvPr/>
        </p:nvSpPr>
        <p:spPr>
          <a:xfrm>
            <a:off x="266174" y="5757450"/>
            <a:ext cx="2505814" cy="261610"/>
          </a:xfrm>
          <a:prstGeom prst="rect">
            <a:avLst/>
          </a:prstGeom>
        </p:spPr>
        <p:txBody>
          <a:bodyPr wrap="none">
            <a:spAutoFit/>
          </a:bodyPr>
          <a:lstStyle/>
          <a:p>
            <a:r>
              <a:rPr lang="en-US" sz="1100" dirty="0">
                <a:solidFill>
                  <a:srgbClr val="111111"/>
                </a:solidFill>
                <a:latin typeface="-apple-system"/>
              </a:rPr>
              <a:t>Photo by </a:t>
            </a:r>
            <a:r>
              <a:rPr lang="en-US" sz="1100" dirty="0">
                <a:solidFill>
                  <a:srgbClr val="767676"/>
                </a:solidFill>
                <a:latin typeface="-apple-system"/>
                <a:hlinkClick r:id="rId5"/>
              </a:rPr>
              <a:t>Clique Images</a:t>
            </a:r>
            <a:r>
              <a:rPr lang="en-US" sz="1100" dirty="0">
                <a:solidFill>
                  <a:srgbClr val="111111"/>
                </a:solidFill>
                <a:latin typeface="-apple-system"/>
              </a:rPr>
              <a:t> on </a:t>
            </a:r>
            <a:r>
              <a:rPr lang="en-US" sz="1100" dirty="0" err="1">
                <a:solidFill>
                  <a:srgbClr val="767676"/>
                </a:solidFill>
                <a:latin typeface="-apple-system"/>
                <a:hlinkClick r:id="rId6"/>
              </a:rPr>
              <a:t>Unsplash</a:t>
            </a:r>
            <a:endParaRPr lang="de-AT" sz="1100" dirty="0"/>
          </a:p>
        </p:txBody>
      </p:sp>
    </p:spTree>
    <p:extLst>
      <p:ext uri="{BB962C8B-B14F-4D97-AF65-F5344CB8AC3E}">
        <p14:creationId xmlns:p14="http://schemas.microsoft.com/office/powerpoint/2010/main" val="3188860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19" name="Title 2">
            <a:extLst>
              <a:ext uri="{FF2B5EF4-FFF2-40B4-BE49-F238E27FC236}">
                <a16:creationId xmlns:a16="http://schemas.microsoft.com/office/drawing/2014/main" id="{EFCB0394-41DD-4A0E-804C-8AF71FC095AE}"/>
              </a:ext>
            </a:extLst>
          </p:cNvPr>
          <p:cNvSpPr>
            <a:spLocks noGrp="1"/>
          </p:cNvSpPr>
          <p:nvPr>
            <p:ph type="ctrTitle"/>
          </p:nvPr>
        </p:nvSpPr>
        <p:spPr>
          <a:xfrm>
            <a:off x="311700" y="1771967"/>
            <a:ext cx="8520600" cy="451276"/>
          </a:xfrm>
          <a:prstGeom prst="roundRect">
            <a:avLst/>
          </a:prstGeom>
          <a:solidFill>
            <a:srgbClr val="3086B8"/>
          </a:solidFill>
        </p:spPr>
        <p:style>
          <a:lnRef idx="1">
            <a:schemeClr val="dk1"/>
          </a:lnRef>
          <a:fillRef idx="2">
            <a:schemeClr val="dk1"/>
          </a:fillRef>
          <a:effectRef idx="1">
            <a:schemeClr val="dk1"/>
          </a:effectRef>
          <a:fontRef idx="minor">
            <a:schemeClr val="dk1"/>
          </a:fontRef>
        </p:style>
        <p:txBody>
          <a:bodyPr anchor="ctr">
            <a:normAutofit fontScale="90000"/>
            <a:scene3d>
              <a:camera prst="orthographicFront"/>
              <a:lightRig rig="soft" dir="t">
                <a:rot lat="0" lon="0" rev="15600000"/>
              </a:lightRig>
            </a:scene3d>
            <a:sp3d extrusionH="57150" prstMaterial="softEdge">
              <a:bevelT w="25400" h="38100"/>
            </a:sp3d>
          </a:bodyPr>
          <a:lstStyle/>
          <a:p>
            <a:r>
              <a:rPr lang="en-GB" sz="3400" b="1" dirty="0">
                <a:ln/>
                <a:solidFill>
                  <a:schemeClr val="bg1"/>
                </a:solidFill>
              </a:rPr>
              <a:t>Identifying Critical talent</a:t>
            </a:r>
          </a:p>
        </p:txBody>
      </p:sp>
      <p:pic>
        <p:nvPicPr>
          <p:cNvPr id="4" name="Picture 3" descr="A close up of a logo&#10;&#10;Description automatically generated">
            <a:extLst>
              <a:ext uri="{FF2B5EF4-FFF2-40B4-BE49-F238E27FC236}">
                <a16:creationId xmlns:a16="http://schemas.microsoft.com/office/drawing/2014/main" id="{2AD6AF9C-7AB1-4491-B0EB-92B2019CD8D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4425" y="6307332"/>
            <a:ext cx="1710047" cy="408041"/>
          </a:xfrm>
          <a:prstGeom prst="rect">
            <a:avLst/>
          </a:prstGeom>
        </p:spPr>
      </p:pic>
      <p:sp>
        <p:nvSpPr>
          <p:cNvPr id="5" name="Rectangle 4">
            <a:extLst>
              <a:ext uri="{FF2B5EF4-FFF2-40B4-BE49-F238E27FC236}">
                <a16:creationId xmlns:a16="http://schemas.microsoft.com/office/drawing/2014/main" id="{61E03F9D-A727-43E2-B489-9147398FF048}"/>
              </a:ext>
            </a:extLst>
          </p:cNvPr>
          <p:cNvSpPr/>
          <p:nvPr/>
        </p:nvSpPr>
        <p:spPr>
          <a:xfrm>
            <a:off x="2771988" y="6346041"/>
            <a:ext cx="2991525" cy="369332"/>
          </a:xfrm>
          <a:prstGeom prst="rect">
            <a:avLst/>
          </a:prstGeom>
        </p:spPr>
        <p:txBody>
          <a:bodyPr wrap="none">
            <a:spAutoFit/>
          </a:bodyPr>
          <a:lstStyle/>
          <a:p>
            <a:pPr algn="ctr">
              <a:spcAft>
                <a:spcPts val="0"/>
              </a:spcAft>
            </a:pPr>
            <a:r>
              <a:rPr lang="en-US" dirty="0">
                <a:solidFill>
                  <a:srgbClr val="000000"/>
                </a:solidFill>
                <a:latin typeface="Trebuchet MS" panose="020B0603020202020204" pitchFamily="34" charset="0"/>
                <a:ea typeface="Calibri" panose="020F0502020204030204" pitchFamily="34" charset="0"/>
                <a:cs typeface="Times New Roman" panose="02020603050405020304" pitchFamily="18" charset="0"/>
              </a:rPr>
              <a:t>2018-1-AT01-KA202-039242</a:t>
            </a:r>
            <a:endParaRPr lang="en-SE" dirty="0">
              <a:latin typeface="Trebuchet MS" panose="020B0603020202020204" pitchFamily="34" charset="0"/>
              <a:ea typeface="Calibri" panose="020F0502020204030204" pitchFamily="34" charset="0"/>
              <a:cs typeface="Times New Roman" panose="02020603050405020304" pitchFamily="18" charset="0"/>
            </a:endParaRPr>
          </a:p>
        </p:txBody>
      </p:sp>
      <p:sp>
        <p:nvSpPr>
          <p:cNvPr id="8" name="Textfeld 7"/>
          <p:cNvSpPr txBox="1"/>
          <p:nvPr/>
        </p:nvSpPr>
        <p:spPr>
          <a:xfrm>
            <a:off x="397163" y="2512291"/>
            <a:ext cx="7666182" cy="2246769"/>
          </a:xfrm>
          <a:prstGeom prst="rect">
            <a:avLst/>
          </a:prstGeom>
          <a:noFill/>
        </p:spPr>
        <p:txBody>
          <a:bodyPr wrap="square" rtlCol="0">
            <a:spAutoFit/>
          </a:bodyPr>
          <a:lstStyle/>
          <a:p>
            <a:pPr marL="285750" indent="-285750">
              <a:buFont typeface="Arial" panose="020B0604020202020204" pitchFamily="34" charset="0"/>
              <a:buChar char="•"/>
            </a:pPr>
            <a:r>
              <a:rPr lang="en-GB" sz="2800" dirty="0"/>
              <a:t>Criteria – how can you assess if a position is critical?</a:t>
            </a:r>
          </a:p>
          <a:p>
            <a:pPr marL="285750" indent="-285750">
              <a:buFont typeface="Arial" panose="020B0604020202020204" pitchFamily="34" charset="0"/>
              <a:buChar char="•"/>
            </a:pPr>
            <a:r>
              <a:rPr lang="en-GB" sz="2800" dirty="0"/>
              <a:t>Talent Segmentation as a first step towards competency modelling</a:t>
            </a:r>
          </a:p>
          <a:p>
            <a:pPr marL="285750" indent="-285750">
              <a:buFont typeface="Arial" panose="020B0604020202020204" pitchFamily="34" charset="0"/>
              <a:buChar char="•"/>
            </a:pPr>
            <a:r>
              <a:rPr lang="en-GB" sz="2800" dirty="0"/>
              <a:t>Sources to be used</a:t>
            </a:r>
          </a:p>
        </p:txBody>
      </p:sp>
    </p:spTree>
    <p:extLst>
      <p:ext uri="{BB962C8B-B14F-4D97-AF65-F5344CB8AC3E}">
        <p14:creationId xmlns:p14="http://schemas.microsoft.com/office/powerpoint/2010/main" val="30332656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6" name="Grafik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550653" y="1704754"/>
            <a:ext cx="6163264" cy="4018962"/>
          </a:xfrm>
          <a:prstGeom prst="rect">
            <a:avLst/>
          </a:prstGeom>
          <a:effectLst>
            <a:outerShdw blurRad="50800" dist="50800" dir="5400000" algn="ctr" rotWithShape="0">
              <a:srgbClr val="000000"/>
            </a:outerShdw>
          </a:effectLst>
        </p:spPr>
      </p:pic>
      <p:sp>
        <p:nvSpPr>
          <p:cNvPr id="15" name="Google Shape;54;p13">
            <a:extLst>
              <a:ext uri="{FF2B5EF4-FFF2-40B4-BE49-F238E27FC236}">
                <a16:creationId xmlns:a16="http://schemas.microsoft.com/office/drawing/2014/main" id="{4EE1301B-4607-4539-A2F0-A5E934540CA8}"/>
              </a:ext>
            </a:extLst>
          </p:cNvPr>
          <p:cNvSpPr txBox="1">
            <a:spLocks noGrp="1"/>
          </p:cNvSpPr>
          <p:nvPr>
            <p:ph type="ctrTitle"/>
          </p:nvPr>
        </p:nvSpPr>
        <p:spPr>
          <a:xfrm>
            <a:off x="2451053" y="255986"/>
            <a:ext cx="6362464" cy="838651"/>
          </a:xfrm>
          <a:prstGeom prst="rect">
            <a:avLst/>
          </a:prstGeom>
        </p:spPr>
        <p:txBody>
          <a:bodyPr spcFirstLastPara="1" vert="horz" wrap="square" lIns="91425" tIns="91425" rIns="91425" bIns="91425" rtlCol="0" anchor="b" anchorCtr="0">
            <a:noAutofit/>
          </a:bodyPr>
          <a:lstStyle/>
          <a:p>
            <a:pPr>
              <a:spcBef>
                <a:spcPts val="0"/>
              </a:spcBef>
            </a:pPr>
            <a:r>
              <a:rPr lang="en-GB" sz="4000" b="1" spc="50" dirty="0">
                <a:ln w="0"/>
                <a:effectLst>
                  <a:innerShdw blurRad="63500" dist="50800" dir="13500000">
                    <a:srgbClr val="000000">
                      <a:alpha val="50000"/>
                    </a:srgbClr>
                  </a:innerShdw>
                </a:effectLst>
              </a:rPr>
              <a:t>Talent Segmentation Tool</a:t>
            </a:r>
            <a:endParaRPr sz="3200" b="1" spc="50" dirty="0">
              <a:ln w="0"/>
              <a:effectLst>
                <a:innerShdw blurRad="63500" dist="50800" dir="13500000">
                  <a:srgbClr val="000000">
                    <a:alpha val="50000"/>
                  </a:srgbClr>
                </a:innerShdw>
              </a:effectLst>
            </a:endParaRPr>
          </a:p>
        </p:txBody>
      </p:sp>
      <p:sp>
        <p:nvSpPr>
          <p:cNvPr id="16" name="Google Shape;55;p13">
            <a:extLst>
              <a:ext uri="{FF2B5EF4-FFF2-40B4-BE49-F238E27FC236}">
                <a16:creationId xmlns:a16="http://schemas.microsoft.com/office/drawing/2014/main" id="{DE9B7982-7A4B-457A-9C2E-1923E7C8D161}"/>
              </a:ext>
            </a:extLst>
          </p:cNvPr>
          <p:cNvSpPr txBox="1">
            <a:spLocks noGrp="1"/>
          </p:cNvSpPr>
          <p:nvPr>
            <p:ph type="subTitle" idx="1"/>
          </p:nvPr>
        </p:nvSpPr>
        <p:spPr>
          <a:xfrm>
            <a:off x="2691239" y="1121137"/>
            <a:ext cx="5854324" cy="477617"/>
          </a:xfrm>
          <a:prstGeom prst="rect">
            <a:avLst/>
          </a:prstGeom>
        </p:spPr>
        <p:txBody>
          <a:bodyPr spcFirstLastPara="1" vert="horz" wrap="square" lIns="91425" tIns="91425" rIns="91425" bIns="91425" rtlCol="0" anchor="t" anchorCtr="0">
            <a:noAutofit/>
            <a:scene3d>
              <a:camera prst="orthographicFront"/>
              <a:lightRig rig="soft" dir="t">
                <a:rot lat="0" lon="0" rev="15600000"/>
              </a:lightRig>
            </a:scene3d>
            <a:sp3d extrusionH="57150" prstMaterial="softEdge">
              <a:bevelT w="25400" h="38100"/>
            </a:sp3d>
          </a:bodyPr>
          <a:lstStyle/>
          <a:p>
            <a:pPr>
              <a:spcBef>
                <a:spcPts val="0"/>
              </a:spcBef>
            </a:pPr>
            <a:r>
              <a:rPr lang="en-GB" sz="1600" b="1" dirty="0">
                <a:ln/>
              </a:rPr>
              <a:t>Prepared by WKO </a:t>
            </a:r>
            <a:r>
              <a:rPr lang="en-GB" sz="1600" b="1" dirty="0" err="1">
                <a:ln/>
              </a:rPr>
              <a:t>Steiermark</a:t>
            </a:r>
            <a:r>
              <a:rPr lang="en-GB" sz="1600" b="1" dirty="0">
                <a:ln/>
              </a:rPr>
              <a:t>, Austria</a:t>
            </a:r>
            <a:endParaRPr sz="1600" b="1" dirty="0">
              <a:ln/>
            </a:endParaRPr>
          </a:p>
        </p:txBody>
      </p:sp>
      <p:pic>
        <p:nvPicPr>
          <p:cNvPr id="4" name="Picture 3" descr="A close up of a logo&#10;&#10;Description automatically generated">
            <a:extLst>
              <a:ext uri="{FF2B5EF4-FFF2-40B4-BE49-F238E27FC236}">
                <a16:creationId xmlns:a16="http://schemas.microsoft.com/office/drawing/2014/main" id="{318EA7DB-91C1-4A48-A734-32949D41082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24425" y="6307332"/>
            <a:ext cx="1710047" cy="408041"/>
          </a:xfrm>
          <a:prstGeom prst="rect">
            <a:avLst/>
          </a:prstGeom>
        </p:spPr>
      </p:pic>
      <p:sp>
        <p:nvSpPr>
          <p:cNvPr id="5" name="Rectangle 4">
            <a:extLst>
              <a:ext uri="{FF2B5EF4-FFF2-40B4-BE49-F238E27FC236}">
                <a16:creationId xmlns:a16="http://schemas.microsoft.com/office/drawing/2014/main" id="{5721040A-1622-41B5-A4C6-B58A6DC708CB}"/>
              </a:ext>
            </a:extLst>
          </p:cNvPr>
          <p:cNvSpPr/>
          <p:nvPr/>
        </p:nvSpPr>
        <p:spPr>
          <a:xfrm>
            <a:off x="2771988" y="6346041"/>
            <a:ext cx="2991525" cy="369332"/>
          </a:xfrm>
          <a:prstGeom prst="rect">
            <a:avLst/>
          </a:prstGeom>
        </p:spPr>
        <p:txBody>
          <a:bodyPr wrap="none">
            <a:spAutoFit/>
          </a:bodyPr>
          <a:lstStyle/>
          <a:p>
            <a:pPr algn="ctr">
              <a:spcAft>
                <a:spcPts val="0"/>
              </a:spcAft>
            </a:pPr>
            <a:r>
              <a:rPr lang="en-US" dirty="0">
                <a:solidFill>
                  <a:srgbClr val="000000"/>
                </a:solidFill>
                <a:latin typeface="Trebuchet MS" panose="020B0603020202020204" pitchFamily="34" charset="0"/>
                <a:ea typeface="Calibri" panose="020F0502020204030204" pitchFamily="34" charset="0"/>
                <a:cs typeface="Times New Roman" panose="02020603050405020304" pitchFamily="18" charset="0"/>
              </a:rPr>
              <a:t>2018-1-AT01-KA202-039242</a:t>
            </a:r>
            <a:endParaRPr lang="en-SE" dirty="0">
              <a:latin typeface="Trebuchet MS" panose="020B0603020202020204" pitchFamily="34" charset="0"/>
              <a:ea typeface="Calibri" panose="020F0502020204030204" pitchFamily="34" charset="0"/>
              <a:cs typeface="Times New Roman" panose="02020603050405020304" pitchFamily="18" charset="0"/>
            </a:endParaRPr>
          </a:p>
        </p:txBody>
      </p:sp>
      <p:sp>
        <p:nvSpPr>
          <p:cNvPr id="2" name="Rechteck 1"/>
          <p:cNvSpPr/>
          <p:nvPr/>
        </p:nvSpPr>
        <p:spPr>
          <a:xfrm>
            <a:off x="2553915" y="5880990"/>
            <a:ext cx="3210751" cy="307777"/>
          </a:xfrm>
          <a:prstGeom prst="rect">
            <a:avLst/>
          </a:prstGeom>
        </p:spPr>
        <p:txBody>
          <a:bodyPr wrap="none">
            <a:spAutoFit/>
          </a:bodyPr>
          <a:lstStyle/>
          <a:p>
            <a:r>
              <a:rPr lang="de-AT" sz="1400" dirty="0"/>
              <a:t>Image </a:t>
            </a:r>
            <a:r>
              <a:rPr lang="de-AT" sz="1400" dirty="0" err="1"/>
              <a:t>from</a:t>
            </a:r>
            <a:r>
              <a:rPr lang="de-AT" sz="1400" dirty="0"/>
              <a:t> </a:t>
            </a:r>
            <a:r>
              <a:rPr lang="de-AT" sz="1400" u="sng" dirty="0">
                <a:hlinkClick r:id="rId5"/>
              </a:rPr>
              <a:t>Moira </a:t>
            </a:r>
            <a:r>
              <a:rPr lang="de-AT" sz="1400" u="sng" dirty="0" err="1">
                <a:hlinkClick r:id="rId5"/>
              </a:rPr>
              <a:t>Nazzari</a:t>
            </a:r>
            <a:r>
              <a:rPr lang="de-AT" sz="1400" dirty="0"/>
              <a:t> on </a:t>
            </a:r>
            <a:r>
              <a:rPr lang="de-AT" sz="1400" u="sng" dirty="0" err="1">
                <a:hlinkClick r:id="rId6"/>
              </a:rPr>
              <a:t>Pixabay</a:t>
            </a:r>
            <a:r>
              <a:rPr lang="de-AT" sz="1400" dirty="0"/>
              <a:t> </a:t>
            </a:r>
            <a:endParaRPr lang="de-AT" sz="1050" dirty="0"/>
          </a:p>
        </p:txBody>
      </p:sp>
      <p:sp>
        <p:nvSpPr>
          <p:cNvPr id="9" name="Textfeld 8"/>
          <p:cNvSpPr txBox="1"/>
          <p:nvPr/>
        </p:nvSpPr>
        <p:spPr>
          <a:xfrm>
            <a:off x="258372" y="4499443"/>
            <a:ext cx="2155581" cy="1277273"/>
          </a:xfrm>
          <a:prstGeom prst="rect">
            <a:avLst/>
          </a:prstGeom>
          <a:noFill/>
        </p:spPr>
        <p:txBody>
          <a:bodyPr wrap="square" rtlCol="0">
            <a:spAutoFit/>
          </a:bodyPr>
          <a:lstStyle/>
          <a:p>
            <a:pPr algn="r"/>
            <a:r>
              <a:rPr lang="de-DE" sz="1100" dirty="0"/>
              <a:t>With kind permission from the NHS London Leadership Academy. This </a:t>
            </a:r>
            <a:r>
              <a:rPr lang="de-DE" sz="1100" dirty="0" err="1"/>
              <a:t>tool</a:t>
            </a:r>
            <a:r>
              <a:rPr lang="de-DE" sz="1100" dirty="0"/>
              <a:t> </a:t>
            </a:r>
            <a:r>
              <a:rPr lang="de-DE" sz="1100" dirty="0" err="1"/>
              <a:t>is</a:t>
            </a:r>
            <a:r>
              <a:rPr lang="de-DE" sz="1100" dirty="0"/>
              <a:t> a </a:t>
            </a:r>
            <a:r>
              <a:rPr lang="de-DE" sz="1100" dirty="0" err="1"/>
              <a:t>derivation</a:t>
            </a:r>
            <a:r>
              <a:rPr lang="de-DE" sz="1100" dirty="0"/>
              <a:t> </a:t>
            </a:r>
            <a:r>
              <a:rPr lang="de-DE" sz="1100" dirty="0" err="1"/>
              <a:t>of</a:t>
            </a:r>
            <a:r>
              <a:rPr lang="de-DE" sz="1100" dirty="0"/>
              <a:t> </a:t>
            </a:r>
            <a:r>
              <a:rPr lang="de-DE" sz="1100" dirty="0" err="1"/>
              <a:t>the</a:t>
            </a:r>
            <a:r>
              <a:rPr lang="de-DE" sz="1100" dirty="0"/>
              <a:t> </a:t>
            </a:r>
            <a:r>
              <a:rPr lang="de-DE" sz="1100" dirty="0" err="1"/>
              <a:t>talent</a:t>
            </a:r>
            <a:r>
              <a:rPr lang="de-DE" sz="1100" dirty="0"/>
              <a:t> </a:t>
            </a:r>
            <a:r>
              <a:rPr lang="de-DE" sz="1100" dirty="0" err="1"/>
              <a:t>strategy</a:t>
            </a:r>
            <a:r>
              <a:rPr lang="de-DE" sz="1100" dirty="0"/>
              <a:t> </a:t>
            </a:r>
            <a:r>
              <a:rPr lang="de-DE" sz="1100" dirty="0" err="1"/>
              <a:t>tool</a:t>
            </a:r>
            <a:r>
              <a:rPr lang="de-DE" sz="1100" dirty="0"/>
              <a:t> </a:t>
            </a:r>
            <a:r>
              <a:rPr lang="de-DE" sz="1100" dirty="0" err="1"/>
              <a:t>developed</a:t>
            </a:r>
            <a:r>
              <a:rPr lang="de-DE" sz="1100" dirty="0"/>
              <a:t> </a:t>
            </a:r>
            <a:r>
              <a:rPr lang="de-DE" sz="1100" dirty="0" err="1"/>
              <a:t>by</a:t>
            </a:r>
            <a:endParaRPr lang="de-DE" sz="1100" dirty="0"/>
          </a:p>
          <a:p>
            <a:pPr algn="r"/>
            <a:r>
              <a:rPr lang="de-DE" sz="1100" dirty="0"/>
              <a:t>© PA Consulting </a:t>
            </a:r>
            <a:r>
              <a:rPr lang="de-DE" sz="1100" dirty="0" err="1"/>
              <a:t>and</a:t>
            </a:r>
            <a:r>
              <a:rPr lang="de-DE" sz="1100" dirty="0"/>
              <a:t> London Leadership Academy.</a:t>
            </a:r>
            <a:endParaRPr lang="de-AT" sz="1100" dirty="0"/>
          </a:p>
        </p:txBody>
      </p:sp>
    </p:spTree>
    <p:extLst>
      <p:ext uri="{BB962C8B-B14F-4D97-AF65-F5344CB8AC3E}">
        <p14:creationId xmlns:p14="http://schemas.microsoft.com/office/powerpoint/2010/main" val="289855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b="1" i="1" dirty="0"/>
              <a:t>5 steps to segmenting your talent</a:t>
            </a:r>
            <a:endParaRPr lang="de-AT" dirty="0"/>
          </a:p>
        </p:txBody>
      </p:sp>
      <p:sp>
        <p:nvSpPr>
          <p:cNvPr id="3" name="Content Placeholder 1"/>
          <p:cNvSpPr txBox="1">
            <a:spLocks/>
          </p:cNvSpPr>
          <p:nvPr/>
        </p:nvSpPr>
        <p:spPr>
          <a:xfrm>
            <a:off x="143669" y="1429615"/>
            <a:ext cx="8856661" cy="4472421"/>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GB" sz="1800" dirty="0"/>
              <a:t>Follow these 5 steps to identify your critical talent segments and develop your talent segmentation wheel:</a:t>
            </a:r>
          </a:p>
          <a:p>
            <a:pPr marL="342900" indent="-342900">
              <a:buFont typeface="+mj-lt"/>
              <a:buAutoNum type="arabicPeriod"/>
            </a:pPr>
            <a:r>
              <a:rPr lang="en-GB" sz="1800" dirty="0"/>
              <a:t>Identify the talent segments that are critical to driving your organisation’s effectiveness and success. These are often specific skill sets or professions that are unique to your organisation and may, for example, be linked to the delivery of new products or services. This can be done through interviews or focus groups with stakeholders, ensuring you gain a shared definition of this talent. </a:t>
            </a:r>
          </a:p>
          <a:p>
            <a:pPr marL="342900" indent="-342900">
              <a:buFont typeface="+mj-lt"/>
              <a:buAutoNum type="arabicPeriod"/>
            </a:pPr>
            <a:r>
              <a:rPr lang="en-GB" sz="1800" dirty="0"/>
              <a:t>Understand your external conditions and whether they are steady, volatile or undergoing a transformation, which will provide a view of the future state of the organisational context and what you need to be successful now and in the future.</a:t>
            </a:r>
          </a:p>
          <a:p>
            <a:pPr marL="342900" indent="-342900">
              <a:buFont typeface="+mj-lt"/>
              <a:buAutoNum type="arabicPeriod"/>
            </a:pPr>
            <a:r>
              <a:rPr lang="en-GB" sz="1800" dirty="0"/>
              <a:t>Use the information gathered in the first two steps to generate a picture of the roles and skills that are the most crucial to current and future delivery of your services or products. Use the </a:t>
            </a:r>
            <a:r>
              <a:rPr lang="en-GB" sz="1800" i="1" dirty="0"/>
              <a:t>Talent Segmentation Wheel </a:t>
            </a:r>
            <a:r>
              <a:rPr lang="en-GB" sz="1800" dirty="0"/>
              <a:t>(slide 18) to create your own version of your critical segments. This tool provides an example of critical talent segments that you can adapt to suit your organisation. </a:t>
            </a:r>
          </a:p>
        </p:txBody>
      </p:sp>
      <p:sp>
        <p:nvSpPr>
          <p:cNvPr id="5" name="Textfeld 4">
            <a:extLst>
              <a:ext uri="{FF2B5EF4-FFF2-40B4-BE49-F238E27FC236}">
                <a16:creationId xmlns:a16="http://schemas.microsoft.com/office/drawing/2014/main" id="{95A1BF6E-8B2B-43EB-8C36-CBC2B08C0118}"/>
              </a:ext>
            </a:extLst>
          </p:cNvPr>
          <p:cNvSpPr txBox="1"/>
          <p:nvPr/>
        </p:nvSpPr>
        <p:spPr>
          <a:xfrm>
            <a:off x="2442924" y="5986262"/>
            <a:ext cx="4311161" cy="769441"/>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sz="1100" dirty="0"/>
          </a:p>
          <a:p>
            <a:pPr algn="ctr"/>
            <a:r>
              <a:rPr lang="de-DE" sz="1100" dirty="0"/>
              <a:t>With kind permission from the NHS London Leadership Academy. This tool is a derivation of the talent segmentation tool developed by © PA Consulting and London Leadership Academy.</a:t>
            </a:r>
            <a:endParaRPr lang="de-AT" sz="1100" dirty="0"/>
          </a:p>
        </p:txBody>
      </p:sp>
    </p:spTree>
    <p:extLst>
      <p:ext uri="{BB962C8B-B14F-4D97-AF65-F5344CB8AC3E}">
        <p14:creationId xmlns:p14="http://schemas.microsoft.com/office/powerpoint/2010/main" val="1229543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b="1" i="1" dirty="0"/>
              <a:t>5 steps to segmenting your talent (II)</a:t>
            </a:r>
            <a:endParaRPr lang="de-AT" dirty="0"/>
          </a:p>
        </p:txBody>
      </p:sp>
      <p:sp>
        <p:nvSpPr>
          <p:cNvPr id="3" name="Rechteck 2"/>
          <p:cNvSpPr/>
          <p:nvPr/>
        </p:nvSpPr>
        <p:spPr>
          <a:xfrm>
            <a:off x="490105" y="1850655"/>
            <a:ext cx="7886700" cy="3693319"/>
          </a:xfrm>
          <a:prstGeom prst="rect">
            <a:avLst/>
          </a:prstGeom>
        </p:spPr>
        <p:txBody>
          <a:bodyPr wrap="square">
            <a:spAutoFit/>
          </a:bodyPr>
          <a:lstStyle/>
          <a:p>
            <a:pPr marL="342900" indent="-342900">
              <a:buFont typeface="+mj-lt"/>
              <a:buAutoNum type="arabicPeriod" startAt="4"/>
            </a:pPr>
            <a:r>
              <a:rPr lang="en-GB" dirty="0"/>
              <a:t>Further define your talent segments by identifying the competencies that are critical to ensuring success in each segment. You could do this through a card-sort exercise which lists all competencies on separate cards, with individuals or groups selecting and agreeing on the most critical competencies required. If you need to refine your competency definitions these need to be </a:t>
            </a:r>
            <a:r>
              <a:rPr lang="en-GB" b="1" dirty="0"/>
              <a:t>simple, unambiguous, inclusive and forward looking</a:t>
            </a:r>
            <a:r>
              <a:rPr lang="en-GB" dirty="0"/>
              <a:t>. These competencies then describe what each talent segment looks like, allowing you to identify, assess and develop against these. </a:t>
            </a:r>
          </a:p>
          <a:p>
            <a:pPr marL="342900" indent="-342900">
              <a:buFont typeface="+mj-lt"/>
              <a:buAutoNum type="arabicPeriod" startAt="4"/>
            </a:pPr>
            <a:r>
              <a:rPr lang="en-GB" dirty="0"/>
              <a:t>Once you are clear on your most crucial talent segments and their required competencies, your actions in attracting, identifying, developing, deploying and retaining this talent can then be prioritised and tailored for these segments.</a:t>
            </a:r>
          </a:p>
        </p:txBody>
      </p:sp>
      <p:sp>
        <p:nvSpPr>
          <p:cNvPr id="5" name="Textfeld 4">
            <a:extLst>
              <a:ext uri="{FF2B5EF4-FFF2-40B4-BE49-F238E27FC236}">
                <a16:creationId xmlns:a16="http://schemas.microsoft.com/office/drawing/2014/main" id="{B4D21D56-9A42-4A00-96BD-3D367F633557}"/>
              </a:ext>
            </a:extLst>
          </p:cNvPr>
          <p:cNvSpPr txBox="1"/>
          <p:nvPr/>
        </p:nvSpPr>
        <p:spPr>
          <a:xfrm>
            <a:off x="2442924" y="5986262"/>
            <a:ext cx="4311161" cy="769441"/>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sz="1100" dirty="0"/>
          </a:p>
          <a:p>
            <a:pPr algn="ctr"/>
            <a:r>
              <a:rPr lang="de-DE" sz="1100" dirty="0"/>
              <a:t>With kind permission from the NHS London Leadership Academy. This tool is a derivation of the talent segmentation tool developed by © PA Consulting and London Leadership Academy.</a:t>
            </a:r>
            <a:endParaRPr lang="de-AT" sz="1100" dirty="0"/>
          </a:p>
        </p:txBody>
      </p:sp>
    </p:spTree>
    <p:extLst>
      <p:ext uri="{BB962C8B-B14F-4D97-AF65-F5344CB8AC3E}">
        <p14:creationId xmlns:p14="http://schemas.microsoft.com/office/powerpoint/2010/main" val="313287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b="1" dirty="0" err="1">
                <a:ln/>
              </a:rPr>
              <a:t>Criteria</a:t>
            </a:r>
            <a:r>
              <a:rPr lang="de-DE" sz="3200" b="1" dirty="0">
                <a:ln/>
              </a:rPr>
              <a:t> </a:t>
            </a:r>
            <a:r>
              <a:rPr lang="de-DE" sz="3200" b="1" dirty="0" err="1">
                <a:ln/>
              </a:rPr>
              <a:t>for</a:t>
            </a:r>
            <a:r>
              <a:rPr lang="de-DE" sz="3200" b="1" dirty="0">
                <a:ln/>
              </a:rPr>
              <a:t> </a:t>
            </a:r>
            <a:r>
              <a:rPr lang="de-DE" sz="3200" b="1" dirty="0" err="1">
                <a:ln/>
              </a:rPr>
              <a:t>identifying</a:t>
            </a:r>
            <a:r>
              <a:rPr lang="de-DE" sz="3200" b="1" dirty="0">
                <a:ln/>
              </a:rPr>
              <a:t> </a:t>
            </a:r>
            <a:r>
              <a:rPr lang="de-DE" sz="3200" b="1" dirty="0" err="1">
                <a:ln/>
              </a:rPr>
              <a:t>critical</a:t>
            </a:r>
            <a:r>
              <a:rPr lang="de-DE" sz="3200" b="1" dirty="0">
                <a:ln/>
              </a:rPr>
              <a:t> </a:t>
            </a:r>
            <a:r>
              <a:rPr lang="de-DE" sz="3200" b="1" dirty="0" err="1">
                <a:ln/>
              </a:rPr>
              <a:t>talent</a:t>
            </a:r>
            <a:r>
              <a:rPr lang="de-DE" sz="3200" b="1" dirty="0">
                <a:ln/>
              </a:rPr>
              <a:t> </a:t>
            </a:r>
            <a:r>
              <a:rPr lang="de-DE" sz="3200" b="1" dirty="0" err="1">
                <a:ln/>
              </a:rPr>
              <a:t>segments</a:t>
            </a:r>
            <a:r>
              <a:rPr lang="de-DE" sz="3200" b="1" dirty="0">
                <a:ln/>
              </a:rPr>
              <a:t> (von Hehn 2016, p.50)</a:t>
            </a:r>
            <a:endParaRPr lang="de-AT"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1349100301"/>
              </p:ext>
            </p:extLst>
          </p:nvPr>
        </p:nvGraphicFramePr>
        <p:xfrm>
          <a:off x="628650" y="1567008"/>
          <a:ext cx="7886700" cy="4051912"/>
        </p:xfrm>
        <a:graphic>
          <a:graphicData uri="http://schemas.openxmlformats.org/drawingml/2006/table">
            <a:tbl>
              <a:tblPr firstRow="1" bandRow="1">
                <a:tableStyleId>{5C22544A-7EE6-4342-B048-85BDC9FD1C3A}</a:tableStyleId>
              </a:tblPr>
              <a:tblGrid>
                <a:gridCol w="3625298">
                  <a:extLst>
                    <a:ext uri="{9D8B030D-6E8A-4147-A177-3AD203B41FA5}">
                      <a16:colId xmlns:a16="http://schemas.microsoft.com/office/drawing/2014/main" val="1327491204"/>
                    </a:ext>
                  </a:extLst>
                </a:gridCol>
                <a:gridCol w="4261402">
                  <a:extLst>
                    <a:ext uri="{9D8B030D-6E8A-4147-A177-3AD203B41FA5}">
                      <a16:colId xmlns:a16="http://schemas.microsoft.com/office/drawing/2014/main" val="2035231554"/>
                    </a:ext>
                  </a:extLst>
                </a:gridCol>
              </a:tblGrid>
              <a:tr h="390739">
                <a:tc>
                  <a:txBody>
                    <a:bodyPr/>
                    <a:lstStyle/>
                    <a:p>
                      <a:r>
                        <a:rPr lang="en-GB" sz="1400" noProof="0" dirty="0"/>
                        <a:t>Criterion</a:t>
                      </a:r>
                    </a:p>
                  </a:txBody>
                  <a:tcPr/>
                </a:tc>
                <a:tc>
                  <a:txBody>
                    <a:bodyPr/>
                    <a:lstStyle/>
                    <a:p>
                      <a:r>
                        <a:rPr lang="en-GB" sz="1400" noProof="0" dirty="0"/>
                        <a:t>Guiding questions</a:t>
                      </a:r>
                    </a:p>
                  </a:txBody>
                  <a:tcPr/>
                </a:tc>
                <a:extLst>
                  <a:ext uri="{0D108BD9-81ED-4DB2-BD59-A6C34878D82A}">
                    <a16:rowId xmlns:a16="http://schemas.microsoft.com/office/drawing/2014/main" val="4219835761"/>
                  </a:ext>
                </a:extLst>
              </a:tr>
              <a:tr h="1445200">
                <a:tc>
                  <a:txBody>
                    <a:bodyPr/>
                    <a:lstStyle/>
                    <a:p>
                      <a:r>
                        <a:rPr lang="en-GB" sz="1400" noProof="0" dirty="0"/>
                        <a:t>Strategic Relevance</a:t>
                      </a:r>
                    </a:p>
                  </a:txBody>
                  <a:tcPr/>
                </a:tc>
                <a:tc>
                  <a:txBody>
                    <a:bodyPr/>
                    <a:lstStyle/>
                    <a:p>
                      <a:pPr marL="285750" indent="-285750">
                        <a:buFont typeface="Arial" panose="020B0604020202020204" pitchFamily="34" charset="0"/>
                        <a:buChar char="•"/>
                      </a:pPr>
                      <a:r>
                        <a:rPr lang="en-GB" sz="1400" noProof="0" dirty="0"/>
                        <a:t>Is direct added value created for the company?</a:t>
                      </a:r>
                    </a:p>
                    <a:p>
                      <a:pPr marL="285750" indent="-285750">
                        <a:buFont typeface="Arial" panose="020B0604020202020204" pitchFamily="34" charset="0"/>
                        <a:buChar char="•"/>
                      </a:pPr>
                      <a:r>
                        <a:rPr lang="en-GB" sz="1400" noProof="0" dirty="0"/>
                        <a:t>To what extent would strategic objectives - in relation to the market, customers or products - be impaired if the position were not filled?</a:t>
                      </a:r>
                    </a:p>
                    <a:p>
                      <a:pPr marL="285750" indent="-285750">
                        <a:buFont typeface="Arial" panose="020B0604020202020204" pitchFamily="34" charset="0"/>
                        <a:buChar char="•"/>
                      </a:pPr>
                      <a:r>
                        <a:rPr lang="en-GB" sz="1400" noProof="0" dirty="0"/>
                        <a:t>Would non-occupation lead to short-term impediments to business?</a:t>
                      </a:r>
                    </a:p>
                  </a:txBody>
                  <a:tcPr/>
                </a:tc>
                <a:extLst>
                  <a:ext uri="{0D108BD9-81ED-4DB2-BD59-A6C34878D82A}">
                    <a16:rowId xmlns:a16="http://schemas.microsoft.com/office/drawing/2014/main" val="2121664162"/>
                  </a:ext>
                </a:extLst>
              </a:tr>
              <a:tr h="1220391">
                <a:tc>
                  <a:txBody>
                    <a:bodyPr/>
                    <a:lstStyle/>
                    <a:p>
                      <a:r>
                        <a:rPr lang="en-GB" sz="1400" noProof="0" dirty="0"/>
                        <a:t>Financial Relevance</a:t>
                      </a:r>
                    </a:p>
                  </a:txBody>
                  <a:tcPr/>
                </a:tc>
                <a:tc>
                  <a:txBody>
                    <a:bodyPr/>
                    <a:lstStyle/>
                    <a:p>
                      <a:pPr marL="285750" indent="-285750">
                        <a:buFont typeface="Arial" panose="020B0604020202020204" pitchFamily="34" charset="0"/>
                        <a:buChar char="•"/>
                      </a:pPr>
                      <a:r>
                        <a:rPr lang="en-GB" sz="1400" noProof="0" dirty="0"/>
                        <a:t>How important is the position to increase/maintain financial figures such as turnover, profit, profitability?</a:t>
                      </a:r>
                    </a:p>
                    <a:p>
                      <a:pPr marL="285750" indent="-285750">
                        <a:buFont typeface="Arial" panose="020B0604020202020204" pitchFamily="34" charset="0"/>
                        <a:buChar char="•"/>
                      </a:pPr>
                      <a:r>
                        <a:rPr lang="en-GB" sz="1400" noProof="0" dirty="0"/>
                        <a:t>Would non-occupancy lead to costs or loss of sales or other financial risks in the short term?</a:t>
                      </a:r>
                    </a:p>
                  </a:txBody>
                  <a:tcPr/>
                </a:tc>
                <a:extLst>
                  <a:ext uri="{0D108BD9-81ED-4DB2-BD59-A6C34878D82A}">
                    <a16:rowId xmlns:a16="http://schemas.microsoft.com/office/drawing/2014/main" val="1291372236"/>
                  </a:ext>
                </a:extLst>
              </a:tr>
              <a:tr h="995582">
                <a:tc>
                  <a:txBody>
                    <a:bodyPr/>
                    <a:lstStyle/>
                    <a:p>
                      <a:r>
                        <a:rPr lang="en-GB" sz="1400" noProof="0" dirty="0"/>
                        <a:t>Complexity within the company</a:t>
                      </a:r>
                    </a:p>
                  </a:txBody>
                  <a:tcPr/>
                </a:tc>
                <a:tc>
                  <a:txBody>
                    <a:bodyPr/>
                    <a:lstStyle/>
                    <a:p>
                      <a:pPr marL="285750" indent="-285750">
                        <a:buFont typeface="Arial" panose="020B0604020202020204" pitchFamily="34" charset="0"/>
                        <a:buChar char="•"/>
                      </a:pPr>
                      <a:r>
                        <a:rPr lang="en-GB" sz="1400" noProof="0" dirty="0"/>
                        <a:t>To what extent is the position holder confronted with high complexity such as number of processes, countries, products, projects, customer groups?</a:t>
                      </a:r>
                    </a:p>
                  </a:txBody>
                  <a:tcPr/>
                </a:tc>
                <a:extLst>
                  <a:ext uri="{0D108BD9-81ED-4DB2-BD59-A6C34878D82A}">
                    <a16:rowId xmlns:a16="http://schemas.microsoft.com/office/drawing/2014/main" val="42191308"/>
                  </a:ext>
                </a:extLst>
              </a:tr>
            </a:tbl>
          </a:graphicData>
        </a:graphic>
      </p:graphicFrame>
    </p:spTree>
    <p:extLst>
      <p:ext uri="{BB962C8B-B14F-4D97-AF65-F5344CB8AC3E}">
        <p14:creationId xmlns:p14="http://schemas.microsoft.com/office/powerpoint/2010/main" val="8284037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b="1" dirty="0" err="1">
                <a:ln/>
              </a:rPr>
              <a:t>Criteria</a:t>
            </a:r>
            <a:r>
              <a:rPr lang="de-DE" sz="3200" b="1" dirty="0">
                <a:ln/>
              </a:rPr>
              <a:t> </a:t>
            </a:r>
            <a:r>
              <a:rPr lang="de-DE" sz="3200" b="1" dirty="0" err="1">
                <a:ln/>
              </a:rPr>
              <a:t>for</a:t>
            </a:r>
            <a:r>
              <a:rPr lang="de-DE" sz="3200" b="1" dirty="0">
                <a:ln/>
              </a:rPr>
              <a:t> </a:t>
            </a:r>
            <a:r>
              <a:rPr lang="de-DE" sz="3200" b="1" dirty="0" err="1">
                <a:ln/>
              </a:rPr>
              <a:t>identifying</a:t>
            </a:r>
            <a:r>
              <a:rPr lang="de-DE" sz="3200" b="1" dirty="0">
                <a:ln/>
              </a:rPr>
              <a:t> </a:t>
            </a:r>
            <a:r>
              <a:rPr lang="de-DE" sz="3200" b="1" dirty="0" err="1">
                <a:ln/>
              </a:rPr>
              <a:t>critical</a:t>
            </a:r>
            <a:r>
              <a:rPr lang="de-DE" sz="3200" b="1" dirty="0">
                <a:ln/>
              </a:rPr>
              <a:t> </a:t>
            </a:r>
            <a:r>
              <a:rPr lang="de-DE" sz="3200" b="1" dirty="0" err="1">
                <a:ln/>
              </a:rPr>
              <a:t>talent</a:t>
            </a:r>
            <a:r>
              <a:rPr lang="de-DE" sz="3200" b="1" dirty="0">
                <a:ln/>
              </a:rPr>
              <a:t> </a:t>
            </a:r>
            <a:r>
              <a:rPr lang="de-DE" sz="3200" b="1" dirty="0" err="1">
                <a:ln/>
              </a:rPr>
              <a:t>segments</a:t>
            </a:r>
            <a:r>
              <a:rPr lang="de-DE" sz="3200" b="1" dirty="0">
                <a:ln/>
              </a:rPr>
              <a:t> II (von Hehn 2016, p.50)</a:t>
            </a:r>
            <a:endParaRPr lang="de-AT"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899927120"/>
              </p:ext>
            </p:extLst>
          </p:nvPr>
        </p:nvGraphicFramePr>
        <p:xfrm>
          <a:off x="628650" y="1613190"/>
          <a:ext cx="7886700" cy="3327400"/>
        </p:xfrm>
        <a:graphic>
          <a:graphicData uri="http://schemas.openxmlformats.org/drawingml/2006/table">
            <a:tbl>
              <a:tblPr firstRow="1" bandRow="1">
                <a:tableStyleId>{5C22544A-7EE6-4342-B048-85BDC9FD1C3A}</a:tableStyleId>
              </a:tblPr>
              <a:tblGrid>
                <a:gridCol w="3943350">
                  <a:extLst>
                    <a:ext uri="{9D8B030D-6E8A-4147-A177-3AD203B41FA5}">
                      <a16:colId xmlns:a16="http://schemas.microsoft.com/office/drawing/2014/main" val="1327491204"/>
                    </a:ext>
                  </a:extLst>
                </a:gridCol>
                <a:gridCol w="3943350">
                  <a:extLst>
                    <a:ext uri="{9D8B030D-6E8A-4147-A177-3AD203B41FA5}">
                      <a16:colId xmlns:a16="http://schemas.microsoft.com/office/drawing/2014/main" val="2035231554"/>
                    </a:ext>
                  </a:extLst>
                </a:gridCol>
              </a:tblGrid>
              <a:tr h="370840">
                <a:tc>
                  <a:txBody>
                    <a:bodyPr/>
                    <a:lstStyle/>
                    <a:p>
                      <a:r>
                        <a:rPr lang="en-GB" sz="1400" noProof="0" dirty="0"/>
                        <a:t>Criterion</a:t>
                      </a:r>
                    </a:p>
                  </a:txBody>
                  <a:tcPr/>
                </a:tc>
                <a:tc>
                  <a:txBody>
                    <a:bodyPr/>
                    <a:lstStyle/>
                    <a:p>
                      <a:r>
                        <a:rPr lang="en-GB" sz="1400" noProof="0" dirty="0"/>
                        <a:t>Guiding questions</a:t>
                      </a:r>
                    </a:p>
                  </a:txBody>
                  <a:tcPr/>
                </a:tc>
                <a:extLst>
                  <a:ext uri="{0D108BD9-81ED-4DB2-BD59-A6C34878D82A}">
                    <a16:rowId xmlns:a16="http://schemas.microsoft.com/office/drawing/2014/main" val="4219835761"/>
                  </a:ext>
                </a:extLst>
              </a:tr>
              <a:tr h="370840">
                <a:tc>
                  <a:txBody>
                    <a:bodyPr/>
                    <a:lstStyle/>
                    <a:p>
                      <a:r>
                        <a:rPr lang="en-GB" sz="1400" noProof="0" dirty="0"/>
                        <a:t>Networking with Stakeholders</a:t>
                      </a:r>
                    </a:p>
                  </a:txBody>
                  <a:tcPr/>
                </a:tc>
                <a:tc>
                  <a:txBody>
                    <a:bodyPr/>
                    <a:lstStyle/>
                    <a:p>
                      <a:pPr marL="285750" indent="-285750">
                        <a:buFont typeface="Arial" panose="020B0604020202020204" pitchFamily="34" charset="0"/>
                        <a:buChar char="•"/>
                      </a:pPr>
                      <a:r>
                        <a:rPr lang="en-GB" sz="1400" noProof="0" dirty="0"/>
                        <a:t>To what extent does the position holder maintain relationships with customers, suppliers, external agencies, etc.?</a:t>
                      </a:r>
                    </a:p>
                    <a:p>
                      <a:pPr marL="285750" indent="-285750">
                        <a:buFont typeface="Arial" panose="020B0604020202020204" pitchFamily="34" charset="0"/>
                        <a:buChar char="•"/>
                      </a:pPr>
                      <a:r>
                        <a:rPr lang="en-GB" sz="1400" noProof="0" dirty="0"/>
                        <a:t>How many relationships are there? </a:t>
                      </a:r>
                    </a:p>
                    <a:p>
                      <a:pPr marL="285750" indent="-285750">
                        <a:buFont typeface="Arial" panose="020B0604020202020204" pitchFamily="34" charset="0"/>
                        <a:buChar char="•"/>
                      </a:pPr>
                      <a:r>
                        <a:rPr lang="en-GB" sz="1400" noProof="0" dirty="0"/>
                        <a:t>Are the relationships international? </a:t>
                      </a:r>
                    </a:p>
                    <a:p>
                      <a:pPr marL="285750" indent="-285750">
                        <a:buFont typeface="Arial" panose="020B0604020202020204" pitchFamily="34" charset="0"/>
                        <a:buChar char="•"/>
                      </a:pPr>
                      <a:r>
                        <a:rPr lang="en-GB" sz="1400" noProof="0" dirty="0"/>
                        <a:t>How irreplaceable are they?</a:t>
                      </a:r>
                    </a:p>
                  </a:txBody>
                  <a:tcPr/>
                </a:tc>
                <a:extLst>
                  <a:ext uri="{0D108BD9-81ED-4DB2-BD59-A6C34878D82A}">
                    <a16:rowId xmlns:a16="http://schemas.microsoft.com/office/drawing/2014/main" val="2121664162"/>
                  </a:ext>
                </a:extLst>
              </a:tr>
              <a:tr h="370840">
                <a:tc>
                  <a:txBody>
                    <a:bodyPr/>
                    <a:lstStyle/>
                    <a:p>
                      <a:r>
                        <a:rPr lang="en-GB" sz="1400" noProof="0" dirty="0"/>
                        <a:t>Difficulty of the replacement</a:t>
                      </a:r>
                    </a:p>
                  </a:txBody>
                  <a:tcPr/>
                </a:tc>
                <a:tc>
                  <a:txBody>
                    <a:bodyPr/>
                    <a:lstStyle/>
                    <a:p>
                      <a:pPr marL="285750" indent="-285750">
                        <a:buFont typeface="Arial" panose="020B0604020202020204" pitchFamily="34" charset="0"/>
                        <a:buChar char="•"/>
                      </a:pPr>
                      <a:r>
                        <a:rPr lang="en-GB" sz="1400" noProof="0" dirty="0"/>
                        <a:t>Are high professional requirements, qualifications or specialisations associated with the filling of the position?</a:t>
                      </a:r>
                    </a:p>
                    <a:p>
                      <a:pPr marL="285750" indent="-285750">
                        <a:buFont typeface="Arial" panose="020B0604020202020204" pitchFamily="34" charset="0"/>
                        <a:buChar char="•"/>
                      </a:pPr>
                      <a:r>
                        <a:rPr lang="en-GB" sz="1400" noProof="0" dirty="0"/>
                        <a:t>Are particularly rarely distinctive competencies required?</a:t>
                      </a:r>
                    </a:p>
                    <a:p>
                      <a:pPr marL="285750" indent="-285750">
                        <a:buFont typeface="Arial" panose="020B0604020202020204" pitchFamily="34" charset="0"/>
                        <a:buChar char="•"/>
                      </a:pPr>
                      <a:r>
                        <a:rPr lang="en-GB" sz="1400" noProof="0" dirty="0"/>
                        <a:t>Is it difficult to fill the vacancy due to legal regulations?</a:t>
                      </a:r>
                    </a:p>
                  </a:txBody>
                  <a:tcPr/>
                </a:tc>
                <a:extLst>
                  <a:ext uri="{0D108BD9-81ED-4DB2-BD59-A6C34878D82A}">
                    <a16:rowId xmlns:a16="http://schemas.microsoft.com/office/drawing/2014/main" val="1291372236"/>
                  </a:ext>
                </a:extLst>
              </a:tr>
            </a:tbl>
          </a:graphicData>
        </a:graphic>
      </p:graphicFrame>
    </p:spTree>
    <p:extLst>
      <p:ext uri="{BB962C8B-B14F-4D97-AF65-F5344CB8AC3E}">
        <p14:creationId xmlns:p14="http://schemas.microsoft.com/office/powerpoint/2010/main" val="2755431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The Talent Segmentation Wheel</a:t>
            </a:r>
            <a:endParaRPr lang="de-AT" dirty="0"/>
          </a:p>
        </p:txBody>
      </p:sp>
      <p:sp>
        <p:nvSpPr>
          <p:cNvPr id="3" name="TextBox 4"/>
          <p:cNvSpPr txBox="1"/>
          <p:nvPr/>
        </p:nvSpPr>
        <p:spPr>
          <a:xfrm>
            <a:off x="421631" y="1832439"/>
            <a:ext cx="2335756" cy="1926566"/>
          </a:xfrm>
          <a:prstGeom prst="rect">
            <a:avLst/>
          </a:prstGeom>
          <a:noFill/>
        </p:spPr>
        <p:txBody>
          <a:bodyPr wrap="square" lIns="0" tIns="0" rIns="0" bIns="0" rtlCol="0">
            <a:noAutofit/>
          </a:bodyPr>
          <a:lstStyle/>
          <a:p>
            <a:pPr algn="l"/>
            <a:r>
              <a:rPr lang="en-GB" sz="1200" b="1" dirty="0">
                <a:solidFill>
                  <a:schemeClr val="tx1"/>
                </a:solidFill>
              </a:rPr>
              <a:t>This talent segmentation wheel is an example of what your critical segments might look like. </a:t>
            </a:r>
          </a:p>
          <a:p>
            <a:pPr algn="l"/>
            <a:r>
              <a:rPr lang="en-GB" sz="1200" b="1" dirty="0">
                <a:solidFill>
                  <a:schemeClr val="tx1"/>
                </a:solidFill>
              </a:rPr>
              <a:t>You will want to adapt the segments depending on what makes you deliver exceptional service and makes you competitive in your market.</a:t>
            </a:r>
          </a:p>
        </p:txBody>
      </p:sp>
      <p:grpSp>
        <p:nvGrpSpPr>
          <p:cNvPr id="4" name="Group 5"/>
          <p:cNvGrpSpPr/>
          <p:nvPr/>
        </p:nvGrpSpPr>
        <p:grpSpPr>
          <a:xfrm>
            <a:off x="3767195" y="1431307"/>
            <a:ext cx="6237099" cy="4452097"/>
            <a:chOff x="2966419" y="1358838"/>
            <a:chExt cx="6782032" cy="4841075"/>
          </a:xfrm>
        </p:grpSpPr>
        <p:grpSp>
          <p:nvGrpSpPr>
            <p:cNvPr id="5" name="Group 12"/>
            <p:cNvGrpSpPr/>
            <p:nvPr/>
          </p:nvGrpSpPr>
          <p:grpSpPr>
            <a:xfrm>
              <a:off x="2966419" y="1358838"/>
              <a:ext cx="4657629" cy="4657634"/>
              <a:chOff x="2649585" y="1367791"/>
              <a:chExt cx="4657629" cy="4657634"/>
            </a:xfrm>
          </p:grpSpPr>
          <p:sp>
            <p:nvSpPr>
              <p:cNvPr id="7" name="AutoShape 6"/>
              <p:cNvSpPr>
                <a:spLocks noChangeArrowheads="1"/>
              </p:cNvSpPr>
              <p:nvPr/>
            </p:nvSpPr>
            <p:spPr bwMode="gray">
              <a:xfrm>
                <a:off x="2649585" y="1367791"/>
                <a:ext cx="4657629" cy="4657634"/>
              </a:xfrm>
              <a:custGeom>
                <a:avLst/>
                <a:gdLst>
                  <a:gd name="G0" fmla="+- 1246 0 0"/>
                  <a:gd name="G1" fmla="+- 21600 0 1246"/>
                  <a:gd name="G2" fmla="+- 21600 0 1246"/>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246" y="10800"/>
                    </a:moveTo>
                    <a:cubicBezTo>
                      <a:pt x="1246" y="16077"/>
                      <a:pt x="5523" y="20354"/>
                      <a:pt x="10800" y="20354"/>
                    </a:cubicBezTo>
                    <a:cubicBezTo>
                      <a:pt x="16077" y="20354"/>
                      <a:pt x="20354" y="16077"/>
                      <a:pt x="20354" y="10800"/>
                    </a:cubicBezTo>
                    <a:cubicBezTo>
                      <a:pt x="20354" y="5523"/>
                      <a:pt x="16077" y="1246"/>
                      <a:pt x="10800" y="1246"/>
                    </a:cubicBezTo>
                    <a:cubicBezTo>
                      <a:pt x="5523" y="1246"/>
                      <a:pt x="1246" y="5523"/>
                      <a:pt x="1246" y="10800"/>
                    </a:cubicBezTo>
                    <a:close/>
                  </a:path>
                </a:pathLst>
              </a:custGeom>
              <a:solidFill>
                <a:schemeClr val="accent1"/>
              </a:solidFill>
              <a:ln w="19050" algn="ctr">
                <a:no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spcBef>
                    <a:spcPct val="0"/>
                  </a:spcBef>
                  <a:buClr>
                    <a:schemeClr val="bg1"/>
                  </a:buClr>
                  <a:buFontTx/>
                  <a:buNone/>
                </a:pPr>
                <a:endParaRPr lang="en-GB" dirty="0"/>
              </a:p>
            </p:txBody>
          </p:sp>
          <p:sp>
            <p:nvSpPr>
              <p:cNvPr id="8" name="Line 19"/>
              <p:cNvSpPr>
                <a:spLocks noChangeShapeType="1"/>
              </p:cNvSpPr>
              <p:nvPr/>
            </p:nvSpPr>
            <p:spPr bwMode="gray">
              <a:xfrm flipV="1">
                <a:off x="4976214" y="1367791"/>
                <a:ext cx="0" cy="2367447"/>
              </a:xfrm>
              <a:prstGeom prst="line">
                <a:avLst/>
              </a:prstGeom>
              <a:noFill/>
              <a:ln w="19050">
                <a:solidFill>
                  <a:schemeClr val="accent1">
                    <a:lumMod val="40000"/>
                    <a:lumOff val="60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9" name="Line 19"/>
              <p:cNvSpPr>
                <a:spLocks noChangeShapeType="1"/>
              </p:cNvSpPr>
              <p:nvPr/>
            </p:nvSpPr>
            <p:spPr bwMode="gray">
              <a:xfrm flipV="1">
                <a:off x="4976215" y="1897811"/>
                <a:ext cx="1476000" cy="1837422"/>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0" name="Line 19"/>
              <p:cNvSpPr>
                <a:spLocks noChangeShapeType="1"/>
              </p:cNvSpPr>
              <p:nvPr/>
            </p:nvSpPr>
            <p:spPr bwMode="gray">
              <a:xfrm>
                <a:off x="4976214" y="3735237"/>
                <a:ext cx="2045687" cy="1088822"/>
              </a:xfrm>
              <a:prstGeom prst="line">
                <a:avLst/>
              </a:prstGeom>
              <a:noFill/>
              <a:ln w="19050">
                <a:solidFill>
                  <a:schemeClr val="accent1">
                    <a:lumMod val="40000"/>
                    <a:lumOff val="60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1" name="Line 19"/>
              <p:cNvSpPr>
                <a:spLocks noChangeShapeType="1"/>
              </p:cNvSpPr>
              <p:nvPr/>
            </p:nvSpPr>
            <p:spPr bwMode="gray">
              <a:xfrm flipH="1">
                <a:off x="2931752" y="3726611"/>
                <a:ext cx="2070340" cy="1088822"/>
              </a:xfrm>
              <a:prstGeom prst="line">
                <a:avLst/>
              </a:prstGeom>
              <a:noFill/>
              <a:ln w="19050">
                <a:solidFill>
                  <a:schemeClr val="accent1">
                    <a:lumMod val="40000"/>
                    <a:lumOff val="60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2" name="Line 19"/>
              <p:cNvSpPr>
                <a:spLocks noChangeShapeType="1"/>
              </p:cNvSpPr>
              <p:nvPr/>
            </p:nvSpPr>
            <p:spPr bwMode="gray">
              <a:xfrm flipV="1">
                <a:off x="4967589" y="3260027"/>
                <a:ext cx="2301976" cy="475206"/>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3" name="Line 19"/>
              <p:cNvSpPr>
                <a:spLocks noChangeShapeType="1"/>
              </p:cNvSpPr>
              <p:nvPr/>
            </p:nvSpPr>
            <p:spPr bwMode="gray">
              <a:xfrm>
                <a:off x="4958961" y="3717986"/>
                <a:ext cx="872496" cy="215178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4" name="Line 19"/>
              <p:cNvSpPr>
                <a:spLocks noChangeShapeType="1"/>
              </p:cNvSpPr>
              <p:nvPr/>
            </p:nvSpPr>
            <p:spPr bwMode="gray">
              <a:xfrm flipH="1">
                <a:off x="3984780" y="3735238"/>
                <a:ext cx="991436" cy="2071474"/>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5" name="Line 19"/>
              <p:cNvSpPr>
                <a:spLocks noChangeShapeType="1"/>
              </p:cNvSpPr>
              <p:nvPr/>
            </p:nvSpPr>
            <p:spPr bwMode="gray">
              <a:xfrm flipH="1" flipV="1">
                <a:off x="2725947" y="3114137"/>
                <a:ext cx="2250269" cy="621102"/>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6" name="Line 19"/>
              <p:cNvSpPr>
                <a:spLocks noChangeShapeType="1"/>
              </p:cNvSpPr>
              <p:nvPr/>
            </p:nvSpPr>
            <p:spPr bwMode="gray">
              <a:xfrm flipH="1" flipV="1">
                <a:off x="3572609" y="1837425"/>
                <a:ext cx="1429485" cy="1923686"/>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7" name="Oval 20"/>
              <p:cNvSpPr>
                <a:spLocks noChangeArrowheads="1"/>
              </p:cNvSpPr>
              <p:nvPr/>
            </p:nvSpPr>
            <p:spPr bwMode="gray">
              <a:xfrm>
                <a:off x="4292216" y="3018523"/>
                <a:ext cx="1368000" cy="1368000"/>
              </a:xfrm>
              <a:prstGeom prst="ellipse">
                <a:avLst/>
              </a:prstGeom>
              <a:solidFill>
                <a:schemeClr val="accent1"/>
              </a:solidFill>
              <a:ln w="19050" algn="ctr">
                <a:solidFill>
                  <a:srgbClr val="FFFFF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36000" rIns="0" bIns="36000" anchor="ctr"/>
              <a:lstStyle/>
              <a:p>
                <a:pPr algn="ctr">
                  <a:spcBef>
                    <a:spcPct val="0"/>
                  </a:spcBef>
                  <a:buClr>
                    <a:schemeClr val="bg1"/>
                  </a:buClr>
                  <a:buFontTx/>
                  <a:buNone/>
                </a:pPr>
                <a:r>
                  <a:rPr lang="en-GB" sz="1100" b="1" dirty="0">
                    <a:solidFill>
                      <a:schemeClr val="bg1"/>
                    </a:solidFill>
                  </a:rPr>
                  <a:t>SOURCE OF COMPETITIVE ADVANTAGE</a:t>
                </a:r>
              </a:p>
            </p:txBody>
          </p:sp>
          <p:sp>
            <p:nvSpPr>
              <p:cNvPr id="18" name="WordArt 10"/>
              <p:cNvSpPr>
                <a:spLocks noChangeArrowheads="1" noChangeShapeType="1" noTextEdit="1"/>
              </p:cNvSpPr>
              <p:nvPr/>
            </p:nvSpPr>
            <p:spPr bwMode="gray">
              <a:xfrm rot="20529011">
                <a:off x="3618089" y="1604621"/>
                <a:ext cx="1428330" cy="521059"/>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spcFirstLastPara="1" wrap="square" fromWordArt="1">
                <a:prstTxWarp prst="textArchUp">
                  <a:avLst>
                    <a:gd name="adj" fmla="val 13623615"/>
                  </a:avLst>
                </a:prstTxWarp>
              </a:bodyPr>
              <a:lstStyle/>
              <a:p>
                <a:r>
                  <a:rPr lang="en-GB" sz="1050" b="1" kern="10" dirty="0">
                    <a:solidFill>
                      <a:schemeClr val="bg1"/>
                    </a:solidFill>
                    <a:latin typeface="Arial"/>
                    <a:cs typeface="Arial"/>
                  </a:rPr>
                  <a:t>ONCOLOGISTS</a:t>
                </a:r>
              </a:p>
            </p:txBody>
          </p:sp>
          <p:sp>
            <p:nvSpPr>
              <p:cNvPr id="19" name="TextBox 3"/>
              <p:cNvSpPr txBox="1"/>
              <p:nvPr/>
            </p:nvSpPr>
            <p:spPr>
              <a:xfrm>
                <a:off x="3308062" y="2831419"/>
                <a:ext cx="1533984" cy="380321"/>
              </a:xfrm>
              <a:prstGeom prst="rect">
                <a:avLst/>
              </a:prstGeom>
              <a:noFill/>
            </p:spPr>
            <p:txBody>
              <a:bodyPr wrap="square" lIns="0" tIns="0" rIns="0" bIns="0" rtlCol="0" anchor="ctr">
                <a:noAutofit/>
              </a:bodyPr>
              <a:lstStyle/>
              <a:p>
                <a:r>
                  <a:rPr lang="en-GB" sz="1100" b="1" dirty="0">
                    <a:solidFill>
                      <a:schemeClr val="accent1"/>
                    </a:solidFill>
                  </a:rPr>
                  <a:t>MEDICAL PROFESSIONALS</a:t>
                </a:r>
              </a:p>
            </p:txBody>
          </p:sp>
          <p:sp>
            <p:nvSpPr>
              <p:cNvPr id="20" name="TextBox 34"/>
              <p:cNvSpPr txBox="1"/>
              <p:nvPr/>
            </p:nvSpPr>
            <p:spPr>
              <a:xfrm>
                <a:off x="5482406" y="2831117"/>
                <a:ext cx="1533984" cy="380321"/>
              </a:xfrm>
              <a:prstGeom prst="rect">
                <a:avLst/>
              </a:prstGeom>
              <a:noFill/>
            </p:spPr>
            <p:txBody>
              <a:bodyPr wrap="square" lIns="0" tIns="0" rIns="0" bIns="0" rtlCol="0" anchor="ctr">
                <a:noAutofit/>
              </a:bodyPr>
              <a:lstStyle/>
              <a:p>
                <a:r>
                  <a:rPr lang="en-GB" sz="1100" b="1" dirty="0">
                    <a:solidFill>
                      <a:schemeClr val="accent1"/>
                    </a:solidFill>
                  </a:rPr>
                  <a:t>ALLIED HEALTH PROFESSIONALS</a:t>
                </a:r>
              </a:p>
            </p:txBody>
          </p:sp>
          <p:sp>
            <p:nvSpPr>
              <p:cNvPr id="21" name="TextBox 36"/>
              <p:cNvSpPr txBox="1"/>
              <p:nvPr/>
            </p:nvSpPr>
            <p:spPr>
              <a:xfrm>
                <a:off x="4487857" y="4758309"/>
                <a:ext cx="1533984" cy="380321"/>
              </a:xfrm>
              <a:prstGeom prst="rect">
                <a:avLst/>
              </a:prstGeom>
              <a:noFill/>
            </p:spPr>
            <p:txBody>
              <a:bodyPr wrap="square" lIns="0" tIns="0" rIns="0" bIns="0" rtlCol="0" anchor="ctr">
                <a:noAutofit/>
              </a:bodyPr>
              <a:lstStyle/>
              <a:p>
                <a:r>
                  <a:rPr lang="en-GB" sz="1100" b="1" dirty="0">
                    <a:solidFill>
                      <a:schemeClr val="accent1"/>
                    </a:solidFill>
                  </a:rPr>
                  <a:t>MANAGEMENT</a:t>
                </a:r>
              </a:p>
            </p:txBody>
          </p:sp>
          <p:sp>
            <p:nvSpPr>
              <p:cNvPr id="22" name="WordArt 10"/>
              <p:cNvSpPr>
                <a:spLocks noChangeArrowheads="1" noChangeShapeType="1" noTextEdit="1"/>
              </p:cNvSpPr>
              <p:nvPr/>
            </p:nvSpPr>
            <p:spPr bwMode="gray">
              <a:xfrm rot="15710862">
                <a:off x="2222797" y="3680400"/>
                <a:ext cx="1697098" cy="521059"/>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spcFirstLastPara="1" wrap="square" fromWordArt="1">
                <a:prstTxWarp prst="textArchUp">
                  <a:avLst>
                    <a:gd name="adj" fmla="val 13138247"/>
                  </a:avLst>
                </a:prstTxWarp>
              </a:bodyPr>
              <a:lstStyle/>
              <a:p>
                <a:r>
                  <a:rPr lang="en-GB" sz="1050" b="1" kern="10" dirty="0">
                    <a:solidFill>
                      <a:schemeClr val="bg1"/>
                    </a:solidFill>
                    <a:latin typeface="Arial"/>
                    <a:cs typeface="Arial"/>
                  </a:rPr>
                  <a:t>GENERAL PRACTICE</a:t>
                </a:r>
              </a:p>
            </p:txBody>
          </p:sp>
          <p:sp>
            <p:nvSpPr>
              <p:cNvPr id="23" name="WordArt 10"/>
              <p:cNvSpPr>
                <a:spLocks noChangeArrowheads="1" noChangeShapeType="1" noTextEdit="1"/>
              </p:cNvSpPr>
              <p:nvPr/>
            </p:nvSpPr>
            <p:spPr bwMode="gray">
              <a:xfrm rot="18195320">
                <a:off x="2534916" y="2372796"/>
                <a:ext cx="1641853" cy="521059"/>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spcFirstLastPara="1" wrap="square" fromWordArt="1">
                <a:prstTxWarp prst="textArchUp">
                  <a:avLst>
                    <a:gd name="adj" fmla="val 13623615"/>
                  </a:avLst>
                </a:prstTxWarp>
              </a:bodyPr>
              <a:lstStyle/>
              <a:p>
                <a:r>
                  <a:rPr lang="en-GB" sz="1050" b="1" kern="10" dirty="0">
                    <a:solidFill>
                      <a:schemeClr val="bg1"/>
                    </a:solidFill>
                    <a:latin typeface="Arial"/>
                    <a:cs typeface="Arial"/>
                  </a:rPr>
                  <a:t>ANAESTHETISTS</a:t>
                </a:r>
              </a:p>
            </p:txBody>
          </p:sp>
          <p:sp>
            <p:nvSpPr>
              <p:cNvPr id="24" name="WordArt 10"/>
              <p:cNvSpPr>
                <a:spLocks noChangeArrowheads="1" noChangeShapeType="1" noTextEdit="1"/>
              </p:cNvSpPr>
              <p:nvPr/>
            </p:nvSpPr>
            <p:spPr bwMode="gray">
              <a:xfrm rot="1116617">
                <a:off x="4933100" y="1591338"/>
                <a:ext cx="1311994" cy="521059"/>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spcFirstLastPara="1" wrap="square" fromWordArt="1">
                <a:prstTxWarp prst="textArchUp">
                  <a:avLst>
                    <a:gd name="adj" fmla="val 13623615"/>
                  </a:avLst>
                </a:prstTxWarp>
              </a:bodyPr>
              <a:lstStyle/>
              <a:p>
                <a:r>
                  <a:rPr lang="en-GB" sz="1050" b="1" kern="10" dirty="0">
                    <a:solidFill>
                      <a:schemeClr val="bg1"/>
                    </a:solidFill>
                    <a:latin typeface="Arial"/>
                    <a:cs typeface="Arial"/>
                  </a:rPr>
                  <a:t>PARAMEDICS</a:t>
                </a:r>
              </a:p>
            </p:txBody>
          </p:sp>
          <p:sp>
            <p:nvSpPr>
              <p:cNvPr id="25" name="WordArt 10"/>
              <p:cNvSpPr>
                <a:spLocks noChangeArrowheads="1" noChangeShapeType="1" noTextEdit="1"/>
              </p:cNvSpPr>
              <p:nvPr/>
            </p:nvSpPr>
            <p:spPr bwMode="gray">
              <a:xfrm rot="3485057">
                <a:off x="5761062" y="2441723"/>
                <a:ext cx="1761386" cy="521059"/>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spcFirstLastPara="1" wrap="square" fromWordArt="1">
                <a:prstTxWarp prst="textArchUp">
                  <a:avLst>
                    <a:gd name="adj" fmla="val 12964054"/>
                  </a:avLst>
                </a:prstTxWarp>
              </a:bodyPr>
              <a:lstStyle/>
              <a:p>
                <a:r>
                  <a:rPr lang="en-GB" sz="1050" b="1" kern="10" dirty="0">
                    <a:solidFill>
                      <a:schemeClr val="bg1"/>
                    </a:solidFill>
                    <a:latin typeface="Arial"/>
                    <a:cs typeface="Arial"/>
                  </a:rPr>
                  <a:t>PHYSIOTHERAPISTS</a:t>
                </a:r>
              </a:p>
            </p:txBody>
          </p:sp>
          <p:sp>
            <p:nvSpPr>
              <p:cNvPr id="26" name="WordArt 10"/>
              <p:cNvSpPr>
                <a:spLocks noChangeArrowheads="1" noChangeShapeType="1" noTextEdit="1"/>
              </p:cNvSpPr>
              <p:nvPr/>
            </p:nvSpPr>
            <p:spPr bwMode="gray">
              <a:xfrm rot="5851789">
                <a:off x="6127511" y="3703118"/>
                <a:ext cx="1548717" cy="521059"/>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spcFirstLastPara="1" wrap="square" fromWordArt="1">
                <a:prstTxWarp prst="textArchUp">
                  <a:avLst>
                    <a:gd name="adj" fmla="val 13623615"/>
                  </a:avLst>
                </a:prstTxWarp>
              </a:bodyPr>
              <a:lstStyle/>
              <a:p>
                <a:r>
                  <a:rPr lang="en-GB" sz="1050" b="1" kern="10" dirty="0">
                    <a:solidFill>
                      <a:schemeClr val="bg1"/>
                    </a:solidFill>
                    <a:latin typeface="Arial"/>
                    <a:cs typeface="Arial"/>
                  </a:rPr>
                  <a:t>NUTRITIONISTS</a:t>
                </a:r>
              </a:p>
            </p:txBody>
          </p:sp>
          <p:sp>
            <p:nvSpPr>
              <p:cNvPr id="27" name="WordArt 10"/>
              <p:cNvSpPr>
                <a:spLocks noChangeArrowheads="1" noChangeShapeType="1" noTextEdit="1"/>
              </p:cNvSpPr>
              <p:nvPr/>
            </p:nvSpPr>
            <p:spPr bwMode="gray">
              <a:xfrm rot="13479711">
                <a:off x="2859314" y="4849095"/>
                <a:ext cx="1566984" cy="521059"/>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spcFirstLastPara="1" wrap="square" fromWordArt="1">
                <a:prstTxWarp prst="textArchUp">
                  <a:avLst>
                    <a:gd name="adj" fmla="val 12730905"/>
                  </a:avLst>
                </a:prstTxWarp>
              </a:bodyPr>
              <a:lstStyle/>
              <a:p>
                <a:r>
                  <a:rPr lang="en-GB" sz="1050" b="1" kern="10" dirty="0">
                    <a:solidFill>
                      <a:schemeClr val="bg1"/>
                    </a:solidFill>
                    <a:latin typeface="Arial"/>
                    <a:cs typeface="Arial"/>
                  </a:rPr>
                  <a:t>CLINICAL MANAGER</a:t>
                </a:r>
              </a:p>
            </p:txBody>
          </p:sp>
          <p:sp>
            <p:nvSpPr>
              <p:cNvPr id="28" name="WordArt 10"/>
              <p:cNvSpPr>
                <a:spLocks noChangeArrowheads="1" noChangeShapeType="1" noTextEdit="1"/>
              </p:cNvSpPr>
              <p:nvPr/>
            </p:nvSpPr>
            <p:spPr bwMode="gray">
              <a:xfrm rot="10983254">
                <a:off x="3986853" y="5371850"/>
                <a:ext cx="1857983" cy="521059"/>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spcFirstLastPara="1" wrap="square" fromWordArt="1">
                <a:prstTxWarp prst="textArchUp">
                  <a:avLst>
                    <a:gd name="adj" fmla="val 12322800"/>
                  </a:avLst>
                </a:prstTxWarp>
              </a:bodyPr>
              <a:lstStyle/>
              <a:p>
                <a:r>
                  <a:rPr lang="en-GB" sz="1050" b="1" kern="10" dirty="0">
                    <a:solidFill>
                      <a:schemeClr val="bg1"/>
                    </a:solidFill>
                    <a:latin typeface="Arial"/>
                    <a:cs typeface="Arial"/>
                  </a:rPr>
                  <a:t>OPERATIONAL MANAGER</a:t>
                </a:r>
              </a:p>
            </p:txBody>
          </p:sp>
          <p:sp>
            <p:nvSpPr>
              <p:cNvPr id="29" name="WordArt 10"/>
              <p:cNvSpPr>
                <a:spLocks noChangeArrowheads="1" noChangeShapeType="1" noTextEdit="1"/>
              </p:cNvSpPr>
              <p:nvPr/>
            </p:nvSpPr>
            <p:spPr bwMode="gray">
              <a:xfrm rot="8274100">
                <a:off x="5514763" y="4917769"/>
                <a:ext cx="1499029" cy="521059"/>
              </a:xfrm>
              <a:prstGeom prst="rect">
                <a:avLst/>
              </a:prstGeom>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14:hiddenEffects>
                </a:ext>
              </a:extLst>
            </p:spPr>
            <p:txBody>
              <a:bodyPr spcFirstLastPara="1" wrap="square" fromWordArt="1">
                <a:prstTxWarp prst="textArchUp">
                  <a:avLst>
                    <a:gd name="adj" fmla="val 12211737"/>
                  </a:avLst>
                </a:prstTxWarp>
              </a:bodyPr>
              <a:lstStyle/>
              <a:p>
                <a:r>
                  <a:rPr lang="en-GB" sz="1050" b="1" kern="10" dirty="0">
                    <a:solidFill>
                      <a:schemeClr val="bg1"/>
                    </a:solidFill>
                    <a:latin typeface="Arial"/>
                    <a:cs typeface="Arial"/>
                  </a:rPr>
                  <a:t>PRACTICE MANAGER</a:t>
                </a:r>
              </a:p>
            </p:txBody>
          </p:sp>
        </p:grpSp>
        <p:sp>
          <p:nvSpPr>
            <p:cNvPr id="6" name="Rectangle 1"/>
            <p:cNvSpPr/>
            <p:nvPr/>
          </p:nvSpPr>
          <p:spPr>
            <a:xfrm>
              <a:off x="8513819" y="6015247"/>
              <a:ext cx="1234632" cy="184666"/>
            </a:xfrm>
            <a:prstGeom prst="rect">
              <a:avLst/>
            </a:prstGeom>
          </p:spPr>
          <p:txBody>
            <a:bodyPr wrap="none">
              <a:spAutoFit/>
            </a:bodyPr>
            <a:lstStyle/>
            <a:p>
              <a:pPr lvl="0" algn="r">
                <a:spcBef>
                  <a:spcPct val="20000"/>
                </a:spcBef>
                <a:buClr>
                  <a:schemeClr val="accent2"/>
                </a:buClr>
                <a:defRPr/>
              </a:pPr>
              <a:r>
                <a:rPr lang="en-US" sz="600" dirty="0">
                  <a:solidFill>
                    <a:schemeClr val="bg2"/>
                  </a:solidFill>
                </a:rPr>
                <a:t>© PA Knowledge Limited 2017</a:t>
              </a:r>
            </a:p>
          </p:txBody>
        </p:sp>
      </p:grpSp>
      <p:sp>
        <p:nvSpPr>
          <p:cNvPr id="30" name="Rechteck 29"/>
          <p:cNvSpPr/>
          <p:nvPr/>
        </p:nvSpPr>
        <p:spPr>
          <a:xfrm>
            <a:off x="331957" y="3632325"/>
            <a:ext cx="2524262" cy="1569660"/>
          </a:xfrm>
          <a:prstGeom prst="rect">
            <a:avLst/>
          </a:prstGeom>
        </p:spPr>
        <p:txBody>
          <a:bodyPr wrap="square">
            <a:spAutoFit/>
          </a:bodyPr>
          <a:lstStyle/>
          <a:p>
            <a:r>
              <a:rPr lang="en-GB" sz="1600" b="1" dirty="0"/>
              <a:t>Each of your talent segments need to be defined, including the critical competencies that are required to be successful.</a:t>
            </a:r>
          </a:p>
        </p:txBody>
      </p:sp>
      <p:sp>
        <p:nvSpPr>
          <p:cNvPr id="32" name="Textfeld 4">
            <a:extLst>
              <a:ext uri="{FF2B5EF4-FFF2-40B4-BE49-F238E27FC236}">
                <a16:creationId xmlns:a16="http://schemas.microsoft.com/office/drawing/2014/main" id="{509B1AB2-2A1C-4459-9668-65CFB892C4AF}"/>
              </a:ext>
            </a:extLst>
          </p:cNvPr>
          <p:cNvSpPr txBox="1"/>
          <p:nvPr/>
        </p:nvSpPr>
        <p:spPr>
          <a:xfrm>
            <a:off x="2442924" y="5986262"/>
            <a:ext cx="4311161" cy="769441"/>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sz="1100" dirty="0"/>
          </a:p>
          <a:p>
            <a:pPr algn="ctr"/>
            <a:r>
              <a:rPr lang="de-DE" sz="1100" dirty="0"/>
              <a:t>With kind permission from the NHS London Leadership Academy. This tool is a derivation of the talent segmentation tool developed by © PA Consulting and London Leadership Academy.</a:t>
            </a:r>
            <a:endParaRPr lang="de-AT" sz="1100" dirty="0"/>
          </a:p>
        </p:txBody>
      </p:sp>
    </p:spTree>
    <p:extLst>
      <p:ext uri="{BB962C8B-B14F-4D97-AF65-F5344CB8AC3E}">
        <p14:creationId xmlns:p14="http://schemas.microsoft.com/office/powerpoint/2010/main" val="41117177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dirty="0"/>
              <a:t>Sources and procedures to gather general information on critical talent (von </a:t>
            </a:r>
            <a:r>
              <a:rPr lang="en-GB" dirty="0" err="1"/>
              <a:t>Hehn</a:t>
            </a:r>
            <a:r>
              <a:rPr lang="en-GB" dirty="0"/>
              <a:t> 2016, p.51)</a:t>
            </a:r>
          </a:p>
        </p:txBody>
      </p:sp>
      <p:sp>
        <p:nvSpPr>
          <p:cNvPr id="3" name="Inhaltsplatzhalter 2"/>
          <p:cNvSpPr>
            <a:spLocks noGrp="1"/>
          </p:cNvSpPr>
          <p:nvPr>
            <p:ph idx="1"/>
          </p:nvPr>
        </p:nvSpPr>
        <p:spPr/>
        <p:txBody>
          <a:bodyPr/>
          <a:lstStyle/>
          <a:p>
            <a:pPr marL="457200" indent="-457200">
              <a:buFont typeface="+mj-lt"/>
              <a:buAutoNum type="arabicPeriod"/>
            </a:pPr>
            <a:r>
              <a:rPr lang="en-US" dirty="0"/>
              <a:t>Top-Down: Derivation of tasks, behaviors from the business strategy critical to success (involve CEO, HR and use the creed/Mission Statement and other regulations)</a:t>
            </a:r>
          </a:p>
          <a:p>
            <a:pPr marL="457200" indent="-457200">
              <a:buFont typeface="+mj-lt"/>
              <a:buAutoNum type="arabicPeriod"/>
            </a:pPr>
            <a:r>
              <a:rPr lang="en-US" dirty="0"/>
              <a:t>Bottom Up: Definition of behaviors necessary to deliver tasks successfully (from the perspective of successful position holders with expert interviews, critical incident method)</a:t>
            </a:r>
          </a:p>
          <a:p>
            <a:pPr marL="457200" indent="-457200">
              <a:buFont typeface="+mj-lt"/>
              <a:buAutoNum type="arabicPeriod"/>
            </a:pPr>
            <a:r>
              <a:rPr lang="en-US" dirty="0"/>
              <a:t>Merging of results and grouping in competences and competency clusters</a:t>
            </a:r>
          </a:p>
          <a:p>
            <a:pPr marL="457200" indent="-457200">
              <a:buFont typeface="+mj-lt"/>
              <a:buAutoNum type="arabicPeriod"/>
            </a:pPr>
            <a:r>
              <a:rPr lang="en-US" dirty="0"/>
              <a:t>Weighting of requirements</a:t>
            </a:r>
          </a:p>
        </p:txBody>
      </p:sp>
      <p:sp>
        <p:nvSpPr>
          <p:cNvPr id="4" name="Ellipse 3"/>
          <p:cNvSpPr/>
          <p:nvPr/>
        </p:nvSpPr>
        <p:spPr>
          <a:xfrm>
            <a:off x="4572000" y="4509333"/>
            <a:ext cx="3563652" cy="17494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We need general behavioural descriptions in how tasks get done successfully!</a:t>
            </a:r>
          </a:p>
        </p:txBody>
      </p:sp>
    </p:spTree>
    <p:extLst>
      <p:ext uri="{BB962C8B-B14F-4D97-AF65-F5344CB8AC3E}">
        <p14:creationId xmlns:p14="http://schemas.microsoft.com/office/powerpoint/2010/main" val="3117647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6" name="Grafik 5"/>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317238" y="1930451"/>
            <a:ext cx="8148848" cy="3749581"/>
          </a:xfrm>
          <a:prstGeom prst="rect">
            <a:avLst/>
          </a:prstGeom>
          <a:effectLst>
            <a:outerShdw blurRad="50800" dist="50800" dir="5400000" algn="ctr" rotWithShape="0">
              <a:srgbClr val="000000"/>
            </a:outerShdw>
          </a:effectLst>
        </p:spPr>
      </p:pic>
      <p:sp>
        <p:nvSpPr>
          <p:cNvPr id="15" name="Google Shape;54;p13">
            <a:extLst>
              <a:ext uri="{FF2B5EF4-FFF2-40B4-BE49-F238E27FC236}">
                <a16:creationId xmlns:a16="http://schemas.microsoft.com/office/drawing/2014/main" id="{4EE1301B-4607-4539-A2F0-A5E934540CA8}"/>
              </a:ext>
            </a:extLst>
          </p:cNvPr>
          <p:cNvSpPr txBox="1">
            <a:spLocks noGrp="1"/>
          </p:cNvSpPr>
          <p:nvPr>
            <p:ph type="ctrTitle"/>
          </p:nvPr>
        </p:nvSpPr>
        <p:spPr>
          <a:xfrm>
            <a:off x="2462309" y="114891"/>
            <a:ext cx="6128222" cy="1389267"/>
          </a:xfrm>
          <a:prstGeom prst="rect">
            <a:avLst/>
          </a:prstGeom>
        </p:spPr>
        <p:txBody>
          <a:bodyPr spcFirstLastPara="1" vert="horz" wrap="square" lIns="91425" tIns="91425" rIns="91425" bIns="91425" rtlCol="0" anchor="b" anchorCtr="0">
            <a:noAutofit/>
          </a:bodyPr>
          <a:lstStyle/>
          <a:p>
            <a:pPr>
              <a:spcBef>
                <a:spcPts val="0"/>
              </a:spcBef>
            </a:pPr>
            <a:br>
              <a:rPr lang="en-GB" sz="4000" b="1" spc="50" dirty="0">
                <a:ln w="0"/>
                <a:effectLst>
                  <a:innerShdw blurRad="63500" dist="50800" dir="13500000">
                    <a:srgbClr val="000000">
                      <a:alpha val="50000"/>
                    </a:srgbClr>
                  </a:innerShdw>
                </a:effectLst>
              </a:rPr>
            </a:br>
            <a:r>
              <a:rPr lang="en-GB" sz="4000" b="1" spc="50" dirty="0">
                <a:ln w="0"/>
                <a:effectLst>
                  <a:innerShdw blurRad="63500" dist="50800" dir="13500000">
                    <a:srgbClr val="000000">
                      <a:alpha val="50000"/>
                    </a:srgbClr>
                  </a:innerShdw>
                </a:effectLst>
              </a:rPr>
              <a:t>Module 01: Check-in to </a:t>
            </a:r>
            <a:br>
              <a:rPr lang="en-GB" sz="4000" b="1" spc="50" dirty="0">
                <a:ln w="0"/>
                <a:effectLst>
                  <a:innerShdw blurRad="63500" dist="50800" dir="13500000">
                    <a:srgbClr val="000000">
                      <a:alpha val="50000"/>
                    </a:srgbClr>
                  </a:innerShdw>
                </a:effectLst>
              </a:rPr>
            </a:br>
            <a:r>
              <a:rPr lang="en-GB" sz="4000" b="1" spc="50" dirty="0">
                <a:ln w="0"/>
                <a:effectLst>
                  <a:innerShdw blurRad="63500" dist="50800" dir="13500000">
                    <a:srgbClr val="000000">
                      <a:alpha val="50000"/>
                    </a:srgbClr>
                  </a:innerShdw>
                </a:effectLst>
              </a:rPr>
              <a:t>Talent Management 4.0</a:t>
            </a:r>
            <a:endParaRPr sz="3200" b="1" spc="50" dirty="0">
              <a:ln w="0"/>
              <a:effectLst>
                <a:innerShdw blurRad="63500" dist="50800" dir="13500000">
                  <a:srgbClr val="000000">
                    <a:alpha val="50000"/>
                  </a:srgbClr>
                </a:innerShdw>
              </a:effectLst>
            </a:endParaRPr>
          </a:p>
        </p:txBody>
      </p:sp>
      <p:sp>
        <p:nvSpPr>
          <p:cNvPr id="16" name="Google Shape;55;p13">
            <a:extLst>
              <a:ext uri="{FF2B5EF4-FFF2-40B4-BE49-F238E27FC236}">
                <a16:creationId xmlns:a16="http://schemas.microsoft.com/office/drawing/2014/main" id="{DE9B7982-7A4B-457A-9C2E-1923E7C8D161}"/>
              </a:ext>
            </a:extLst>
          </p:cNvPr>
          <p:cNvSpPr txBox="1">
            <a:spLocks noGrp="1"/>
          </p:cNvSpPr>
          <p:nvPr>
            <p:ph type="subTitle" idx="1"/>
          </p:nvPr>
        </p:nvSpPr>
        <p:spPr>
          <a:xfrm>
            <a:off x="2462309" y="1446591"/>
            <a:ext cx="5854324" cy="516326"/>
          </a:xfrm>
          <a:prstGeom prst="rect">
            <a:avLst/>
          </a:prstGeom>
        </p:spPr>
        <p:txBody>
          <a:bodyPr spcFirstLastPara="1" vert="horz" wrap="square" lIns="91425" tIns="91425" rIns="91425" bIns="91425" rtlCol="0" anchor="t" anchorCtr="0">
            <a:noAutofit/>
            <a:scene3d>
              <a:camera prst="orthographicFront"/>
              <a:lightRig rig="soft" dir="t">
                <a:rot lat="0" lon="0" rev="15600000"/>
              </a:lightRig>
            </a:scene3d>
            <a:sp3d extrusionH="57150" prstMaterial="softEdge">
              <a:bevelT w="25400" h="38100"/>
            </a:sp3d>
          </a:bodyPr>
          <a:lstStyle/>
          <a:p>
            <a:pPr>
              <a:spcBef>
                <a:spcPts val="0"/>
              </a:spcBef>
            </a:pPr>
            <a:r>
              <a:rPr lang="en-GB" sz="1600" b="1" dirty="0">
                <a:ln/>
              </a:rPr>
              <a:t>Prepared by WKO </a:t>
            </a:r>
            <a:r>
              <a:rPr lang="en-GB" sz="1600" b="1" dirty="0" err="1">
                <a:ln/>
              </a:rPr>
              <a:t>Steiermark</a:t>
            </a:r>
            <a:r>
              <a:rPr lang="en-GB" sz="1600" b="1" dirty="0">
                <a:ln/>
              </a:rPr>
              <a:t>, Austria</a:t>
            </a:r>
            <a:endParaRPr sz="1600" b="1" dirty="0">
              <a:ln/>
            </a:endParaRPr>
          </a:p>
        </p:txBody>
      </p:sp>
      <p:pic>
        <p:nvPicPr>
          <p:cNvPr id="4" name="Picture 3" descr="A close up of a logo&#10;&#10;Description automatically generated">
            <a:extLst>
              <a:ext uri="{FF2B5EF4-FFF2-40B4-BE49-F238E27FC236}">
                <a16:creationId xmlns:a16="http://schemas.microsoft.com/office/drawing/2014/main" id="{318EA7DB-91C1-4A48-A734-32949D41082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24425" y="6307332"/>
            <a:ext cx="1710047" cy="408041"/>
          </a:xfrm>
          <a:prstGeom prst="rect">
            <a:avLst/>
          </a:prstGeom>
        </p:spPr>
      </p:pic>
      <p:sp>
        <p:nvSpPr>
          <p:cNvPr id="5" name="Rectangle 4">
            <a:extLst>
              <a:ext uri="{FF2B5EF4-FFF2-40B4-BE49-F238E27FC236}">
                <a16:creationId xmlns:a16="http://schemas.microsoft.com/office/drawing/2014/main" id="{5721040A-1622-41B5-A4C6-B58A6DC708CB}"/>
              </a:ext>
            </a:extLst>
          </p:cNvPr>
          <p:cNvSpPr/>
          <p:nvPr/>
        </p:nvSpPr>
        <p:spPr>
          <a:xfrm>
            <a:off x="2771988" y="6346041"/>
            <a:ext cx="2991525" cy="369332"/>
          </a:xfrm>
          <a:prstGeom prst="rect">
            <a:avLst/>
          </a:prstGeom>
        </p:spPr>
        <p:txBody>
          <a:bodyPr wrap="none">
            <a:spAutoFit/>
          </a:bodyPr>
          <a:lstStyle/>
          <a:p>
            <a:pPr algn="ctr">
              <a:spcAft>
                <a:spcPts val="0"/>
              </a:spcAft>
            </a:pPr>
            <a:r>
              <a:rPr lang="en-US" dirty="0">
                <a:solidFill>
                  <a:srgbClr val="000000"/>
                </a:solidFill>
                <a:latin typeface="Trebuchet MS" panose="020B0603020202020204" pitchFamily="34" charset="0"/>
                <a:ea typeface="Calibri" panose="020F0502020204030204" pitchFamily="34" charset="0"/>
                <a:cs typeface="Times New Roman" panose="02020603050405020304" pitchFamily="18" charset="0"/>
              </a:rPr>
              <a:t>2018-1-AT01-KA202-039242</a:t>
            </a:r>
            <a:endParaRPr lang="en-SE" dirty="0">
              <a:latin typeface="Trebuchet MS" panose="020B0603020202020204" pitchFamily="34" charset="0"/>
              <a:ea typeface="Calibri" panose="020F0502020204030204" pitchFamily="34" charset="0"/>
              <a:cs typeface="Times New Roman" panose="02020603050405020304" pitchFamily="18" charset="0"/>
            </a:endParaRPr>
          </a:p>
        </p:txBody>
      </p:sp>
      <p:sp>
        <p:nvSpPr>
          <p:cNvPr id="7" name="Rechteck 6"/>
          <p:cNvSpPr/>
          <p:nvPr/>
        </p:nvSpPr>
        <p:spPr>
          <a:xfrm>
            <a:off x="240774" y="5834742"/>
            <a:ext cx="4572000" cy="261610"/>
          </a:xfrm>
          <a:prstGeom prst="rect">
            <a:avLst/>
          </a:prstGeom>
        </p:spPr>
        <p:txBody>
          <a:bodyPr>
            <a:spAutoFit/>
          </a:bodyPr>
          <a:lstStyle/>
          <a:p>
            <a:r>
              <a:rPr lang="en-US" sz="1100" dirty="0">
                <a:solidFill>
                  <a:srgbClr val="111111"/>
                </a:solidFill>
                <a:latin typeface="-apple-system"/>
              </a:rPr>
              <a:t>Photo by </a:t>
            </a:r>
            <a:r>
              <a:rPr lang="en-US" sz="1100" dirty="0" err="1">
                <a:solidFill>
                  <a:srgbClr val="767676"/>
                </a:solidFill>
                <a:latin typeface="-apple-system"/>
                <a:hlinkClick r:id="rId5"/>
              </a:rPr>
              <a:t>Proxyclick</a:t>
            </a:r>
            <a:r>
              <a:rPr lang="en-US" sz="1100" dirty="0">
                <a:solidFill>
                  <a:srgbClr val="767676"/>
                </a:solidFill>
                <a:latin typeface="-apple-system"/>
                <a:hlinkClick r:id="rId5"/>
              </a:rPr>
              <a:t> Visitor Management System</a:t>
            </a:r>
            <a:r>
              <a:rPr lang="en-US" sz="1100" dirty="0">
                <a:solidFill>
                  <a:srgbClr val="111111"/>
                </a:solidFill>
                <a:latin typeface="-apple-system"/>
              </a:rPr>
              <a:t> on </a:t>
            </a:r>
            <a:r>
              <a:rPr lang="en-US" sz="1100" dirty="0" err="1">
                <a:solidFill>
                  <a:srgbClr val="767676"/>
                </a:solidFill>
                <a:latin typeface="-apple-system"/>
                <a:hlinkClick r:id="rId6"/>
              </a:rPr>
              <a:t>Unsplash</a:t>
            </a:r>
            <a:endParaRPr lang="de-AT" sz="1100" dirty="0"/>
          </a:p>
        </p:txBody>
      </p:sp>
    </p:spTree>
    <p:extLst>
      <p:ext uri="{BB962C8B-B14F-4D97-AF65-F5344CB8AC3E}">
        <p14:creationId xmlns:p14="http://schemas.microsoft.com/office/powerpoint/2010/main" val="16758941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What do we mean by competencies?</a:t>
            </a:r>
          </a:p>
        </p:txBody>
      </p:sp>
      <p:sp>
        <p:nvSpPr>
          <p:cNvPr id="3" name="Inhaltsplatzhalter 2"/>
          <p:cNvSpPr>
            <a:spLocks noGrp="1"/>
          </p:cNvSpPr>
          <p:nvPr>
            <p:ph idx="1"/>
          </p:nvPr>
        </p:nvSpPr>
        <p:spPr>
          <a:xfrm>
            <a:off x="628650" y="1825625"/>
            <a:ext cx="7886700" cy="3965575"/>
          </a:xfrm>
        </p:spPr>
        <p:txBody>
          <a:bodyPr>
            <a:normAutofit lnSpcReduction="10000"/>
          </a:bodyPr>
          <a:lstStyle/>
          <a:p>
            <a:r>
              <a:rPr lang="en-US" dirty="0"/>
              <a:t>How tasks get done and with what result is crucial to success</a:t>
            </a:r>
          </a:p>
          <a:p>
            <a:r>
              <a:rPr lang="en-US" dirty="0"/>
              <a:t>We call these </a:t>
            </a:r>
            <a:r>
              <a:rPr lang="en-US" b="1" dirty="0"/>
              <a:t>“(soft) factors or </a:t>
            </a:r>
            <a:r>
              <a:rPr lang="en-US" b="1" dirty="0" err="1"/>
              <a:t>behaviours</a:t>
            </a:r>
            <a:r>
              <a:rPr lang="en-US" b="1" dirty="0"/>
              <a:t> that are critical to success competencies“ </a:t>
            </a:r>
            <a:r>
              <a:rPr lang="en-US" dirty="0"/>
              <a:t>(von </a:t>
            </a:r>
            <a:r>
              <a:rPr lang="en-US" dirty="0" err="1"/>
              <a:t>Hehn</a:t>
            </a:r>
            <a:r>
              <a:rPr lang="en-US" dirty="0"/>
              <a:t> 2016, p.63)</a:t>
            </a:r>
          </a:p>
          <a:p>
            <a:pPr marL="0" indent="0">
              <a:buNone/>
            </a:pPr>
            <a:r>
              <a:rPr lang="en-US" dirty="0"/>
              <a:t>Example "customer orientation"</a:t>
            </a:r>
          </a:p>
          <a:p>
            <a:r>
              <a:rPr lang="en-US" sz="2400" dirty="0"/>
              <a:t>Communication</a:t>
            </a:r>
          </a:p>
          <a:p>
            <a:pPr lvl="1"/>
            <a:r>
              <a:rPr lang="en-US" sz="2000" dirty="0"/>
              <a:t>Wording in written communication</a:t>
            </a:r>
          </a:p>
          <a:p>
            <a:pPr lvl="1"/>
            <a:r>
              <a:rPr lang="en-US" sz="2000" dirty="0"/>
              <a:t>Tone - always polite</a:t>
            </a:r>
          </a:p>
          <a:p>
            <a:pPr lvl="1"/>
            <a:r>
              <a:rPr lang="en-US" sz="2000" dirty="0"/>
              <a:t>Taking customers requests seriously</a:t>
            </a:r>
          </a:p>
          <a:p>
            <a:pPr lvl="1"/>
            <a:r>
              <a:rPr lang="en-US" sz="2000" dirty="0"/>
              <a:t>Reaction time</a:t>
            </a:r>
          </a:p>
          <a:p>
            <a:r>
              <a:rPr lang="en-US" sz="2400" dirty="0"/>
              <a:t>Results</a:t>
            </a:r>
          </a:p>
          <a:p>
            <a:pPr lvl="1"/>
            <a:r>
              <a:rPr lang="en-US" sz="2000" dirty="0"/>
              <a:t>Customer satisfaction</a:t>
            </a:r>
          </a:p>
          <a:p>
            <a:pPr lvl="1"/>
            <a:r>
              <a:rPr lang="en-US" sz="2000" dirty="0"/>
              <a:t>Sales figures</a:t>
            </a:r>
          </a:p>
        </p:txBody>
      </p:sp>
    </p:spTree>
    <p:extLst>
      <p:ext uri="{BB962C8B-B14F-4D97-AF65-F5344CB8AC3E}">
        <p14:creationId xmlns:p14="http://schemas.microsoft.com/office/powerpoint/2010/main" val="1101896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365126"/>
            <a:ext cx="5097895" cy="1325563"/>
          </a:xfrm>
        </p:spPr>
        <p:txBody>
          <a:bodyPr/>
          <a:lstStyle/>
          <a:p>
            <a:r>
              <a:rPr lang="en-US" dirty="0"/>
              <a:t>Why should we work with competencies?</a:t>
            </a:r>
            <a:endParaRPr lang="de-AT" dirty="0"/>
          </a:p>
        </p:txBody>
      </p:sp>
      <p:sp>
        <p:nvSpPr>
          <p:cNvPr id="3" name="Inhaltsplatzhalter 2"/>
          <p:cNvSpPr>
            <a:spLocks noGrp="1"/>
          </p:cNvSpPr>
          <p:nvPr>
            <p:ph idx="1"/>
          </p:nvPr>
        </p:nvSpPr>
        <p:spPr>
          <a:xfrm>
            <a:off x="628651" y="1825625"/>
            <a:ext cx="4367420" cy="4134080"/>
          </a:xfrm>
        </p:spPr>
        <p:txBody>
          <a:bodyPr>
            <a:normAutofit fontScale="92500" lnSpcReduction="20000"/>
          </a:bodyPr>
          <a:lstStyle/>
          <a:p>
            <a:pPr marL="0" indent="0">
              <a:buNone/>
            </a:pPr>
            <a:r>
              <a:rPr lang="en-US" dirty="0"/>
              <a:t>10 mistakes that cause managers to lose their jobs (</a:t>
            </a:r>
            <a:r>
              <a:rPr lang="en-US" dirty="0">
                <a:hlinkClick r:id="rId2"/>
              </a:rPr>
              <a:t>Zenger &amp; Folkman 2009, HBR</a:t>
            </a:r>
            <a:r>
              <a:rPr lang="en-US" dirty="0"/>
              <a:t>)</a:t>
            </a:r>
          </a:p>
          <a:p>
            <a:pPr marL="0" indent="0">
              <a:buNone/>
            </a:pPr>
            <a:endParaRPr lang="en-US" dirty="0"/>
          </a:p>
          <a:p>
            <a:r>
              <a:rPr lang="en-US" dirty="0"/>
              <a:t>Lack energy and enthusiasm</a:t>
            </a:r>
          </a:p>
          <a:p>
            <a:r>
              <a:rPr lang="en-US" dirty="0"/>
              <a:t>Accept their own mediocre performance</a:t>
            </a:r>
          </a:p>
          <a:p>
            <a:r>
              <a:rPr lang="en-US" dirty="0"/>
              <a:t>Lack clear vision and direction</a:t>
            </a:r>
          </a:p>
          <a:p>
            <a:r>
              <a:rPr lang="en-US" dirty="0"/>
              <a:t>Have poor judgement</a:t>
            </a:r>
          </a:p>
          <a:p>
            <a:r>
              <a:rPr lang="en-US" dirty="0"/>
              <a:t>Don’t collaborate</a:t>
            </a:r>
          </a:p>
          <a:p>
            <a:r>
              <a:rPr lang="en-US" dirty="0"/>
              <a:t>Resist new ideas</a:t>
            </a:r>
          </a:p>
          <a:p>
            <a:r>
              <a:rPr lang="en-US" dirty="0"/>
              <a:t>Don’t learn from mistakes</a:t>
            </a:r>
          </a:p>
          <a:p>
            <a:r>
              <a:rPr lang="en-US" dirty="0"/>
              <a:t>Lack interpersonal skills</a:t>
            </a:r>
          </a:p>
          <a:p>
            <a:r>
              <a:rPr lang="en-US" dirty="0"/>
              <a:t>Fail to develop others</a:t>
            </a:r>
          </a:p>
        </p:txBody>
      </p:sp>
      <p:pic>
        <p:nvPicPr>
          <p:cNvPr id="4" name="Grafik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87817" y="1256145"/>
            <a:ext cx="2923310" cy="4384966"/>
          </a:xfrm>
          <a:prstGeom prst="rect">
            <a:avLst/>
          </a:prstGeom>
          <a:ln>
            <a:noFill/>
          </a:ln>
          <a:effectLst>
            <a:outerShdw blurRad="292100" dist="139700" dir="2700000" algn="tl" rotWithShape="0">
              <a:srgbClr val="333333">
                <a:alpha val="65000"/>
              </a:srgbClr>
            </a:outerShdw>
          </a:effectLst>
        </p:spPr>
      </p:pic>
      <p:sp>
        <p:nvSpPr>
          <p:cNvPr id="5" name="Rechteck 4"/>
          <p:cNvSpPr/>
          <p:nvPr/>
        </p:nvSpPr>
        <p:spPr>
          <a:xfrm>
            <a:off x="5189146" y="5733474"/>
            <a:ext cx="3021981" cy="307777"/>
          </a:xfrm>
          <a:prstGeom prst="rect">
            <a:avLst/>
          </a:prstGeom>
        </p:spPr>
        <p:txBody>
          <a:bodyPr wrap="none">
            <a:spAutoFit/>
          </a:bodyPr>
          <a:lstStyle/>
          <a:p>
            <a:r>
              <a:rPr lang="en-US" sz="1400" dirty="0">
                <a:solidFill>
                  <a:srgbClr val="111111"/>
                </a:solidFill>
                <a:latin typeface="-apple-system"/>
              </a:rPr>
              <a:t>Photo by </a:t>
            </a:r>
            <a:r>
              <a:rPr lang="en-US" sz="1400" dirty="0">
                <a:solidFill>
                  <a:srgbClr val="767676"/>
                </a:solidFill>
                <a:latin typeface="-apple-system"/>
                <a:hlinkClick r:id="rId4"/>
              </a:rPr>
              <a:t>Javier Reyes</a:t>
            </a:r>
            <a:r>
              <a:rPr lang="en-US" sz="1400" dirty="0">
                <a:solidFill>
                  <a:srgbClr val="111111"/>
                </a:solidFill>
                <a:latin typeface="-apple-system"/>
              </a:rPr>
              <a:t> on </a:t>
            </a:r>
            <a:r>
              <a:rPr lang="en-US" sz="1400" dirty="0" err="1">
                <a:solidFill>
                  <a:srgbClr val="767676"/>
                </a:solidFill>
                <a:latin typeface="-apple-system"/>
                <a:hlinkClick r:id="rId5"/>
              </a:rPr>
              <a:t>Unsplash</a:t>
            </a:r>
            <a:endParaRPr lang="de-AT" sz="1400" dirty="0"/>
          </a:p>
        </p:txBody>
      </p:sp>
    </p:spTree>
    <p:extLst>
      <p:ext uri="{BB962C8B-B14F-4D97-AF65-F5344CB8AC3E}">
        <p14:creationId xmlns:p14="http://schemas.microsoft.com/office/powerpoint/2010/main" val="9373545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365126"/>
            <a:ext cx="5097895" cy="1325563"/>
          </a:xfrm>
        </p:spPr>
        <p:txBody>
          <a:bodyPr/>
          <a:lstStyle/>
          <a:p>
            <a:r>
              <a:rPr lang="en-US" dirty="0"/>
              <a:t>Why should we work with competencies? II</a:t>
            </a:r>
            <a:endParaRPr lang="de-AT" dirty="0"/>
          </a:p>
        </p:txBody>
      </p:sp>
      <p:sp>
        <p:nvSpPr>
          <p:cNvPr id="3" name="Inhaltsplatzhalter 2"/>
          <p:cNvSpPr>
            <a:spLocks noGrp="1"/>
          </p:cNvSpPr>
          <p:nvPr>
            <p:ph idx="1"/>
          </p:nvPr>
        </p:nvSpPr>
        <p:spPr>
          <a:xfrm>
            <a:off x="628650" y="1825625"/>
            <a:ext cx="4534477" cy="4134080"/>
          </a:xfrm>
        </p:spPr>
        <p:txBody>
          <a:bodyPr>
            <a:normAutofit fontScale="92500"/>
          </a:bodyPr>
          <a:lstStyle/>
          <a:p>
            <a:pPr marL="0" indent="0">
              <a:buNone/>
            </a:pPr>
            <a:r>
              <a:rPr lang="en-US" dirty="0"/>
              <a:t>Broad scientific consensus that soft skills are crucial for success.</a:t>
            </a:r>
          </a:p>
          <a:p>
            <a:r>
              <a:rPr lang="en-US" dirty="0"/>
              <a:t>People get promoted due to intellectual and subject matter skills but fail because they lack emotional skills (Goleman 1998)</a:t>
            </a:r>
          </a:p>
          <a:p>
            <a:r>
              <a:rPr lang="en-US" dirty="0"/>
              <a:t>The best predictor for promotion is the ability and the will to learn, paired with openness for new things (Lombardo &amp; </a:t>
            </a:r>
            <a:r>
              <a:rPr lang="en-US" dirty="0" err="1"/>
              <a:t>Eichinger</a:t>
            </a:r>
            <a:r>
              <a:rPr lang="en-US" dirty="0"/>
              <a:t> 2003)</a:t>
            </a:r>
          </a:p>
          <a:p>
            <a:r>
              <a:rPr lang="en-US" dirty="0"/>
              <a:t>Social competencies are much better predictors for performance than cognitive skills (Hogan &amp; Holland, 2004)</a:t>
            </a:r>
          </a:p>
        </p:txBody>
      </p:sp>
      <p:pic>
        <p:nvPicPr>
          <p:cNvPr id="4" name="Grafik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287817" y="1256145"/>
            <a:ext cx="2923310" cy="4384966"/>
          </a:xfrm>
          <a:prstGeom prst="rect">
            <a:avLst/>
          </a:prstGeom>
          <a:ln>
            <a:noFill/>
          </a:ln>
          <a:effectLst>
            <a:outerShdw blurRad="292100" dist="139700" dir="2700000" algn="tl" rotWithShape="0">
              <a:srgbClr val="333333">
                <a:alpha val="65000"/>
              </a:srgbClr>
            </a:outerShdw>
          </a:effectLst>
        </p:spPr>
      </p:pic>
      <p:sp>
        <p:nvSpPr>
          <p:cNvPr id="5" name="Rechteck 4"/>
          <p:cNvSpPr/>
          <p:nvPr/>
        </p:nvSpPr>
        <p:spPr>
          <a:xfrm>
            <a:off x="5189146" y="5733474"/>
            <a:ext cx="3021981" cy="307777"/>
          </a:xfrm>
          <a:prstGeom prst="rect">
            <a:avLst/>
          </a:prstGeom>
        </p:spPr>
        <p:txBody>
          <a:bodyPr wrap="none">
            <a:spAutoFit/>
          </a:bodyPr>
          <a:lstStyle/>
          <a:p>
            <a:r>
              <a:rPr lang="en-US" sz="1400" dirty="0">
                <a:solidFill>
                  <a:srgbClr val="111111"/>
                </a:solidFill>
                <a:latin typeface="-apple-system"/>
              </a:rPr>
              <a:t>Photo by </a:t>
            </a:r>
            <a:r>
              <a:rPr lang="en-US" sz="1400" dirty="0">
                <a:solidFill>
                  <a:srgbClr val="767676"/>
                </a:solidFill>
                <a:latin typeface="-apple-system"/>
                <a:hlinkClick r:id="rId3"/>
              </a:rPr>
              <a:t>Javier Reyes</a:t>
            </a:r>
            <a:r>
              <a:rPr lang="en-US" sz="1400" dirty="0">
                <a:solidFill>
                  <a:srgbClr val="111111"/>
                </a:solidFill>
                <a:latin typeface="-apple-system"/>
              </a:rPr>
              <a:t> on </a:t>
            </a:r>
            <a:r>
              <a:rPr lang="en-US" sz="1400" dirty="0" err="1">
                <a:solidFill>
                  <a:srgbClr val="767676"/>
                </a:solidFill>
                <a:latin typeface="-apple-system"/>
                <a:hlinkClick r:id="rId4"/>
              </a:rPr>
              <a:t>Unsplash</a:t>
            </a:r>
            <a:endParaRPr lang="de-AT" sz="1400" dirty="0"/>
          </a:p>
        </p:txBody>
      </p:sp>
    </p:spTree>
    <p:extLst>
      <p:ext uri="{BB962C8B-B14F-4D97-AF65-F5344CB8AC3E}">
        <p14:creationId xmlns:p14="http://schemas.microsoft.com/office/powerpoint/2010/main" val="18067274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365126"/>
            <a:ext cx="5097895" cy="1325563"/>
          </a:xfrm>
        </p:spPr>
        <p:txBody>
          <a:bodyPr/>
          <a:lstStyle/>
          <a:p>
            <a:r>
              <a:rPr lang="en-US" dirty="0"/>
              <a:t>Why should we work with competencies? III</a:t>
            </a:r>
            <a:endParaRPr lang="de-AT" dirty="0"/>
          </a:p>
        </p:txBody>
      </p:sp>
      <p:sp>
        <p:nvSpPr>
          <p:cNvPr id="3" name="Inhaltsplatzhalter 2"/>
          <p:cNvSpPr>
            <a:spLocks noGrp="1"/>
          </p:cNvSpPr>
          <p:nvPr>
            <p:ph idx="1"/>
          </p:nvPr>
        </p:nvSpPr>
        <p:spPr>
          <a:xfrm>
            <a:off x="628650" y="1825625"/>
            <a:ext cx="4534477" cy="4134080"/>
          </a:xfrm>
        </p:spPr>
        <p:txBody>
          <a:bodyPr>
            <a:normAutofit/>
          </a:bodyPr>
          <a:lstStyle/>
          <a:p>
            <a:pPr marL="0" indent="0">
              <a:buNone/>
            </a:pPr>
            <a:r>
              <a:rPr lang="en-US" dirty="0"/>
              <a:t>They can be used in different fields of Talent Management / HR Practices</a:t>
            </a:r>
          </a:p>
          <a:p>
            <a:pPr marL="0" indent="0">
              <a:buNone/>
            </a:pPr>
            <a:endParaRPr lang="en-US" dirty="0"/>
          </a:p>
          <a:p>
            <a:r>
              <a:rPr lang="en-US" dirty="0"/>
              <a:t>Talent identification</a:t>
            </a:r>
          </a:p>
          <a:p>
            <a:r>
              <a:rPr lang="en-US" dirty="0"/>
              <a:t>Attraction and recruitment</a:t>
            </a:r>
          </a:p>
          <a:p>
            <a:r>
              <a:rPr lang="en-US" dirty="0"/>
              <a:t>Staff appraisal</a:t>
            </a:r>
          </a:p>
          <a:p>
            <a:r>
              <a:rPr lang="en-US" dirty="0"/>
              <a:t>Staff development</a:t>
            </a:r>
          </a:p>
          <a:p>
            <a:r>
              <a:rPr lang="en-US" dirty="0"/>
              <a:t>Staff retention</a:t>
            </a:r>
          </a:p>
        </p:txBody>
      </p:sp>
      <p:pic>
        <p:nvPicPr>
          <p:cNvPr id="4" name="Grafik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287817" y="1256145"/>
            <a:ext cx="2923310" cy="4384966"/>
          </a:xfrm>
          <a:prstGeom prst="rect">
            <a:avLst/>
          </a:prstGeom>
          <a:ln>
            <a:noFill/>
          </a:ln>
          <a:effectLst>
            <a:outerShdw blurRad="292100" dist="139700" dir="2700000" algn="tl" rotWithShape="0">
              <a:srgbClr val="333333">
                <a:alpha val="65000"/>
              </a:srgbClr>
            </a:outerShdw>
          </a:effectLst>
        </p:spPr>
      </p:pic>
      <p:sp>
        <p:nvSpPr>
          <p:cNvPr id="5" name="Rechteck 4"/>
          <p:cNvSpPr/>
          <p:nvPr/>
        </p:nvSpPr>
        <p:spPr>
          <a:xfrm>
            <a:off x="5189146" y="5733474"/>
            <a:ext cx="3021981" cy="307777"/>
          </a:xfrm>
          <a:prstGeom prst="rect">
            <a:avLst/>
          </a:prstGeom>
        </p:spPr>
        <p:txBody>
          <a:bodyPr wrap="none">
            <a:spAutoFit/>
          </a:bodyPr>
          <a:lstStyle/>
          <a:p>
            <a:r>
              <a:rPr lang="en-US" sz="1400" dirty="0">
                <a:solidFill>
                  <a:srgbClr val="111111"/>
                </a:solidFill>
                <a:latin typeface="-apple-system"/>
              </a:rPr>
              <a:t>Photo by </a:t>
            </a:r>
            <a:r>
              <a:rPr lang="en-US" sz="1400" dirty="0">
                <a:solidFill>
                  <a:srgbClr val="767676"/>
                </a:solidFill>
                <a:latin typeface="-apple-system"/>
                <a:hlinkClick r:id="rId3"/>
              </a:rPr>
              <a:t>Javier Reyes</a:t>
            </a:r>
            <a:r>
              <a:rPr lang="en-US" sz="1400" dirty="0">
                <a:solidFill>
                  <a:srgbClr val="111111"/>
                </a:solidFill>
                <a:latin typeface="-apple-system"/>
              </a:rPr>
              <a:t> on </a:t>
            </a:r>
            <a:r>
              <a:rPr lang="en-US" sz="1400" dirty="0" err="1">
                <a:solidFill>
                  <a:srgbClr val="767676"/>
                </a:solidFill>
                <a:latin typeface="-apple-system"/>
                <a:hlinkClick r:id="rId4"/>
              </a:rPr>
              <a:t>Unsplash</a:t>
            </a:r>
            <a:endParaRPr lang="de-AT" sz="1400" dirty="0"/>
          </a:p>
        </p:txBody>
      </p:sp>
    </p:spTree>
    <p:extLst>
      <p:ext uri="{BB962C8B-B14F-4D97-AF65-F5344CB8AC3E}">
        <p14:creationId xmlns:p14="http://schemas.microsoft.com/office/powerpoint/2010/main" val="17849088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Defining Competencies I</a:t>
            </a:r>
          </a:p>
        </p:txBody>
      </p:sp>
      <p:sp>
        <p:nvSpPr>
          <p:cNvPr id="3" name="Inhaltsplatzhalter 2"/>
          <p:cNvSpPr>
            <a:spLocks noGrp="1"/>
          </p:cNvSpPr>
          <p:nvPr>
            <p:ph idx="1"/>
          </p:nvPr>
        </p:nvSpPr>
        <p:spPr>
          <a:xfrm>
            <a:off x="628650" y="1825625"/>
            <a:ext cx="7362411" cy="4134080"/>
          </a:xfrm>
        </p:spPr>
        <p:txBody>
          <a:bodyPr>
            <a:normAutofit/>
          </a:bodyPr>
          <a:lstStyle/>
          <a:p>
            <a:pPr marL="0" indent="0">
              <a:buNone/>
            </a:pPr>
            <a:r>
              <a:rPr lang="en-GB" sz="2800" dirty="0"/>
              <a:t>A competency model is…</a:t>
            </a:r>
          </a:p>
          <a:p>
            <a:pPr marL="0" indent="0">
              <a:buNone/>
            </a:pPr>
            <a:endParaRPr lang="en-GB" sz="2800" dirty="0"/>
          </a:p>
          <a:p>
            <a:r>
              <a:rPr lang="en-GB" sz="2800" dirty="0"/>
              <a:t> …a collection of systematic descriptions of behaviours considered to be critical to success</a:t>
            </a:r>
          </a:p>
          <a:p>
            <a:r>
              <a:rPr lang="en-GB" sz="2800" dirty="0"/>
              <a:t> …with the goal to raise the organisational competency and being able to monitor and steer crucial developments</a:t>
            </a:r>
          </a:p>
          <a:p>
            <a:r>
              <a:rPr lang="en-GB" sz="2800" dirty="0"/>
              <a:t> Specific to the organization and its needs</a:t>
            </a:r>
          </a:p>
        </p:txBody>
      </p:sp>
    </p:spTree>
    <p:extLst>
      <p:ext uri="{BB962C8B-B14F-4D97-AF65-F5344CB8AC3E}">
        <p14:creationId xmlns:p14="http://schemas.microsoft.com/office/powerpoint/2010/main" val="25160143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Defining</a:t>
            </a:r>
            <a:r>
              <a:rPr lang="de-DE" dirty="0"/>
              <a:t> </a:t>
            </a:r>
            <a:r>
              <a:rPr lang="de-DE" dirty="0" err="1"/>
              <a:t>Competencies</a:t>
            </a:r>
            <a:r>
              <a:rPr lang="de-DE" dirty="0"/>
              <a:t> II</a:t>
            </a:r>
            <a:endParaRPr lang="de-AT" dirty="0"/>
          </a:p>
        </p:txBody>
      </p:sp>
      <p:sp>
        <p:nvSpPr>
          <p:cNvPr id="3" name="Inhaltsplatzhalter 2"/>
          <p:cNvSpPr>
            <a:spLocks noGrp="1"/>
          </p:cNvSpPr>
          <p:nvPr>
            <p:ph idx="1"/>
          </p:nvPr>
        </p:nvSpPr>
        <p:spPr>
          <a:xfrm>
            <a:off x="628650" y="1825625"/>
            <a:ext cx="8091280" cy="4134080"/>
          </a:xfrm>
        </p:spPr>
        <p:txBody>
          <a:bodyPr>
            <a:normAutofit/>
          </a:bodyPr>
          <a:lstStyle/>
          <a:p>
            <a:pPr marL="0" indent="0">
              <a:buNone/>
            </a:pPr>
            <a:r>
              <a:rPr lang="en-US" sz="2800" dirty="0"/>
              <a:t>Types of competencies (</a:t>
            </a:r>
            <a:r>
              <a:rPr lang="en-US" sz="2800" dirty="0" err="1"/>
              <a:t>Erpenbeck</a:t>
            </a:r>
            <a:r>
              <a:rPr lang="en-US" sz="2800" dirty="0"/>
              <a:t> &amp; </a:t>
            </a:r>
            <a:r>
              <a:rPr lang="en-US" sz="2800" dirty="0" err="1"/>
              <a:t>Rosenstiel</a:t>
            </a:r>
            <a:r>
              <a:rPr lang="en-US" sz="2800" dirty="0"/>
              <a:t>, 2007) </a:t>
            </a:r>
          </a:p>
          <a:p>
            <a:r>
              <a:rPr lang="en-US" sz="2800" dirty="0"/>
              <a:t> Personal competencies</a:t>
            </a:r>
          </a:p>
          <a:p>
            <a:r>
              <a:rPr lang="en-US" sz="2800" dirty="0"/>
              <a:t> Action competencies</a:t>
            </a:r>
          </a:p>
          <a:p>
            <a:r>
              <a:rPr lang="en-US" sz="2800" dirty="0"/>
              <a:t> Competencies in methods and subject matter expertise</a:t>
            </a:r>
          </a:p>
          <a:p>
            <a:r>
              <a:rPr lang="en-US" sz="2800" dirty="0"/>
              <a:t> Social and communicative competencies</a:t>
            </a:r>
          </a:p>
          <a:p>
            <a:pPr marL="0" indent="0">
              <a:buNone/>
            </a:pPr>
            <a:endParaRPr lang="de-AT" sz="2800" dirty="0"/>
          </a:p>
        </p:txBody>
      </p:sp>
    </p:spTree>
    <p:extLst>
      <p:ext uri="{BB962C8B-B14F-4D97-AF65-F5344CB8AC3E}">
        <p14:creationId xmlns:p14="http://schemas.microsoft.com/office/powerpoint/2010/main" val="39136244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Defining</a:t>
            </a:r>
            <a:r>
              <a:rPr lang="de-DE" dirty="0"/>
              <a:t> </a:t>
            </a:r>
            <a:r>
              <a:rPr lang="de-DE" dirty="0" err="1"/>
              <a:t>Competencies</a:t>
            </a:r>
            <a:r>
              <a:rPr lang="de-DE" dirty="0"/>
              <a:t> III</a:t>
            </a:r>
            <a:endParaRPr lang="de-AT" dirty="0"/>
          </a:p>
        </p:txBody>
      </p:sp>
      <p:graphicFrame>
        <p:nvGraphicFramePr>
          <p:cNvPr id="3" name="Diagramm 2"/>
          <p:cNvGraphicFramePr/>
          <p:nvPr>
            <p:extLst>
              <p:ext uri="{D42A27DB-BD31-4B8C-83A1-F6EECF244321}">
                <p14:modId xmlns:p14="http://schemas.microsoft.com/office/powerpoint/2010/main" val="628246053"/>
              </p:ext>
            </p:extLst>
          </p:nvPr>
        </p:nvGraphicFramePr>
        <p:xfrm>
          <a:off x="1338469" y="1597924"/>
          <a:ext cx="6467061" cy="43885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836500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Elements </a:t>
            </a:r>
            <a:r>
              <a:rPr lang="de-DE" dirty="0" err="1"/>
              <a:t>of</a:t>
            </a:r>
            <a:r>
              <a:rPr lang="de-DE" dirty="0"/>
              <a:t> a </a:t>
            </a:r>
            <a:r>
              <a:rPr lang="de-DE" dirty="0" err="1"/>
              <a:t>competency</a:t>
            </a:r>
            <a:r>
              <a:rPr lang="de-DE" dirty="0"/>
              <a:t> </a:t>
            </a:r>
            <a:r>
              <a:rPr lang="de-DE" dirty="0" err="1"/>
              <a:t>model</a:t>
            </a:r>
            <a:endParaRPr lang="de-AT" dirty="0"/>
          </a:p>
        </p:txBody>
      </p:sp>
      <p:sp>
        <p:nvSpPr>
          <p:cNvPr id="3" name="Inhaltsplatzhalter 2"/>
          <p:cNvSpPr>
            <a:spLocks noGrp="1"/>
          </p:cNvSpPr>
          <p:nvPr>
            <p:ph type="body" idx="1"/>
          </p:nvPr>
        </p:nvSpPr>
        <p:spPr>
          <a:xfrm>
            <a:off x="627459" y="1508884"/>
            <a:ext cx="3868340" cy="823912"/>
          </a:xfrm>
        </p:spPr>
        <p:txBody>
          <a:bodyPr>
            <a:normAutofit/>
          </a:bodyPr>
          <a:lstStyle/>
          <a:p>
            <a:r>
              <a:rPr lang="de-DE" dirty="0"/>
              <a:t>Elements</a:t>
            </a:r>
            <a:endParaRPr lang="de-AT" dirty="0"/>
          </a:p>
        </p:txBody>
      </p:sp>
      <p:sp>
        <p:nvSpPr>
          <p:cNvPr id="4" name="Inhaltsplatzhalter 3"/>
          <p:cNvSpPr>
            <a:spLocks noGrp="1"/>
          </p:cNvSpPr>
          <p:nvPr>
            <p:ph sz="half" idx="2"/>
          </p:nvPr>
        </p:nvSpPr>
        <p:spPr>
          <a:xfrm>
            <a:off x="627459" y="2637597"/>
            <a:ext cx="3868340" cy="2954820"/>
          </a:xfrm>
        </p:spPr>
        <p:txBody>
          <a:bodyPr>
            <a:normAutofit fontScale="92500" lnSpcReduction="10000"/>
          </a:bodyPr>
          <a:lstStyle/>
          <a:p>
            <a:r>
              <a:rPr lang="en-GB" dirty="0"/>
              <a:t>Competency clusters</a:t>
            </a:r>
          </a:p>
          <a:p>
            <a:r>
              <a:rPr lang="en-GB" dirty="0"/>
              <a:t>Definition of specific competencies</a:t>
            </a:r>
          </a:p>
          <a:p>
            <a:r>
              <a:rPr lang="en-GB" dirty="0"/>
              <a:t>Behavioural indicators (examples; how can you observe this competency?)</a:t>
            </a:r>
          </a:p>
          <a:p>
            <a:endParaRPr lang="en-GB" dirty="0"/>
          </a:p>
        </p:txBody>
      </p:sp>
      <p:sp>
        <p:nvSpPr>
          <p:cNvPr id="5" name="Textplatzhalter 4"/>
          <p:cNvSpPr>
            <a:spLocks noGrp="1"/>
          </p:cNvSpPr>
          <p:nvPr>
            <p:ph type="body" sz="quarter" idx="3"/>
          </p:nvPr>
        </p:nvSpPr>
        <p:spPr>
          <a:xfrm>
            <a:off x="4695411" y="1425645"/>
            <a:ext cx="3887391" cy="823912"/>
          </a:xfrm>
        </p:spPr>
        <p:txBody>
          <a:bodyPr/>
          <a:lstStyle/>
          <a:p>
            <a:r>
              <a:rPr lang="de-DE" dirty="0" err="1"/>
              <a:t>Examples</a:t>
            </a:r>
            <a:endParaRPr lang="de-AT" dirty="0"/>
          </a:p>
        </p:txBody>
      </p:sp>
      <p:sp>
        <p:nvSpPr>
          <p:cNvPr id="6" name="Inhaltsplatzhalter 5"/>
          <p:cNvSpPr>
            <a:spLocks noGrp="1"/>
          </p:cNvSpPr>
          <p:nvPr>
            <p:ph sz="quarter" idx="4"/>
          </p:nvPr>
        </p:nvSpPr>
        <p:spPr>
          <a:xfrm>
            <a:off x="4629150" y="2637597"/>
            <a:ext cx="3953652" cy="3498160"/>
          </a:xfrm>
        </p:spPr>
        <p:txBody>
          <a:bodyPr>
            <a:normAutofit fontScale="92500" lnSpcReduction="10000"/>
          </a:bodyPr>
          <a:lstStyle/>
          <a:p>
            <a:r>
              <a:rPr lang="en-GB" dirty="0"/>
              <a:t>Cluster „Leading others“ consists of 20 competencies</a:t>
            </a:r>
          </a:p>
          <a:p>
            <a:r>
              <a:rPr lang="en-GB" dirty="0"/>
              <a:t>Leadership Competency : „Respectfully challenge and encourage employees to achieve common goals”</a:t>
            </a:r>
          </a:p>
          <a:p>
            <a:r>
              <a:rPr lang="en-GB" dirty="0"/>
              <a:t>Behavioural indicators: </a:t>
            </a:r>
          </a:p>
          <a:p>
            <a:pPr lvl="1">
              <a:buFont typeface="Courier New" panose="02070309020205020404" pitchFamily="49" charset="0"/>
              <a:buChar char="o"/>
            </a:pPr>
            <a:r>
              <a:rPr lang="en-GB" dirty="0"/>
              <a:t>Regularly asks for constructive performance reviews in team meetings</a:t>
            </a:r>
          </a:p>
          <a:p>
            <a:pPr lvl="1">
              <a:buFont typeface="Courier New" panose="02070309020205020404" pitchFamily="49" charset="0"/>
              <a:buChar char="o"/>
            </a:pPr>
            <a:r>
              <a:rPr lang="en-GB" dirty="0"/>
              <a:t>Proactively offers time and space for reflection on challenges and obstacles</a:t>
            </a:r>
          </a:p>
        </p:txBody>
      </p:sp>
    </p:spTree>
    <p:extLst>
      <p:ext uri="{BB962C8B-B14F-4D97-AF65-F5344CB8AC3E}">
        <p14:creationId xmlns:p14="http://schemas.microsoft.com/office/powerpoint/2010/main" val="27206703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GB" dirty="0"/>
              <a:t>Exercise: Defining crucial Competencies for your organisation (Worksheet 03)</a:t>
            </a:r>
          </a:p>
        </p:txBody>
      </p:sp>
      <p:sp>
        <p:nvSpPr>
          <p:cNvPr id="8" name="Inhaltsplatzhalter 7"/>
          <p:cNvSpPr>
            <a:spLocks noGrp="1"/>
          </p:cNvSpPr>
          <p:nvPr>
            <p:ph idx="1"/>
          </p:nvPr>
        </p:nvSpPr>
        <p:spPr>
          <a:xfrm>
            <a:off x="628650" y="1739055"/>
            <a:ext cx="3894654" cy="4347928"/>
          </a:xfrm>
        </p:spPr>
        <p:txBody>
          <a:bodyPr>
            <a:normAutofit fontScale="92500" lnSpcReduction="10000"/>
          </a:bodyPr>
          <a:lstStyle/>
          <a:p>
            <a:pPr marL="457200" indent="-457200">
              <a:buFont typeface="+mj-lt"/>
              <a:buAutoNum type="arabicPeriod"/>
            </a:pPr>
            <a:r>
              <a:rPr lang="en-GB" dirty="0"/>
              <a:t>Pick one crucial talent segment / profession</a:t>
            </a:r>
          </a:p>
          <a:p>
            <a:pPr marL="457200" indent="-457200">
              <a:buFont typeface="+mj-lt"/>
              <a:buAutoNum type="arabicPeriod"/>
            </a:pPr>
            <a:r>
              <a:rPr lang="en-GB" dirty="0"/>
              <a:t>Draft the first part of your competency model:</a:t>
            </a:r>
          </a:p>
          <a:p>
            <a:pPr marL="800100" lvl="1" indent="-457200">
              <a:buFont typeface="+mj-lt"/>
              <a:buAutoNum type="alphaLcPeriod"/>
            </a:pPr>
            <a:r>
              <a:rPr lang="en-GB" dirty="0"/>
              <a:t>Choose one of the main competence areas (leading yourself, the cause and others)</a:t>
            </a:r>
          </a:p>
          <a:p>
            <a:pPr marL="800100" lvl="1" indent="-457200">
              <a:buFont typeface="+mj-lt"/>
              <a:buAutoNum type="alphaLcPeriod"/>
            </a:pPr>
            <a:r>
              <a:rPr lang="en-GB" dirty="0"/>
              <a:t>Name 2-3 competencies</a:t>
            </a:r>
          </a:p>
          <a:p>
            <a:pPr marL="800100" lvl="1" indent="-457200">
              <a:buFont typeface="+mj-lt"/>
              <a:buAutoNum type="alphaLcPeriod"/>
            </a:pPr>
            <a:r>
              <a:rPr lang="en-GB" dirty="0"/>
              <a:t>Draft clear descriptions</a:t>
            </a:r>
          </a:p>
          <a:p>
            <a:pPr marL="800100" lvl="1" indent="-457200">
              <a:buFont typeface="+mj-lt"/>
              <a:buAutoNum type="alphaLcPeriod"/>
            </a:pPr>
            <a:r>
              <a:rPr lang="en-GB" dirty="0"/>
              <a:t>Try to find behavioural indicators to make it clear what behaviour indicates that the required competence is met.</a:t>
            </a:r>
          </a:p>
          <a:p>
            <a:pPr marL="457200" indent="-457200">
              <a:buFont typeface="+mj-lt"/>
              <a:buAutoNum type="arabicPeriod"/>
            </a:pPr>
            <a:r>
              <a:rPr lang="en-GB" dirty="0"/>
              <a:t>Share your results with a colleague</a:t>
            </a:r>
          </a:p>
          <a:p>
            <a:endParaRPr lang="en-GB" dirty="0"/>
          </a:p>
        </p:txBody>
      </p:sp>
      <p:pic>
        <p:nvPicPr>
          <p:cNvPr id="9" name="Grafik 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615286" y="1787753"/>
            <a:ext cx="3722528" cy="2481686"/>
          </a:xfrm>
          <a:prstGeom prst="rect">
            <a:avLst/>
          </a:prstGeom>
          <a:ln>
            <a:noFill/>
          </a:ln>
          <a:effectLst>
            <a:outerShdw blurRad="292100" dist="139700" dir="2700000" algn="tl" rotWithShape="0">
              <a:srgbClr val="333333">
                <a:alpha val="65000"/>
              </a:srgbClr>
            </a:outerShdw>
          </a:effectLst>
        </p:spPr>
      </p:pic>
      <p:sp>
        <p:nvSpPr>
          <p:cNvPr id="10" name="Rechteck 9"/>
          <p:cNvSpPr/>
          <p:nvPr/>
        </p:nvSpPr>
        <p:spPr>
          <a:xfrm>
            <a:off x="4561178" y="4280261"/>
            <a:ext cx="2948243" cy="276999"/>
          </a:xfrm>
          <a:prstGeom prst="rect">
            <a:avLst/>
          </a:prstGeom>
        </p:spPr>
        <p:txBody>
          <a:bodyPr wrap="none">
            <a:spAutoFit/>
          </a:bodyPr>
          <a:lstStyle/>
          <a:p>
            <a:r>
              <a:rPr lang="de-AT" sz="1200" dirty="0">
                <a:solidFill>
                  <a:srgbClr val="191B26"/>
                </a:solidFill>
                <a:latin typeface="Open Sans"/>
              </a:rPr>
              <a:t>Image </a:t>
            </a:r>
            <a:r>
              <a:rPr lang="de-AT" sz="1200" dirty="0" err="1">
                <a:solidFill>
                  <a:srgbClr val="191B26"/>
                </a:solidFill>
                <a:latin typeface="Open Sans"/>
              </a:rPr>
              <a:t>from</a:t>
            </a:r>
            <a:r>
              <a:rPr lang="de-AT" sz="1200" dirty="0">
                <a:solidFill>
                  <a:srgbClr val="191B26"/>
                </a:solidFill>
                <a:latin typeface="Open Sans"/>
              </a:rPr>
              <a:t> </a:t>
            </a:r>
            <a:r>
              <a:rPr lang="de-AT" sz="1200" u="sng" dirty="0">
                <a:solidFill>
                  <a:srgbClr val="191B26"/>
                </a:solidFill>
                <a:latin typeface="Open Sans"/>
                <a:hlinkClick r:id="rId3"/>
              </a:rPr>
              <a:t>Nicola Giordano</a:t>
            </a:r>
            <a:r>
              <a:rPr lang="de-AT" sz="1200" dirty="0">
                <a:solidFill>
                  <a:srgbClr val="191B26"/>
                </a:solidFill>
                <a:latin typeface="Open Sans"/>
              </a:rPr>
              <a:t> on </a:t>
            </a:r>
            <a:r>
              <a:rPr lang="de-AT" sz="1200" u="sng" dirty="0" err="1">
                <a:solidFill>
                  <a:srgbClr val="191B26"/>
                </a:solidFill>
                <a:latin typeface="Open Sans"/>
                <a:hlinkClick r:id="rId4"/>
              </a:rPr>
              <a:t>Pixabay</a:t>
            </a:r>
            <a:r>
              <a:rPr lang="de-AT" sz="1200" dirty="0">
                <a:solidFill>
                  <a:srgbClr val="191B26"/>
                </a:solidFill>
                <a:latin typeface="Open Sans"/>
              </a:rPr>
              <a:t> </a:t>
            </a:r>
            <a:endParaRPr lang="de-AT" sz="1200" dirty="0"/>
          </a:p>
        </p:txBody>
      </p:sp>
    </p:spTree>
    <p:extLst>
      <p:ext uri="{BB962C8B-B14F-4D97-AF65-F5344CB8AC3E}">
        <p14:creationId xmlns:p14="http://schemas.microsoft.com/office/powerpoint/2010/main" val="25028593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Competency Planning Tool</a:t>
            </a:r>
            <a:endParaRPr lang="de-AT" dirty="0"/>
          </a:p>
        </p:txBody>
      </p:sp>
      <p:sp>
        <p:nvSpPr>
          <p:cNvPr id="3" name="Inhaltsplatzhalter 2"/>
          <p:cNvSpPr>
            <a:spLocks noGrp="1"/>
          </p:cNvSpPr>
          <p:nvPr>
            <p:ph idx="1"/>
          </p:nvPr>
        </p:nvSpPr>
        <p:spPr>
          <a:xfrm>
            <a:off x="478338" y="1489395"/>
            <a:ext cx="3979188" cy="4134080"/>
          </a:xfrm>
        </p:spPr>
        <p:txBody>
          <a:bodyPr>
            <a:normAutofit fontScale="92500"/>
          </a:bodyPr>
          <a:lstStyle/>
          <a:p>
            <a:r>
              <a:rPr lang="de-DE" dirty="0"/>
              <a:t>This </a:t>
            </a:r>
            <a:r>
              <a:rPr lang="de-DE" dirty="0" err="1"/>
              <a:t>tool</a:t>
            </a:r>
            <a:r>
              <a:rPr lang="de-DE" dirty="0"/>
              <a:t> </a:t>
            </a:r>
            <a:r>
              <a:rPr lang="de-DE" dirty="0" err="1"/>
              <a:t>enables</a:t>
            </a:r>
            <a:r>
              <a:rPr lang="de-DE" dirty="0"/>
              <a:t> </a:t>
            </a:r>
            <a:r>
              <a:rPr lang="de-DE" dirty="0" err="1"/>
              <a:t>you</a:t>
            </a:r>
            <a:r>
              <a:rPr lang="de-DE" dirty="0"/>
              <a:t> </a:t>
            </a:r>
            <a:r>
              <a:rPr lang="de-DE" dirty="0" err="1"/>
              <a:t>to</a:t>
            </a:r>
            <a:r>
              <a:rPr lang="de-DE" dirty="0"/>
              <a:t> </a:t>
            </a:r>
            <a:r>
              <a:rPr lang="en-GB" dirty="0"/>
              <a:t>map out the level of mastery across your organisation of each competency that is critical to your talent segments.</a:t>
            </a:r>
          </a:p>
          <a:p>
            <a:r>
              <a:rPr lang="en-GB" dirty="0"/>
              <a:t>Combined with the your previous efforts on talent segmentation and competency modelling it will help you identify critical talent gaps and plan further actions to address them (e.g. recruiting new talent or enable existing staff members to further develop to fill the gap).</a:t>
            </a:r>
          </a:p>
          <a:p>
            <a:endParaRPr lang="de-AT" dirty="0"/>
          </a:p>
        </p:txBody>
      </p:sp>
      <p:pic>
        <p:nvPicPr>
          <p:cNvPr id="4" name="Grafik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720695" y="1489395"/>
            <a:ext cx="4150557" cy="2767038"/>
          </a:xfrm>
          <a:prstGeom prst="rect">
            <a:avLst/>
          </a:prstGeom>
          <a:effectLst>
            <a:outerShdw blurRad="50800" dist="50800" dir="5400000" algn="ctr" rotWithShape="0">
              <a:srgbClr val="000000"/>
            </a:outerShdw>
          </a:effectLst>
        </p:spPr>
      </p:pic>
      <p:sp>
        <p:nvSpPr>
          <p:cNvPr id="5" name="Rechteck 4"/>
          <p:cNvSpPr/>
          <p:nvPr/>
        </p:nvSpPr>
        <p:spPr>
          <a:xfrm>
            <a:off x="4607838" y="4425721"/>
            <a:ext cx="1913090" cy="461665"/>
          </a:xfrm>
          <a:prstGeom prst="rect">
            <a:avLst/>
          </a:prstGeom>
        </p:spPr>
        <p:txBody>
          <a:bodyPr wrap="square">
            <a:spAutoFit/>
          </a:bodyPr>
          <a:lstStyle/>
          <a:p>
            <a:r>
              <a:rPr lang="en-US" sz="1200" dirty="0">
                <a:solidFill>
                  <a:srgbClr val="111111"/>
                </a:solidFill>
                <a:latin typeface="-apple-system"/>
              </a:rPr>
              <a:t>Photo by </a:t>
            </a:r>
            <a:r>
              <a:rPr lang="en-US" sz="1200" dirty="0">
                <a:solidFill>
                  <a:srgbClr val="767676"/>
                </a:solidFill>
                <a:latin typeface="-apple-system"/>
                <a:hlinkClick r:id="rId3"/>
              </a:rPr>
              <a:t>You X Ventures</a:t>
            </a:r>
            <a:r>
              <a:rPr lang="en-US" sz="1200" dirty="0">
                <a:solidFill>
                  <a:srgbClr val="111111"/>
                </a:solidFill>
                <a:latin typeface="-apple-system"/>
              </a:rPr>
              <a:t> on </a:t>
            </a:r>
            <a:r>
              <a:rPr lang="en-US" sz="1200" dirty="0" err="1">
                <a:solidFill>
                  <a:srgbClr val="767676"/>
                </a:solidFill>
                <a:latin typeface="-apple-system"/>
                <a:hlinkClick r:id="rId4"/>
              </a:rPr>
              <a:t>Unsplash</a:t>
            </a:r>
            <a:endParaRPr lang="de-AT" sz="1200" dirty="0"/>
          </a:p>
        </p:txBody>
      </p:sp>
    </p:spTree>
    <p:extLst>
      <p:ext uri="{BB962C8B-B14F-4D97-AF65-F5344CB8AC3E}">
        <p14:creationId xmlns:p14="http://schemas.microsoft.com/office/powerpoint/2010/main" val="3349640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15" name="Google Shape;54;p13">
            <a:extLst>
              <a:ext uri="{FF2B5EF4-FFF2-40B4-BE49-F238E27FC236}">
                <a16:creationId xmlns:a16="http://schemas.microsoft.com/office/drawing/2014/main" id="{4EE1301B-4607-4539-A2F0-A5E934540CA8}"/>
              </a:ext>
            </a:extLst>
          </p:cNvPr>
          <p:cNvSpPr txBox="1">
            <a:spLocks noGrp="1"/>
          </p:cNvSpPr>
          <p:nvPr>
            <p:ph type="ctrTitle"/>
          </p:nvPr>
        </p:nvSpPr>
        <p:spPr>
          <a:xfrm>
            <a:off x="64928" y="1996530"/>
            <a:ext cx="8990920" cy="2066868"/>
          </a:xfrm>
          <a:prstGeom prst="rect">
            <a:avLst/>
          </a:prstGeom>
        </p:spPr>
        <p:txBody>
          <a:bodyPr spcFirstLastPara="1" vert="horz" wrap="square" lIns="91425" tIns="91425" rIns="91425" bIns="91425" rtlCol="0" anchor="b" anchorCtr="0">
            <a:noAutofit/>
          </a:bodyPr>
          <a:lstStyle/>
          <a:p>
            <a:pPr>
              <a:spcBef>
                <a:spcPts val="0"/>
              </a:spcBef>
            </a:pPr>
            <a:r>
              <a:rPr lang="en-GB" b="1" dirty="0"/>
              <a:t>Learning Unit 03: </a:t>
            </a:r>
            <a:br>
              <a:rPr lang="en-GB" b="1" dirty="0"/>
            </a:br>
            <a:r>
              <a:rPr lang="en-US" b="1" dirty="0"/>
              <a:t>Getting started with talent segmentation and planning of competencies</a:t>
            </a:r>
            <a:endParaRPr sz="3600" b="1" spc="50" dirty="0">
              <a:ln w="0"/>
              <a:effectLst>
                <a:innerShdw blurRad="63500" dist="50800" dir="13500000">
                  <a:srgbClr val="000000">
                    <a:alpha val="50000"/>
                  </a:srgbClr>
                </a:innerShdw>
              </a:effectLst>
            </a:endParaRPr>
          </a:p>
        </p:txBody>
      </p:sp>
      <p:sp>
        <p:nvSpPr>
          <p:cNvPr id="16" name="Google Shape;55;p13">
            <a:extLst>
              <a:ext uri="{FF2B5EF4-FFF2-40B4-BE49-F238E27FC236}">
                <a16:creationId xmlns:a16="http://schemas.microsoft.com/office/drawing/2014/main" id="{DE9B7982-7A4B-457A-9C2E-1923E7C8D161}"/>
              </a:ext>
            </a:extLst>
          </p:cNvPr>
          <p:cNvSpPr txBox="1">
            <a:spLocks noGrp="1"/>
          </p:cNvSpPr>
          <p:nvPr>
            <p:ph type="subTitle" idx="1"/>
          </p:nvPr>
        </p:nvSpPr>
        <p:spPr>
          <a:xfrm>
            <a:off x="134859" y="4125581"/>
            <a:ext cx="8520600" cy="693620"/>
          </a:xfrm>
          <a:prstGeom prst="rect">
            <a:avLst/>
          </a:prstGeom>
        </p:spPr>
        <p:txBody>
          <a:bodyPr spcFirstLastPara="1" vert="horz" wrap="square" lIns="91425" tIns="91425" rIns="91425" bIns="91425" rtlCol="0" anchor="t" anchorCtr="0">
            <a:noAutofit/>
            <a:scene3d>
              <a:camera prst="orthographicFront"/>
              <a:lightRig rig="soft" dir="t">
                <a:rot lat="0" lon="0" rev="15600000"/>
              </a:lightRig>
            </a:scene3d>
            <a:sp3d extrusionH="57150" prstMaterial="softEdge">
              <a:bevelT w="25400" h="38100"/>
            </a:sp3d>
          </a:bodyPr>
          <a:lstStyle/>
          <a:p>
            <a:pPr>
              <a:spcBef>
                <a:spcPts val="0"/>
              </a:spcBef>
            </a:pPr>
            <a:r>
              <a:rPr lang="en-GB" sz="2400" b="1" dirty="0">
                <a:ln/>
              </a:rPr>
              <a:t>Prepared by WKO </a:t>
            </a:r>
            <a:r>
              <a:rPr lang="en-GB" sz="2400" b="1" dirty="0" err="1">
                <a:ln/>
              </a:rPr>
              <a:t>Steiermark</a:t>
            </a:r>
            <a:r>
              <a:rPr lang="en-GB" sz="2400" b="1" dirty="0">
                <a:ln/>
              </a:rPr>
              <a:t>, Austria</a:t>
            </a:r>
            <a:endParaRPr sz="2400" b="1" dirty="0">
              <a:ln/>
            </a:endParaRPr>
          </a:p>
        </p:txBody>
      </p:sp>
      <p:pic>
        <p:nvPicPr>
          <p:cNvPr id="4" name="Picture 3" descr="A close up of a logo&#10;&#10;Description automatically generated">
            <a:extLst>
              <a:ext uri="{FF2B5EF4-FFF2-40B4-BE49-F238E27FC236}">
                <a16:creationId xmlns:a16="http://schemas.microsoft.com/office/drawing/2014/main" id="{318EA7DB-91C1-4A48-A734-32949D41082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4425" y="6307332"/>
            <a:ext cx="1710047" cy="408041"/>
          </a:xfrm>
          <a:prstGeom prst="rect">
            <a:avLst/>
          </a:prstGeom>
        </p:spPr>
      </p:pic>
      <p:sp>
        <p:nvSpPr>
          <p:cNvPr id="5" name="Rectangle 4">
            <a:extLst>
              <a:ext uri="{FF2B5EF4-FFF2-40B4-BE49-F238E27FC236}">
                <a16:creationId xmlns:a16="http://schemas.microsoft.com/office/drawing/2014/main" id="{5721040A-1622-41B5-A4C6-B58A6DC708CB}"/>
              </a:ext>
            </a:extLst>
          </p:cNvPr>
          <p:cNvSpPr/>
          <p:nvPr/>
        </p:nvSpPr>
        <p:spPr>
          <a:xfrm>
            <a:off x="2771988" y="6346041"/>
            <a:ext cx="2991525" cy="369332"/>
          </a:xfrm>
          <a:prstGeom prst="rect">
            <a:avLst/>
          </a:prstGeom>
        </p:spPr>
        <p:txBody>
          <a:bodyPr wrap="none">
            <a:spAutoFit/>
          </a:bodyPr>
          <a:lstStyle/>
          <a:p>
            <a:pPr algn="ctr">
              <a:spcAft>
                <a:spcPts val="0"/>
              </a:spcAft>
            </a:pPr>
            <a:r>
              <a:rPr lang="en-US" dirty="0">
                <a:solidFill>
                  <a:srgbClr val="000000"/>
                </a:solidFill>
                <a:latin typeface="Trebuchet MS" panose="020B0603020202020204" pitchFamily="34" charset="0"/>
                <a:ea typeface="Calibri" panose="020F0502020204030204" pitchFamily="34" charset="0"/>
                <a:cs typeface="Times New Roman" panose="02020603050405020304" pitchFamily="18" charset="0"/>
              </a:rPr>
              <a:t>2018-1-AT01-KA202-039242</a:t>
            </a:r>
            <a:endParaRPr lang="en-SE" dirty="0">
              <a:latin typeface="Trebuchet MS" panose="020B0603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092595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Further tasks for talent management strategy development	 (optional)</a:t>
            </a:r>
          </a:p>
        </p:txBody>
      </p:sp>
      <p:sp>
        <p:nvSpPr>
          <p:cNvPr id="3" name="Inhaltsplatzhalter 2"/>
          <p:cNvSpPr>
            <a:spLocks noGrp="1"/>
          </p:cNvSpPr>
          <p:nvPr>
            <p:ph idx="1"/>
          </p:nvPr>
        </p:nvSpPr>
        <p:spPr/>
        <p:txBody>
          <a:bodyPr/>
          <a:lstStyle/>
          <a:p>
            <a:r>
              <a:rPr lang="en-GB" dirty="0"/>
              <a:t>Finalise your competency model</a:t>
            </a:r>
          </a:p>
          <a:p>
            <a:r>
              <a:rPr lang="en-GB" dirty="0"/>
              <a:t>Competency planning tool to capture gaps and needs (attached)</a:t>
            </a:r>
          </a:p>
          <a:p>
            <a:r>
              <a:rPr lang="en-GB" dirty="0"/>
              <a:t>Further planning of activities for Cultural change and HR-Processes</a:t>
            </a:r>
          </a:p>
          <a:p>
            <a:r>
              <a:rPr lang="en-GB" dirty="0"/>
              <a:t>Definition of success criteria and indicators (KPIs)</a:t>
            </a:r>
          </a:p>
          <a:p>
            <a:r>
              <a:rPr lang="en-GB" dirty="0"/>
              <a:t>Provision of instruments and procedures for assessment</a:t>
            </a:r>
          </a:p>
          <a:p>
            <a:r>
              <a:rPr lang="en-GB" dirty="0"/>
              <a:t>Set up of Talent Management Data &amp; Analysis System (optional)</a:t>
            </a:r>
          </a:p>
        </p:txBody>
      </p:sp>
    </p:spTree>
    <p:extLst>
      <p:ext uri="{BB962C8B-B14F-4D97-AF65-F5344CB8AC3E}">
        <p14:creationId xmlns:p14="http://schemas.microsoft.com/office/powerpoint/2010/main" val="39170957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17" name="Title 2">
            <a:extLst>
              <a:ext uri="{FF2B5EF4-FFF2-40B4-BE49-F238E27FC236}">
                <a16:creationId xmlns:a16="http://schemas.microsoft.com/office/drawing/2014/main" id="{9EC3567D-321E-4D8C-990E-10BE5B3602A6}"/>
              </a:ext>
            </a:extLst>
          </p:cNvPr>
          <p:cNvSpPr>
            <a:spLocks noGrp="1"/>
          </p:cNvSpPr>
          <p:nvPr>
            <p:ph type="ctrTitle"/>
          </p:nvPr>
        </p:nvSpPr>
        <p:spPr>
          <a:xfrm>
            <a:off x="311700" y="1642466"/>
            <a:ext cx="8520600" cy="528865"/>
          </a:xfrm>
          <a:prstGeom prst="roundRect">
            <a:avLst/>
          </a:prstGeom>
          <a:solidFill>
            <a:srgbClr val="3087B9"/>
          </a:solidFill>
        </p:spPr>
        <p:style>
          <a:lnRef idx="0">
            <a:schemeClr val="accent4"/>
          </a:lnRef>
          <a:fillRef idx="3">
            <a:schemeClr val="accent4"/>
          </a:fillRef>
          <a:effectRef idx="3">
            <a:schemeClr val="accent4"/>
          </a:effectRef>
          <a:fontRef idx="minor">
            <a:schemeClr val="lt1"/>
          </a:fontRef>
        </p:style>
        <p:txBody>
          <a:bodyPr anchor="ctr">
            <a:normAutofit fontScale="90000"/>
          </a:bodyPr>
          <a:lstStyle/>
          <a:p>
            <a:r>
              <a:rPr lang="en-GB" sz="3400" b="1" spc="50" dirty="0">
                <a:ln w="0"/>
                <a:solidFill>
                  <a:schemeClr val="bg2"/>
                </a:solidFill>
                <a:effectLst>
                  <a:innerShdw blurRad="63500" dist="50800" dir="13500000">
                    <a:srgbClr val="000000">
                      <a:alpha val="50000"/>
                    </a:srgbClr>
                  </a:innerShdw>
                </a:effectLst>
              </a:rPr>
              <a:t>Summary/Conclusion</a:t>
            </a:r>
          </a:p>
        </p:txBody>
      </p:sp>
      <p:sp>
        <p:nvSpPr>
          <p:cNvPr id="16" name="Google Shape;55;p13">
            <a:extLst>
              <a:ext uri="{FF2B5EF4-FFF2-40B4-BE49-F238E27FC236}">
                <a16:creationId xmlns:a16="http://schemas.microsoft.com/office/drawing/2014/main" id="{17CCE1D5-4F53-49BA-82C4-F4151857EA27}"/>
              </a:ext>
            </a:extLst>
          </p:cNvPr>
          <p:cNvSpPr txBox="1">
            <a:spLocks noGrp="1"/>
          </p:cNvSpPr>
          <p:nvPr>
            <p:ph type="subTitle" idx="1"/>
          </p:nvPr>
        </p:nvSpPr>
        <p:spPr>
          <a:xfrm>
            <a:off x="311700" y="2502828"/>
            <a:ext cx="8330181" cy="2897001"/>
          </a:xfrm>
          <a:prstGeom prst="rect">
            <a:avLst/>
          </a:prstGeom>
        </p:spPr>
        <p:txBody>
          <a:bodyPr spcFirstLastPara="1" vert="horz" wrap="square" lIns="91425" tIns="91425" rIns="91425" bIns="91425" rtlCol="0" anchor="t" anchorCtr="0">
            <a:noAutofit/>
          </a:bodyPr>
          <a:lstStyle/>
          <a:p>
            <a:pPr marL="514350" indent="-514350" algn="l">
              <a:lnSpc>
                <a:spcPct val="100000"/>
              </a:lnSpc>
              <a:spcBef>
                <a:spcPts val="0"/>
              </a:spcBef>
              <a:buFont typeface="+mj-lt"/>
              <a:buAutoNum type="arabicPeriod"/>
            </a:pPr>
            <a:r>
              <a:rPr lang="en-GB" dirty="0"/>
              <a:t>Identifying critical talents is a very important element of talent strategy design, and to set the focus</a:t>
            </a:r>
          </a:p>
          <a:p>
            <a:pPr marL="514350" indent="-514350" algn="l">
              <a:lnSpc>
                <a:spcPct val="100000"/>
              </a:lnSpc>
              <a:spcBef>
                <a:spcPts val="0"/>
              </a:spcBef>
              <a:buFont typeface="+mj-lt"/>
              <a:buAutoNum type="arabicPeriod"/>
            </a:pPr>
            <a:r>
              <a:rPr lang="en-GB" dirty="0"/>
              <a:t>Involve important stakeholders in this activity</a:t>
            </a:r>
          </a:p>
          <a:p>
            <a:pPr marL="514350" indent="-514350" algn="l">
              <a:lnSpc>
                <a:spcPct val="100000"/>
              </a:lnSpc>
              <a:spcBef>
                <a:spcPts val="0"/>
              </a:spcBef>
              <a:buFont typeface="+mj-lt"/>
              <a:buAutoNum type="arabicPeriod"/>
            </a:pPr>
            <a:r>
              <a:rPr lang="en-GB" dirty="0"/>
              <a:t>A competency model is a relevant instrument to guide your talent management strategy and HR processes</a:t>
            </a:r>
          </a:p>
          <a:p>
            <a:pPr marL="514350" indent="-514350" algn="l">
              <a:lnSpc>
                <a:spcPct val="100000"/>
              </a:lnSpc>
              <a:spcBef>
                <a:spcPts val="0"/>
              </a:spcBef>
              <a:buFont typeface="+mj-lt"/>
              <a:buAutoNum type="arabicPeriod"/>
            </a:pPr>
            <a:r>
              <a:rPr lang="en-GB" dirty="0"/>
              <a:t>The model needs to be specific to an organisation and future oriented</a:t>
            </a:r>
          </a:p>
          <a:p>
            <a:pPr marL="514350" indent="-514350" algn="l">
              <a:lnSpc>
                <a:spcPct val="100000"/>
              </a:lnSpc>
              <a:spcBef>
                <a:spcPts val="0"/>
              </a:spcBef>
              <a:buFont typeface="+mj-lt"/>
              <a:buAutoNum type="arabicPeriod"/>
            </a:pPr>
            <a:endParaRPr lang="en-GB" dirty="0"/>
          </a:p>
          <a:p>
            <a:pPr marL="514350" indent="-514350" algn="l">
              <a:lnSpc>
                <a:spcPct val="100000"/>
              </a:lnSpc>
              <a:spcBef>
                <a:spcPts val="0"/>
              </a:spcBef>
              <a:buFont typeface="+mj-lt"/>
              <a:buAutoNum type="arabicPeriod"/>
            </a:pPr>
            <a:endParaRPr lang="en-GB" dirty="0"/>
          </a:p>
          <a:p>
            <a:pPr marL="514350" indent="-514350" algn="l">
              <a:lnSpc>
                <a:spcPct val="100000"/>
              </a:lnSpc>
              <a:spcBef>
                <a:spcPts val="0"/>
              </a:spcBef>
              <a:buFont typeface="+mj-lt"/>
              <a:buAutoNum type="arabicPeriod"/>
            </a:pPr>
            <a:endParaRPr lang="en-GB" dirty="0"/>
          </a:p>
          <a:p>
            <a:pPr marL="514350" indent="-514350" algn="l">
              <a:lnSpc>
                <a:spcPct val="100000"/>
              </a:lnSpc>
              <a:spcBef>
                <a:spcPts val="0"/>
              </a:spcBef>
              <a:buFont typeface="+mj-lt"/>
              <a:buAutoNum type="arabicPeriod"/>
            </a:pPr>
            <a:endParaRPr lang="en-GB" dirty="0"/>
          </a:p>
          <a:p>
            <a:pPr marL="514350" indent="-514350" algn="l">
              <a:lnSpc>
                <a:spcPct val="100000"/>
              </a:lnSpc>
              <a:spcBef>
                <a:spcPts val="0"/>
              </a:spcBef>
              <a:buFont typeface="+mj-lt"/>
              <a:buAutoNum type="arabicPeriod"/>
            </a:pPr>
            <a:endParaRPr lang="en-GB" dirty="0"/>
          </a:p>
          <a:p>
            <a:pPr marL="514350" indent="-514350" algn="l">
              <a:lnSpc>
                <a:spcPct val="100000"/>
              </a:lnSpc>
              <a:spcBef>
                <a:spcPts val="0"/>
              </a:spcBef>
              <a:buFont typeface="+mj-lt"/>
              <a:buAutoNum type="arabicPeriod"/>
            </a:pPr>
            <a:endParaRPr lang="en-GB" dirty="0"/>
          </a:p>
          <a:p>
            <a:pPr marL="514350" indent="-514350" algn="l">
              <a:lnSpc>
                <a:spcPct val="100000"/>
              </a:lnSpc>
              <a:spcBef>
                <a:spcPts val="0"/>
              </a:spcBef>
              <a:buFont typeface="+mj-lt"/>
              <a:buAutoNum type="arabicPeriod"/>
            </a:pPr>
            <a:endParaRPr lang="en-GB" dirty="0"/>
          </a:p>
          <a:p>
            <a:pPr marL="514350" indent="-514350" algn="l">
              <a:lnSpc>
                <a:spcPct val="100000"/>
              </a:lnSpc>
              <a:spcBef>
                <a:spcPts val="0"/>
              </a:spcBef>
              <a:buFont typeface="+mj-lt"/>
              <a:buAutoNum type="arabicPeriod"/>
            </a:pPr>
            <a:endParaRPr lang="en-GB" dirty="0"/>
          </a:p>
          <a:p>
            <a:pPr marL="514350" indent="-514350" algn="l">
              <a:lnSpc>
                <a:spcPct val="100000"/>
              </a:lnSpc>
              <a:spcBef>
                <a:spcPts val="0"/>
              </a:spcBef>
              <a:buFont typeface="+mj-lt"/>
              <a:buAutoNum type="arabicPeriod"/>
            </a:pPr>
            <a:endParaRPr lang="en-GB" dirty="0"/>
          </a:p>
        </p:txBody>
      </p:sp>
      <p:pic>
        <p:nvPicPr>
          <p:cNvPr id="4" name="Picture 3" descr="A close up of a logo&#10;&#10;Description automatically generated">
            <a:extLst>
              <a:ext uri="{FF2B5EF4-FFF2-40B4-BE49-F238E27FC236}">
                <a16:creationId xmlns:a16="http://schemas.microsoft.com/office/drawing/2014/main" id="{4463538E-31D4-4305-9158-372B7570B3A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4425" y="6307332"/>
            <a:ext cx="1710047" cy="408041"/>
          </a:xfrm>
          <a:prstGeom prst="rect">
            <a:avLst/>
          </a:prstGeom>
        </p:spPr>
      </p:pic>
      <p:sp>
        <p:nvSpPr>
          <p:cNvPr id="5" name="Rectangle 4">
            <a:extLst>
              <a:ext uri="{FF2B5EF4-FFF2-40B4-BE49-F238E27FC236}">
                <a16:creationId xmlns:a16="http://schemas.microsoft.com/office/drawing/2014/main" id="{B5988E42-6792-4A27-8BD6-6D3FB05F10C7}"/>
              </a:ext>
            </a:extLst>
          </p:cNvPr>
          <p:cNvSpPr/>
          <p:nvPr/>
        </p:nvSpPr>
        <p:spPr>
          <a:xfrm>
            <a:off x="2771988" y="6346041"/>
            <a:ext cx="2991525" cy="369332"/>
          </a:xfrm>
          <a:prstGeom prst="rect">
            <a:avLst/>
          </a:prstGeom>
        </p:spPr>
        <p:txBody>
          <a:bodyPr wrap="none">
            <a:spAutoFit/>
          </a:bodyPr>
          <a:lstStyle/>
          <a:p>
            <a:pPr algn="ctr">
              <a:spcAft>
                <a:spcPts val="0"/>
              </a:spcAft>
            </a:pPr>
            <a:r>
              <a:rPr lang="en-US" dirty="0">
                <a:solidFill>
                  <a:srgbClr val="000000"/>
                </a:solidFill>
                <a:latin typeface="Trebuchet MS" panose="020B0603020202020204" pitchFamily="34" charset="0"/>
                <a:ea typeface="Calibri" panose="020F0502020204030204" pitchFamily="34" charset="0"/>
                <a:cs typeface="Times New Roman" panose="02020603050405020304" pitchFamily="18" charset="0"/>
              </a:rPr>
              <a:t>2018-1-AT01-KA202-039242</a:t>
            </a:r>
            <a:endParaRPr lang="en-SE" dirty="0">
              <a:latin typeface="Trebuchet MS" panose="020B0603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444556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Sources</a:t>
            </a:r>
            <a:endParaRPr lang="de-AT" dirty="0"/>
          </a:p>
        </p:txBody>
      </p:sp>
      <p:sp>
        <p:nvSpPr>
          <p:cNvPr id="3" name="Inhaltsplatzhalter 2"/>
          <p:cNvSpPr>
            <a:spLocks noGrp="1"/>
          </p:cNvSpPr>
          <p:nvPr>
            <p:ph idx="1"/>
          </p:nvPr>
        </p:nvSpPr>
        <p:spPr>
          <a:xfrm>
            <a:off x="628650" y="1381951"/>
            <a:ext cx="7886700" cy="4596818"/>
          </a:xfrm>
        </p:spPr>
        <p:txBody>
          <a:bodyPr>
            <a:noAutofit/>
          </a:bodyPr>
          <a:lstStyle/>
          <a:p>
            <a:r>
              <a:rPr lang="de-DE" sz="1400" dirty="0"/>
              <a:t>Slide 6-7, 16-17; 19:</a:t>
            </a:r>
            <a:br>
              <a:rPr lang="de-DE" sz="1400" dirty="0"/>
            </a:br>
            <a:r>
              <a:rPr lang="de-DE" sz="1400" dirty="0"/>
              <a:t>Svea von Hehn, S. (2016): Systematisches Talent Management – Kompetenzen strategisch einsetzen (2.Auflage), Stuttgart, Schäffer-</a:t>
            </a:r>
            <a:r>
              <a:rPr lang="de-DE" sz="1400" dirty="0" err="1"/>
              <a:t>Pöschel</a:t>
            </a:r>
            <a:endParaRPr lang="de-DE" sz="1400" dirty="0"/>
          </a:p>
          <a:p>
            <a:r>
              <a:rPr lang="de-DE" sz="1400" dirty="0"/>
              <a:t>Slide 21</a:t>
            </a:r>
            <a:br>
              <a:rPr lang="de-DE" sz="1400" dirty="0"/>
            </a:br>
            <a:r>
              <a:rPr lang="de-DE" sz="1400" dirty="0"/>
              <a:t>Jack Zenger &amp; Joseph </a:t>
            </a:r>
            <a:r>
              <a:rPr lang="de-DE" sz="1400" dirty="0" err="1"/>
              <a:t>Folkman</a:t>
            </a:r>
            <a:r>
              <a:rPr lang="de-DE" sz="1400" dirty="0"/>
              <a:t> (2009): </a:t>
            </a:r>
            <a:r>
              <a:rPr lang="de-DE" sz="1400" dirty="0" err="1"/>
              <a:t>Ten</a:t>
            </a:r>
            <a:r>
              <a:rPr lang="de-DE" sz="1400" dirty="0"/>
              <a:t> fatal </a:t>
            </a:r>
            <a:r>
              <a:rPr lang="de-DE" sz="1400" dirty="0" err="1"/>
              <a:t>flaws</a:t>
            </a:r>
            <a:r>
              <a:rPr lang="de-DE" sz="1400" dirty="0"/>
              <a:t> </a:t>
            </a:r>
            <a:r>
              <a:rPr lang="de-DE" sz="1400" dirty="0" err="1"/>
              <a:t>that</a:t>
            </a:r>
            <a:r>
              <a:rPr lang="de-DE" sz="1400" dirty="0"/>
              <a:t> </a:t>
            </a:r>
            <a:r>
              <a:rPr lang="de-DE" sz="1400" dirty="0" err="1"/>
              <a:t>derail</a:t>
            </a:r>
            <a:r>
              <a:rPr lang="de-DE" sz="1400" dirty="0"/>
              <a:t> </a:t>
            </a:r>
            <a:r>
              <a:rPr lang="de-DE" sz="1400" dirty="0" err="1"/>
              <a:t>leaders</a:t>
            </a:r>
            <a:r>
              <a:rPr lang="de-DE" sz="1400" dirty="0"/>
              <a:t>,  Harvard Business Review, Online eingesehen am 04.03.2020 unter </a:t>
            </a:r>
            <a:r>
              <a:rPr lang="de-AT" sz="1400" dirty="0">
                <a:hlinkClick r:id="rId2"/>
              </a:rPr>
              <a:t>https://hbr.org/2009/06/ten-fatal-flaws-that-derail-leaders</a:t>
            </a:r>
            <a:endParaRPr lang="de-AT" sz="1400" dirty="0"/>
          </a:p>
          <a:p>
            <a:r>
              <a:rPr lang="de-DE" sz="1400" dirty="0"/>
              <a:t>Slide 22:</a:t>
            </a:r>
            <a:br>
              <a:rPr lang="de-DE" sz="1400" dirty="0"/>
            </a:br>
            <a:r>
              <a:rPr lang="de-DE" sz="1400" dirty="0"/>
              <a:t>Goleman, D. (1998): </a:t>
            </a:r>
            <a:r>
              <a:rPr lang="de-DE" sz="1400" dirty="0" err="1"/>
              <a:t>What</a:t>
            </a:r>
            <a:r>
              <a:rPr lang="de-DE" sz="1400" dirty="0"/>
              <a:t> </a:t>
            </a:r>
            <a:r>
              <a:rPr lang="de-DE" sz="1400" dirty="0" err="1"/>
              <a:t>makes</a:t>
            </a:r>
            <a:r>
              <a:rPr lang="de-DE" sz="1400" dirty="0"/>
              <a:t> a </a:t>
            </a:r>
            <a:r>
              <a:rPr lang="de-DE" sz="1400" dirty="0" err="1"/>
              <a:t>leader</a:t>
            </a:r>
            <a:r>
              <a:rPr lang="de-DE" sz="1400" dirty="0"/>
              <a:t>? In: Harvard Business Review, 76 (6), p.93-102</a:t>
            </a:r>
            <a:br>
              <a:rPr lang="de-DE" sz="1400" dirty="0"/>
            </a:br>
            <a:br>
              <a:rPr lang="de-DE" sz="1400" dirty="0"/>
            </a:br>
            <a:r>
              <a:rPr lang="de-DE" sz="1400" dirty="0"/>
              <a:t>Lombardo, M. &amp; Eichinger, R. (2003): The </a:t>
            </a:r>
            <a:r>
              <a:rPr lang="de-DE" sz="1400" dirty="0" err="1"/>
              <a:t>leadership</a:t>
            </a:r>
            <a:r>
              <a:rPr lang="de-DE" sz="1400" dirty="0"/>
              <a:t> </a:t>
            </a:r>
            <a:r>
              <a:rPr lang="de-DE" sz="1400" dirty="0" err="1"/>
              <a:t>architect</a:t>
            </a:r>
            <a:r>
              <a:rPr lang="de-DE" sz="1400" dirty="0"/>
              <a:t> </a:t>
            </a:r>
            <a:r>
              <a:rPr lang="de-DE" sz="1400" dirty="0" err="1"/>
              <a:t>norms</a:t>
            </a:r>
            <a:r>
              <a:rPr lang="de-DE" sz="1400" dirty="0"/>
              <a:t> </a:t>
            </a:r>
            <a:r>
              <a:rPr lang="de-DE" sz="1400" dirty="0" err="1"/>
              <a:t>and</a:t>
            </a:r>
            <a:r>
              <a:rPr lang="de-DE" sz="1400" dirty="0"/>
              <a:t> </a:t>
            </a:r>
            <a:r>
              <a:rPr lang="de-DE" sz="1400" dirty="0" err="1"/>
              <a:t>validity</a:t>
            </a:r>
            <a:r>
              <a:rPr lang="de-DE" sz="1400" dirty="0"/>
              <a:t> </a:t>
            </a:r>
            <a:r>
              <a:rPr lang="de-DE" sz="1400" dirty="0" err="1"/>
              <a:t>report</a:t>
            </a:r>
            <a:r>
              <a:rPr lang="de-DE" sz="1400" dirty="0"/>
              <a:t>. Minneapolis: </a:t>
            </a:r>
            <a:r>
              <a:rPr lang="de-DE" sz="1400" dirty="0" err="1"/>
              <a:t>Lominger</a:t>
            </a:r>
            <a:r>
              <a:rPr lang="de-DE" sz="1400" dirty="0"/>
              <a:t> Limited, Inc.</a:t>
            </a:r>
            <a:br>
              <a:rPr lang="de-DE" sz="1400" dirty="0"/>
            </a:br>
            <a:br>
              <a:rPr lang="de-DE" sz="1400" dirty="0"/>
            </a:br>
            <a:r>
              <a:rPr lang="de-DE" sz="1400" dirty="0"/>
              <a:t>Hogan, R.T. &amp; Holland, B. (2004): </a:t>
            </a:r>
            <a:r>
              <a:rPr lang="de-DE" sz="1400" dirty="0" err="1"/>
              <a:t>Incompetence</a:t>
            </a:r>
            <a:r>
              <a:rPr lang="de-DE" sz="1400" dirty="0"/>
              <a:t> </a:t>
            </a:r>
            <a:r>
              <a:rPr lang="de-DE" sz="1400" dirty="0" err="1"/>
              <a:t>across</a:t>
            </a:r>
            <a:r>
              <a:rPr lang="de-DE" sz="1400" dirty="0"/>
              <a:t> </a:t>
            </a:r>
            <a:r>
              <a:rPr lang="de-DE" sz="1400" dirty="0" err="1"/>
              <a:t>the</a:t>
            </a:r>
            <a:r>
              <a:rPr lang="de-DE" sz="1400" dirty="0"/>
              <a:t> </a:t>
            </a:r>
            <a:r>
              <a:rPr lang="de-DE" sz="1400" dirty="0" err="1"/>
              <a:t>hierarchy</a:t>
            </a:r>
            <a:r>
              <a:rPr lang="de-DE" sz="1400" dirty="0"/>
              <a:t>. In: R.B. Kaiser </a:t>
            </a:r>
            <a:r>
              <a:rPr lang="de-DE" sz="1400" dirty="0" err="1"/>
              <a:t>and</a:t>
            </a:r>
            <a:r>
              <a:rPr lang="de-DE" sz="1400" dirty="0"/>
              <a:t> </a:t>
            </a:r>
            <a:r>
              <a:rPr lang="de-DE" sz="1400" dirty="0" err="1"/>
              <a:t>S.B.Craig</a:t>
            </a:r>
            <a:r>
              <a:rPr lang="de-DE" sz="1400" dirty="0"/>
              <a:t> (Co-</a:t>
            </a:r>
            <a:r>
              <a:rPr lang="de-DE" sz="1400" dirty="0" err="1"/>
              <a:t>Chairs</a:t>
            </a:r>
            <a:r>
              <a:rPr lang="de-DE" sz="1400" dirty="0"/>
              <a:t>): </a:t>
            </a:r>
            <a:r>
              <a:rPr lang="de-DE" sz="1400" dirty="0" err="1"/>
              <a:t>Filling</a:t>
            </a:r>
            <a:r>
              <a:rPr lang="de-DE" sz="1400" dirty="0"/>
              <a:t> </a:t>
            </a:r>
            <a:r>
              <a:rPr lang="de-DE" sz="1400" dirty="0" err="1"/>
              <a:t>the</a:t>
            </a:r>
            <a:r>
              <a:rPr lang="de-DE" sz="1400" dirty="0"/>
              <a:t> Pipe I: </a:t>
            </a:r>
            <a:r>
              <a:rPr lang="de-DE" sz="1400" dirty="0" err="1"/>
              <a:t>Studying</a:t>
            </a:r>
            <a:r>
              <a:rPr lang="de-DE" sz="1400" dirty="0"/>
              <a:t> Management </a:t>
            </a:r>
            <a:r>
              <a:rPr lang="de-DE" sz="1400" dirty="0" err="1"/>
              <a:t>Developement</a:t>
            </a:r>
            <a:r>
              <a:rPr lang="de-DE" sz="1400" dirty="0"/>
              <a:t> </a:t>
            </a:r>
            <a:r>
              <a:rPr lang="de-DE" sz="1400" dirty="0" err="1"/>
              <a:t>accross</a:t>
            </a:r>
            <a:r>
              <a:rPr lang="de-DE" sz="1400" dirty="0"/>
              <a:t> </a:t>
            </a:r>
            <a:r>
              <a:rPr lang="de-DE" sz="1400" dirty="0" err="1"/>
              <a:t>the</a:t>
            </a:r>
            <a:r>
              <a:rPr lang="de-DE" sz="1400" dirty="0"/>
              <a:t> </a:t>
            </a:r>
            <a:r>
              <a:rPr lang="de-DE" sz="1400" dirty="0" err="1"/>
              <a:t>Hierarchy</a:t>
            </a:r>
            <a:r>
              <a:rPr lang="de-DE" sz="1400" dirty="0"/>
              <a:t>. Symposium </a:t>
            </a:r>
            <a:r>
              <a:rPr lang="de-DE" sz="1400" dirty="0" err="1"/>
              <a:t>presented</a:t>
            </a:r>
            <a:r>
              <a:rPr lang="de-DE" sz="1400" dirty="0"/>
              <a:t> at </a:t>
            </a:r>
            <a:r>
              <a:rPr lang="de-DE" sz="1400" dirty="0" err="1"/>
              <a:t>the</a:t>
            </a:r>
            <a:r>
              <a:rPr lang="de-DE" sz="1400" dirty="0"/>
              <a:t> 18th  Annual Conference </a:t>
            </a:r>
            <a:r>
              <a:rPr lang="de-DE" sz="1400" dirty="0" err="1"/>
              <a:t>of</a:t>
            </a:r>
            <a:r>
              <a:rPr lang="de-DE" sz="1400" dirty="0"/>
              <a:t> </a:t>
            </a:r>
            <a:r>
              <a:rPr lang="de-DE" sz="1400" dirty="0" err="1"/>
              <a:t>the</a:t>
            </a:r>
            <a:r>
              <a:rPr lang="de-DE" sz="1400" dirty="0"/>
              <a:t> Society </a:t>
            </a:r>
            <a:r>
              <a:rPr lang="de-DE" sz="1400" dirty="0" err="1"/>
              <a:t>for</a:t>
            </a:r>
            <a:r>
              <a:rPr lang="de-DE" sz="1400" dirty="0"/>
              <a:t> Industrial </a:t>
            </a:r>
            <a:r>
              <a:rPr lang="de-DE" sz="1400" dirty="0" err="1"/>
              <a:t>and</a:t>
            </a:r>
            <a:r>
              <a:rPr lang="de-DE" sz="1400" dirty="0"/>
              <a:t> </a:t>
            </a:r>
            <a:r>
              <a:rPr lang="de-DE" sz="1400" dirty="0" err="1"/>
              <a:t>Organizational</a:t>
            </a:r>
            <a:r>
              <a:rPr lang="de-DE" sz="1400" dirty="0"/>
              <a:t> </a:t>
            </a:r>
            <a:r>
              <a:rPr lang="de-DE" sz="1400" dirty="0" err="1"/>
              <a:t>Psychology</a:t>
            </a:r>
            <a:r>
              <a:rPr lang="de-DE" sz="1400" dirty="0"/>
              <a:t>, Chicago, II.</a:t>
            </a:r>
          </a:p>
          <a:p>
            <a:r>
              <a:rPr lang="de-DE" sz="1400" dirty="0"/>
              <a:t>Slide 25:</a:t>
            </a:r>
            <a:br>
              <a:rPr lang="de-DE" sz="1400" dirty="0"/>
            </a:br>
            <a:r>
              <a:rPr lang="de-DE" sz="1400" dirty="0" err="1"/>
              <a:t>Erpenbeck</a:t>
            </a:r>
            <a:r>
              <a:rPr lang="de-DE" sz="1400" dirty="0"/>
              <a:t>, J. &amp; Rosenstiel, L. (Hrsg. 2007): Handbuch Kompetenzmessung. Erkennen, verstehen und bewerten von Kompetenzen in der betrieblichen, pädagogischen und psychologischen Praxis (2.Auflage). </a:t>
            </a:r>
            <a:r>
              <a:rPr lang="de-DE" sz="1400" dirty="0" err="1"/>
              <a:t>Stutgart</a:t>
            </a:r>
            <a:r>
              <a:rPr lang="de-DE" sz="1400" dirty="0"/>
              <a:t>: Schäffer-Poeschel.</a:t>
            </a:r>
            <a:br>
              <a:rPr lang="de-DE" sz="1400" dirty="0"/>
            </a:br>
            <a:br>
              <a:rPr lang="de-DE" sz="1400" dirty="0"/>
            </a:br>
            <a:endParaRPr lang="de-AT" sz="1400" dirty="0"/>
          </a:p>
        </p:txBody>
      </p:sp>
    </p:spTree>
    <p:extLst>
      <p:ext uri="{BB962C8B-B14F-4D97-AF65-F5344CB8AC3E}">
        <p14:creationId xmlns:p14="http://schemas.microsoft.com/office/powerpoint/2010/main" val="11530309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4" name="Title 3">
            <a:extLst>
              <a:ext uri="{FF2B5EF4-FFF2-40B4-BE49-F238E27FC236}">
                <a16:creationId xmlns:a16="http://schemas.microsoft.com/office/drawing/2014/main" id="{59F56C9B-E10D-4EC9-B3AB-F688BC900D33}"/>
              </a:ext>
            </a:extLst>
          </p:cNvPr>
          <p:cNvSpPr>
            <a:spLocks noGrp="1"/>
          </p:cNvSpPr>
          <p:nvPr>
            <p:ph type="ctrTitle"/>
          </p:nvPr>
        </p:nvSpPr>
        <p:spPr/>
        <p:txBody>
          <a:bodyPr>
            <a:normAutofit fontScale="90000"/>
          </a:bodyPr>
          <a:lstStyle/>
          <a:p>
            <a:r>
              <a:rPr lang="en-GB" sz="4800" b="1" dirty="0">
                <a:ln/>
              </a:rPr>
              <a:t>Thank you for watching!</a:t>
            </a:r>
            <a:br>
              <a:rPr lang="en-GB" sz="4800" b="1" i="1" dirty="0">
                <a:ln/>
                <a:solidFill>
                  <a:schemeClr val="accent4"/>
                </a:solidFill>
              </a:rPr>
            </a:br>
            <a:endParaRPr lang="en-SE" dirty="0"/>
          </a:p>
        </p:txBody>
      </p:sp>
      <p:pic>
        <p:nvPicPr>
          <p:cNvPr id="5" name="Picture 4" descr="A close up of a logo&#10;&#10;Description automatically generated">
            <a:extLst>
              <a:ext uri="{FF2B5EF4-FFF2-40B4-BE49-F238E27FC236}">
                <a16:creationId xmlns:a16="http://schemas.microsoft.com/office/drawing/2014/main" id="{5CE1B054-2EA5-49B6-84CF-76FBD8EA1AA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4425" y="6307332"/>
            <a:ext cx="1710047" cy="408041"/>
          </a:xfrm>
          <a:prstGeom prst="rect">
            <a:avLst/>
          </a:prstGeom>
        </p:spPr>
      </p:pic>
      <p:pic>
        <p:nvPicPr>
          <p:cNvPr id="6" name="Grafik 358">
            <a:extLst>
              <a:ext uri="{FF2B5EF4-FFF2-40B4-BE49-F238E27FC236}">
                <a16:creationId xmlns:a16="http://schemas.microsoft.com/office/drawing/2014/main" id="{F6D68DA8-F7F9-4B03-8AB4-5C96DB6D3162}"/>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11700" y="5859710"/>
            <a:ext cx="1439863" cy="398463"/>
          </a:xfrm>
          <a:prstGeom prst="rect">
            <a:avLst/>
          </a:prstGeom>
          <a:noFill/>
          <a:extLst>
            <a:ext uri="{909E8E84-426E-40DD-AFC4-6F175D3DCCD1}">
              <a14:hiddenFill xmlns:a14="http://schemas.microsoft.com/office/drawing/2010/main">
                <a:solidFill>
                  <a:srgbClr val="FFFFFF"/>
                </a:solidFill>
              </a14:hiddenFill>
            </a:ext>
          </a:extLst>
        </p:spPr>
      </p:pic>
      <p:pic>
        <p:nvPicPr>
          <p:cNvPr id="7" name="Grafik 359">
            <a:extLst>
              <a:ext uri="{FF2B5EF4-FFF2-40B4-BE49-F238E27FC236}">
                <a16:creationId xmlns:a16="http://schemas.microsoft.com/office/drawing/2014/main" id="{54A1FB7E-9FAC-49E4-AC91-37ABD6D33890}"/>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1794425" y="5859710"/>
            <a:ext cx="792163" cy="404813"/>
          </a:xfrm>
          <a:prstGeom prst="rect">
            <a:avLst/>
          </a:prstGeom>
          <a:noFill/>
          <a:extLst>
            <a:ext uri="{909E8E84-426E-40DD-AFC4-6F175D3DCCD1}">
              <a14:hiddenFill xmlns:a14="http://schemas.microsoft.com/office/drawing/2010/main">
                <a:solidFill>
                  <a:srgbClr val="FFFFFF"/>
                </a:solidFill>
              </a14:hiddenFill>
            </a:ext>
          </a:extLst>
        </p:spPr>
      </p:pic>
      <p:pic>
        <p:nvPicPr>
          <p:cNvPr id="8" name="Grafik 361">
            <a:extLst>
              <a:ext uri="{FF2B5EF4-FFF2-40B4-BE49-F238E27FC236}">
                <a16:creationId xmlns:a16="http://schemas.microsoft.com/office/drawing/2014/main" id="{D358AB8C-8099-4ACD-887B-D28B8F3ACE93}"/>
              </a:ext>
            </a:extLst>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2697713" y="5859710"/>
            <a:ext cx="822325" cy="361950"/>
          </a:xfrm>
          <a:prstGeom prst="rect">
            <a:avLst/>
          </a:prstGeom>
          <a:noFill/>
          <a:extLst>
            <a:ext uri="{909E8E84-426E-40DD-AFC4-6F175D3DCCD1}">
              <a14:hiddenFill xmlns:a14="http://schemas.microsoft.com/office/drawing/2010/main">
                <a:solidFill>
                  <a:srgbClr val="FFFFFF"/>
                </a:solidFill>
              </a14:hiddenFill>
            </a:ext>
          </a:extLst>
        </p:spPr>
      </p:pic>
      <p:pic>
        <p:nvPicPr>
          <p:cNvPr id="9" name="Grafik 360">
            <a:extLst>
              <a:ext uri="{FF2B5EF4-FFF2-40B4-BE49-F238E27FC236}">
                <a16:creationId xmlns:a16="http://schemas.microsoft.com/office/drawing/2014/main" id="{219B62B8-97A0-414D-AFB4-D179A08ED928}"/>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3572425" y="5859710"/>
            <a:ext cx="1390650" cy="323850"/>
          </a:xfrm>
          <a:prstGeom prst="rect">
            <a:avLst/>
          </a:prstGeom>
          <a:noFill/>
          <a:extLst>
            <a:ext uri="{909E8E84-426E-40DD-AFC4-6F175D3DCCD1}">
              <a14:hiddenFill xmlns:a14="http://schemas.microsoft.com/office/drawing/2010/main">
                <a:solidFill>
                  <a:srgbClr val="FFFFFF"/>
                </a:solidFill>
              </a14:hiddenFill>
            </a:ext>
          </a:extLst>
        </p:spPr>
      </p:pic>
      <p:pic>
        <p:nvPicPr>
          <p:cNvPr id="10" name="Grafik 357">
            <a:extLst>
              <a:ext uri="{FF2B5EF4-FFF2-40B4-BE49-F238E27FC236}">
                <a16:creationId xmlns:a16="http://schemas.microsoft.com/office/drawing/2014/main" id="{664E2667-23EF-4B2E-A5F4-196383C58E17}"/>
              </a:ext>
            </a:extLst>
          </p:cNvPr>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5029750" y="5859710"/>
            <a:ext cx="752475" cy="333375"/>
          </a:xfrm>
          <a:prstGeom prst="rect">
            <a:avLst/>
          </a:prstGeom>
          <a:noFill/>
          <a:extLst>
            <a:ext uri="{909E8E84-426E-40DD-AFC4-6F175D3DCCD1}">
              <a14:hiddenFill xmlns:a14="http://schemas.microsoft.com/office/drawing/2010/main">
                <a:solidFill>
                  <a:srgbClr val="FFFFFF"/>
                </a:solidFill>
              </a14:hiddenFill>
            </a:ext>
          </a:extLst>
        </p:spPr>
      </p:pic>
      <p:pic>
        <p:nvPicPr>
          <p:cNvPr id="11" name="Grafik 355">
            <a:extLst>
              <a:ext uri="{FF2B5EF4-FFF2-40B4-BE49-F238E27FC236}">
                <a16:creationId xmlns:a16="http://schemas.microsoft.com/office/drawing/2014/main" id="{6ED271B3-288A-4C08-B4AB-42EC090FD475}"/>
              </a:ext>
            </a:extLst>
          </p:cNvPr>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5858425" y="5859710"/>
            <a:ext cx="342900" cy="306388"/>
          </a:xfrm>
          <a:prstGeom prst="rect">
            <a:avLst/>
          </a:prstGeom>
          <a:noFill/>
          <a:extLst>
            <a:ext uri="{909E8E84-426E-40DD-AFC4-6F175D3DCCD1}">
              <a14:hiddenFill xmlns:a14="http://schemas.microsoft.com/office/drawing/2010/main">
                <a:solidFill>
                  <a:srgbClr val="FFFFFF"/>
                </a:solidFill>
              </a14:hiddenFill>
            </a:ext>
          </a:extLst>
        </p:spPr>
      </p:pic>
      <p:pic>
        <p:nvPicPr>
          <p:cNvPr id="12" name="Grafik 356">
            <a:extLst>
              <a:ext uri="{FF2B5EF4-FFF2-40B4-BE49-F238E27FC236}">
                <a16:creationId xmlns:a16="http://schemas.microsoft.com/office/drawing/2014/main" id="{E5A418B5-4B76-4A39-8358-ABE8E05AF45E}"/>
              </a:ext>
            </a:extLst>
          </p:cNvPr>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a:off x="6291813" y="5859710"/>
            <a:ext cx="525462" cy="369888"/>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id="{759B4883-1DC1-4619-B742-01DDFD87786A}"/>
              </a:ext>
            </a:extLst>
          </p:cNvPr>
          <p:cNvSpPr/>
          <p:nvPr/>
        </p:nvSpPr>
        <p:spPr>
          <a:xfrm>
            <a:off x="2771988" y="6346041"/>
            <a:ext cx="2991525" cy="369332"/>
          </a:xfrm>
          <a:prstGeom prst="rect">
            <a:avLst/>
          </a:prstGeom>
        </p:spPr>
        <p:txBody>
          <a:bodyPr wrap="none">
            <a:spAutoFit/>
          </a:bodyPr>
          <a:lstStyle/>
          <a:p>
            <a:pPr algn="ctr">
              <a:spcAft>
                <a:spcPts val="0"/>
              </a:spcAft>
            </a:pPr>
            <a:r>
              <a:rPr lang="en-US" dirty="0">
                <a:solidFill>
                  <a:srgbClr val="000000"/>
                </a:solidFill>
                <a:latin typeface="Trebuchet MS" panose="020B0603020202020204" pitchFamily="34" charset="0"/>
                <a:ea typeface="Calibri" panose="020F0502020204030204" pitchFamily="34" charset="0"/>
                <a:cs typeface="Times New Roman" panose="02020603050405020304" pitchFamily="18" charset="0"/>
              </a:rPr>
              <a:t>2018-1-AT01-KA202-039242</a:t>
            </a:r>
            <a:endParaRPr lang="en-SE" dirty="0">
              <a:latin typeface="Trebuchet MS" panose="020B0603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588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17" name="Title 2">
            <a:extLst>
              <a:ext uri="{FF2B5EF4-FFF2-40B4-BE49-F238E27FC236}">
                <a16:creationId xmlns:a16="http://schemas.microsoft.com/office/drawing/2014/main" id="{9EC3567D-321E-4D8C-990E-10BE5B3602A6}"/>
              </a:ext>
            </a:extLst>
          </p:cNvPr>
          <p:cNvSpPr>
            <a:spLocks noGrp="1"/>
          </p:cNvSpPr>
          <p:nvPr>
            <p:ph type="ctrTitle"/>
          </p:nvPr>
        </p:nvSpPr>
        <p:spPr>
          <a:xfrm>
            <a:off x="311700" y="1642466"/>
            <a:ext cx="8520600" cy="528865"/>
          </a:xfrm>
          <a:prstGeom prst="roundRect">
            <a:avLst/>
          </a:prstGeom>
          <a:solidFill>
            <a:srgbClr val="3086B8"/>
          </a:solidFill>
        </p:spPr>
        <p:style>
          <a:lnRef idx="0">
            <a:schemeClr val="accent4"/>
          </a:lnRef>
          <a:fillRef idx="3">
            <a:schemeClr val="accent4"/>
          </a:fillRef>
          <a:effectRef idx="3">
            <a:schemeClr val="accent4"/>
          </a:effectRef>
          <a:fontRef idx="minor">
            <a:schemeClr val="lt1"/>
          </a:fontRef>
        </p:style>
        <p:txBody>
          <a:bodyPr anchor="ctr">
            <a:normAutofit fontScale="90000"/>
          </a:bodyPr>
          <a:lstStyle/>
          <a:p>
            <a:r>
              <a:rPr lang="en-GB" sz="3400" b="1" spc="50" dirty="0">
                <a:ln w="0"/>
                <a:solidFill>
                  <a:schemeClr val="bg2"/>
                </a:solidFill>
                <a:effectLst>
                  <a:innerShdw blurRad="63500" dist="50800" dir="13500000">
                    <a:srgbClr val="000000">
                      <a:alpha val="50000"/>
                    </a:srgbClr>
                  </a:innerShdw>
                </a:effectLst>
              </a:rPr>
              <a:t>Learning Outcomes</a:t>
            </a:r>
          </a:p>
        </p:txBody>
      </p:sp>
      <p:sp>
        <p:nvSpPr>
          <p:cNvPr id="18" name="Google Shape;55;p13">
            <a:extLst>
              <a:ext uri="{FF2B5EF4-FFF2-40B4-BE49-F238E27FC236}">
                <a16:creationId xmlns:a16="http://schemas.microsoft.com/office/drawing/2014/main" id="{CBD3A506-A403-42C8-9A37-69FB5E4CFC5A}"/>
              </a:ext>
            </a:extLst>
          </p:cNvPr>
          <p:cNvSpPr txBox="1">
            <a:spLocks noGrp="1"/>
          </p:cNvSpPr>
          <p:nvPr>
            <p:ph type="subTitle" idx="1"/>
          </p:nvPr>
        </p:nvSpPr>
        <p:spPr>
          <a:xfrm>
            <a:off x="311700" y="2356969"/>
            <a:ext cx="8520600" cy="2978039"/>
          </a:xfrm>
          <a:prstGeom prst="rect">
            <a:avLst/>
          </a:prstGeom>
        </p:spPr>
        <p:txBody>
          <a:bodyPr spcFirstLastPara="1" vert="horz" wrap="square" lIns="91425" tIns="91425" rIns="91425" bIns="91425" rtlCol="0" anchor="t" anchorCtr="0">
            <a:noAutofit/>
          </a:bodyPr>
          <a:lstStyle/>
          <a:p>
            <a:pPr algn="l">
              <a:spcBef>
                <a:spcPts val="0"/>
              </a:spcBef>
            </a:pPr>
            <a:r>
              <a:rPr lang="en-GB" dirty="0"/>
              <a:t>By the end of this learning unit, you will be able to…</a:t>
            </a:r>
          </a:p>
          <a:p>
            <a:pPr algn="l">
              <a:spcBef>
                <a:spcPts val="0"/>
              </a:spcBef>
            </a:pPr>
            <a:endParaRPr lang="en-GB" dirty="0"/>
          </a:p>
          <a:p>
            <a:pPr marL="342900" lvl="0" indent="-342900" algn="l">
              <a:buFont typeface="+mj-lt"/>
              <a:buAutoNum type="arabicPeriod"/>
            </a:pPr>
            <a:r>
              <a:rPr lang="en-GB" dirty="0"/>
              <a:t>Give examples of critical talent segments in your business</a:t>
            </a:r>
          </a:p>
          <a:p>
            <a:pPr marL="342900" lvl="0" indent="-342900" algn="l">
              <a:buFont typeface="+mj-lt"/>
              <a:buAutoNum type="arabicPeriod"/>
            </a:pPr>
            <a:r>
              <a:rPr lang="en-GB" dirty="0"/>
              <a:t>Select a competence model that fits your needs</a:t>
            </a:r>
          </a:p>
          <a:p>
            <a:pPr marL="342900" lvl="0" indent="-342900" algn="l">
              <a:buFont typeface="+mj-lt"/>
              <a:buAutoNum type="arabicPeriod"/>
            </a:pPr>
            <a:r>
              <a:rPr lang="en-GB" dirty="0"/>
              <a:t>Use the talent segmentation tool to identify your critical talent segments</a:t>
            </a:r>
          </a:p>
          <a:p>
            <a:pPr marL="342900" lvl="0" indent="-342900" algn="l">
              <a:buFont typeface="+mj-lt"/>
              <a:buAutoNum type="arabicPeriod"/>
            </a:pPr>
            <a:r>
              <a:rPr lang="en-GB" dirty="0"/>
              <a:t>Develop your own customized competence planning grid</a:t>
            </a:r>
          </a:p>
        </p:txBody>
      </p:sp>
      <p:pic>
        <p:nvPicPr>
          <p:cNvPr id="4" name="Picture 3" descr="A close up of a logo&#10;&#10;Description automatically generated">
            <a:extLst>
              <a:ext uri="{FF2B5EF4-FFF2-40B4-BE49-F238E27FC236}">
                <a16:creationId xmlns:a16="http://schemas.microsoft.com/office/drawing/2014/main" id="{C02D19EB-3FB8-4257-93CB-D6C2A78B0A0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4425" y="6307332"/>
            <a:ext cx="1710047" cy="408041"/>
          </a:xfrm>
          <a:prstGeom prst="rect">
            <a:avLst/>
          </a:prstGeom>
        </p:spPr>
      </p:pic>
      <p:sp>
        <p:nvSpPr>
          <p:cNvPr id="5" name="Rectangle 4">
            <a:extLst>
              <a:ext uri="{FF2B5EF4-FFF2-40B4-BE49-F238E27FC236}">
                <a16:creationId xmlns:a16="http://schemas.microsoft.com/office/drawing/2014/main" id="{8CF316A3-026B-47B2-A98D-A879A1AF19AD}"/>
              </a:ext>
            </a:extLst>
          </p:cNvPr>
          <p:cNvSpPr/>
          <p:nvPr/>
        </p:nvSpPr>
        <p:spPr>
          <a:xfrm>
            <a:off x="2771988" y="6346041"/>
            <a:ext cx="2991525" cy="369332"/>
          </a:xfrm>
          <a:prstGeom prst="rect">
            <a:avLst/>
          </a:prstGeom>
        </p:spPr>
        <p:txBody>
          <a:bodyPr wrap="none">
            <a:spAutoFit/>
          </a:bodyPr>
          <a:lstStyle/>
          <a:p>
            <a:pPr algn="ctr">
              <a:spcAft>
                <a:spcPts val="0"/>
              </a:spcAft>
            </a:pPr>
            <a:r>
              <a:rPr lang="en-US" dirty="0">
                <a:solidFill>
                  <a:srgbClr val="000000"/>
                </a:solidFill>
                <a:latin typeface="Trebuchet MS" panose="020B0603020202020204" pitchFamily="34" charset="0"/>
                <a:ea typeface="Calibri" panose="020F0502020204030204" pitchFamily="34" charset="0"/>
                <a:cs typeface="Times New Roman" panose="02020603050405020304" pitchFamily="18" charset="0"/>
              </a:rPr>
              <a:t>2018-1-AT01-KA202-039242</a:t>
            </a:r>
            <a:endParaRPr lang="en-SE" dirty="0">
              <a:latin typeface="Trebuchet MS" panose="020B0603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52677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19" name="Title 2">
            <a:extLst>
              <a:ext uri="{FF2B5EF4-FFF2-40B4-BE49-F238E27FC236}">
                <a16:creationId xmlns:a16="http://schemas.microsoft.com/office/drawing/2014/main" id="{EFCB0394-41DD-4A0E-804C-8AF71FC095AE}"/>
              </a:ext>
            </a:extLst>
          </p:cNvPr>
          <p:cNvSpPr>
            <a:spLocks noGrp="1"/>
          </p:cNvSpPr>
          <p:nvPr>
            <p:ph type="ctrTitle"/>
          </p:nvPr>
        </p:nvSpPr>
        <p:spPr>
          <a:xfrm>
            <a:off x="311700" y="1771967"/>
            <a:ext cx="8520600" cy="451276"/>
          </a:xfrm>
          <a:prstGeom prst="roundRect">
            <a:avLst/>
          </a:prstGeom>
          <a:solidFill>
            <a:srgbClr val="3086B8"/>
          </a:solidFill>
        </p:spPr>
        <p:style>
          <a:lnRef idx="1">
            <a:schemeClr val="dk1"/>
          </a:lnRef>
          <a:fillRef idx="2">
            <a:schemeClr val="dk1"/>
          </a:fillRef>
          <a:effectRef idx="1">
            <a:schemeClr val="dk1"/>
          </a:effectRef>
          <a:fontRef idx="minor">
            <a:schemeClr val="dk1"/>
          </a:fontRef>
        </p:style>
        <p:txBody>
          <a:bodyPr anchor="ctr">
            <a:normAutofit fontScale="90000"/>
            <a:scene3d>
              <a:camera prst="orthographicFront"/>
              <a:lightRig rig="soft" dir="t">
                <a:rot lat="0" lon="0" rev="15600000"/>
              </a:lightRig>
            </a:scene3d>
            <a:sp3d extrusionH="57150" prstMaterial="softEdge">
              <a:bevelT w="25400" h="38100"/>
            </a:sp3d>
          </a:bodyPr>
          <a:lstStyle/>
          <a:p>
            <a:r>
              <a:rPr lang="en-GB" sz="3400" b="1" dirty="0">
                <a:ln/>
                <a:solidFill>
                  <a:schemeClr val="bg1"/>
                </a:solidFill>
              </a:rPr>
              <a:t>Contents of learning unit 03</a:t>
            </a:r>
          </a:p>
        </p:txBody>
      </p:sp>
      <p:sp>
        <p:nvSpPr>
          <p:cNvPr id="20" name="Google Shape;55;p13">
            <a:extLst>
              <a:ext uri="{FF2B5EF4-FFF2-40B4-BE49-F238E27FC236}">
                <a16:creationId xmlns:a16="http://schemas.microsoft.com/office/drawing/2014/main" id="{99DFCC19-4E29-4531-B893-4EBE21DB92AC}"/>
              </a:ext>
            </a:extLst>
          </p:cNvPr>
          <p:cNvSpPr txBox="1">
            <a:spLocks noGrp="1"/>
          </p:cNvSpPr>
          <p:nvPr>
            <p:ph type="subTitle" idx="1"/>
          </p:nvPr>
        </p:nvSpPr>
        <p:spPr>
          <a:xfrm>
            <a:off x="342045" y="2498175"/>
            <a:ext cx="5250291" cy="2923403"/>
          </a:xfrm>
          <a:prstGeom prst="rect">
            <a:avLst/>
          </a:prstGeom>
        </p:spPr>
        <p:txBody>
          <a:bodyPr spcFirstLastPara="1" vert="horz" wrap="square" lIns="91425" tIns="91425" rIns="91425" bIns="91425" rtlCol="0" anchor="t" anchorCtr="0">
            <a:noAutofit/>
          </a:bodyPr>
          <a:lstStyle/>
          <a:p>
            <a:pPr marL="285750" lvl="0" indent="-285750" algn="l">
              <a:buFont typeface="Arial" panose="020B0604020202020204" pitchFamily="34" charset="0"/>
              <a:buChar char="•"/>
            </a:pPr>
            <a:r>
              <a:rPr lang="en-GB" sz="2800" dirty="0"/>
              <a:t>Talent Segmentation</a:t>
            </a:r>
            <a:endParaRPr lang="de-AT" sz="2800" dirty="0"/>
          </a:p>
          <a:p>
            <a:pPr marL="285750" lvl="0" indent="-285750" algn="l">
              <a:buFont typeface="Arial" panose="020B0604020202020204" pitchFamily="34" charset="0"/>
              <a:buChar char="•"/>
            </a:pPr>
            <a:r>
              <a:rPr lang="en-GB" sz="2800" dirty="0"/>
              <a:t>Competency models and planning</a:t>
            </a:r>
            <a:endParaRPr lang="de-AT" sz="2800" dirty="0"/>
          </a:p>
          <a:p>
            <a:pPr marL="285750" lvl="0" indent="-285750" algn="l">
              <a:buFont typeface="Arial" panose="020B0604020202020204" pitchFamily="34" charset="0"/>
              <a:buChar char="•"/>
            </a:pPr>
            <a:r>
              <a:rPr lang="en-GB" sz="2800" dirty="0"/>
              <a:t>Tools for your next talent management steps</a:t>
            </a:r>
            <a:endParaRPr lang="de-AT" sz="2800" dirty="0"/>
          </a:p>
        </p:txBody>
      </p:sp>
      <p:pic>
        <p:nvPicPr>
          <p:cNvPr id="4" name="Picture 3" descr="A close up of a logo&#10;&#10;Description automatically generated">
            <a:extLst>
              <a:ext uri="{FF2B5EF4-FFF2-40B4-BE49-F238E27FC236}">
                <a16:creationId xmlns:a16="http://schemas.microsoft.com/office/drawing/2014/main" id="{2AD6AF9C-7AB1-4491-B0EB-92B2019CD8D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4425" y="6307332"/>
            <a:ext cx="1710047" cy="408041"/>
          </a:xfrm>
          <a:prstGeom prst="rect">
            <a:avLst/>
          </a:prstGeom>
        </p:spPr>
      </p:pic>
      <p:sp>
        <p:nvSpPr>
          <p:cNvPr id="5" name="Rectangle 4">
            <a:extLst>
              <a:ext uri="{FF2B5EF4-FFF2-40B4-BE49-F238E27FC236}">
                <a16:creationId xmlns:a16="http://schemas.microsoft.com/office/drawing/2014/main" id="{61E03F9D-A727-43E2-B489-9147398FF048}"/>
              </a:ext>
            </a:extLst>
          </p:cNvPr>
          <p:cNvSpPr/>
          <p:nvPr/>
        </p:nvSpPr>
        <p:spPr>
          <a:xfrm>
            <a:off x="2771988" y="6346041"/>
            <a:ext cx="2991525" cy="369332"/>
          </a:xfrm>
          <a:prstGeom prst="rect">
            <a:avLst/>
          </a:prstGeom>
        </p:spPr>
        <p:txBody>
          <a:bodyPr wrap="none">
            <a:spAutoFit/>
          </a:bodyPr>
          <a:lstStyle/>
          <a:p>
            <a:pPr algn="ctr">
              <a:spcAft>
                <a:spcPts val="0"/>
              </a:spcAft>
            </a:pPr>
            <a:r>
              <a:rPr lang="en-US" dirty="0">
                <a:solidFill>
                  <a:srgbClr val="000000"/>
                </a:solidFill>
                <a:latin typeface="Trebuchet MS" panose="020B0603020202020204" pitchFamily="34" charset="0"/>
                <a:ea typeface="Calibri" panose="020F0502020204030204" pitchFamily="34" charset="0"/>
                <a:cs typeface="Times New Roman" panose="02020603050405020304" pitchFamily="18" charset="0"/>
              </a:rPr>
              <a:t>2018-1-AT01-KA202-039242</a:t>
            </a:r>
            <a:endParaRPr lang="en-SE" dirty="0">
              <a:latin typeface="Trebuchet MS" panose="020B0603020202020204" pitchFamily="34" charset="0"/>
              <a:ea typeface="Calibri" panose="020F0502020204030204" pitchFamily="34" charset="0"/>
              <a:cs typeface="Times New Roman" panose="02020603050405020304" pitchFamily="18" charset="0"/>
            </a:endParaRPr>
          </a:p>
        </p:txBody>
      </p:sp>
      <p:pic>
        <p:nvPicPr>
          <p:cNvPr id="2" name="Grafik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351527" y="2438372"/>
            <a:ext cx="2411686" cy="304301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127715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a:t>Repetition: The integrated Talent Management System by </a:t>
            </a:r>
            <a:r>
              <a:rPr lang="en-US" dirty="0" err="1"/>
              <a:t>Svea</a:t>
            </a:r>
            <a:r>
              <a:rPr lang="en-US" dirty="0"/>
              <a:t> von </a:t>
            </a:r>
            <a:r>
              <a:rPr lang="en-US" dirty="0" err="1"/>
              <a:t>Hehn</a:t>
            </a:r>
            <a:r>
              <a:rPr lang="en-US" dirty="0"/>
              <a:t> (2016)</a:t>
            </a:r>
          </a:p>
        </p:txBody>
      </p:sp>
      <p:sp>
        <p:nvSpPr>
          <p:cNvPr id="3" name="Titel 1"/>
          <p:cNvSpPr txBox="1">
            <a:spLocks/>
          </p:cNvSpPr>
          <p:nvPr/>
        </p:nvSpPr>
        <p:spPr>
          <a:xfrm>
            <a:off x="1202970" y="752072"/>
            <a:ext cx="6454794" cy="1325563"/>
          </a:xfrm>
          <a:prstGeom prst="rect">
            <a:avLst/>
          </a:prstGeom>
        </p:spPr>
        <p:txBody>
          <a:bodyPr vert="horz" lIns="91440" tIns="45720" rIns="91440" bIns="45720" rtlCol="0" anchor="ctr">
            <a:normAutofit fontScale="975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endParaRPr lang="de-AT" dirty="0"/>
          </a:p>
        </p:txBody>
      </p:sp>
      <p:graphicFrame>
        <p:nvGraphicFramePr>
          <p:cNvPr id="4" name="Diagramm 3"/>
          <p:cNvGraphicFramePr/>
          <p:nvPr>
            <p:extLst>
              <p:ext uri="{D42A27DB-BD31-4B8C-83A1-F6EECF244321}">
                <p14:modId xmlns:p14="http://schemas.microsoft.com/office/powerpoint/2010/main" val="230647383"/>
              </p:ext>
            </p:extLst>
          </p:nvPr>
        </p:nvGraphicFramePr>
        <p:xfrm>
          <a:off x="1429479" y="1690689"/>
          <a:ext cx="6285041" cy="4128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3236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19" name="Title 2">
            <a:extLst>
              <a:ext uri="{FF2B5EF4-FFF2-40B4-BE49-F238E27FC236}">
                <a16:creationId xmlns:a16="http://schemas.microsoft.com/office/drawing/2014/main" id="{EFCB0394-41DD-4A0E-804C-8AF71FC095AE}"/>
              </a:ext>
            </a:extLst>
          </p:cNvPr>
          <p:cNvSpPr>
            <a:spLocks noGrp="1"/>
          </p:cNvSpPr>
          <p:nvPr>
            <p:ph type="ctrTitle"/>
          </p:nvPr>
        </p:nvSpPr>
        <p:spPr>
          <a:xfrm>
            <a:off x="311700" y="1771967"/>
            <a:ext cx="8520600" cy="451276"/>
          </a:xfrm>
          <a:prstGeom prst="roundRect">
            <a:avLst/>
          </a:prstGeom>
          <a:solidFill>
            <a:srgbClr val="3086B8"/>
          </a:solidFill>
        </p:spPr>
        <p:style>
          <a:lnRef idx="1">
            <a:schemeClr val="dk1"/>
          </a:lnRef>
          <a:fillRef idx="2">
            <a:schemeClr val="dk1"/>
          </a:fillRef>
          <a:effectRef idx="1">
            <a:schemeClr val="dk1"/>
          </a:effectRef>
          <a:fontRef idx="minor">
            <a:schemeClr val="dk1"/>
          </a:fontRef>
        </p:style>
        <p:txBody>
          <a:bodyPr anchor="ctr">
            <a:normAutofit fontScale="90000"/>
            <a:scene3d>
              <a:camera prst="orthographicFront"/>
              <a:lightRig rig="soft" dir="t">
                <a:rot lat="0" lon="0" rev="15600000"/>
              </a:lightRig>
            </a:scene3d>
            <a:sp3d extrusionH="57150" prstMaterial="softEdge">
              <a:bevelT w="25400" h="38100"/>
            </a:sp3d>
          </a:bodyPr>
          <a:lstStyle/>
          <a:p>
            <a:r>
              <a:rPr lang="de-DE" sz="3400" b="1" dirty="0">
                <a:ln/>
                <a:solidFill>
                  <a:schemeClr val="bg1"/>
                </a:solidFill>
              </a:rPr>
              <a:t>General Goals </a:t>
            </a:r>
            <a:r>
              <a:rPr lang="de-DE" sz="3400" b="1" dirty="0" err="1">
                <a:ln/>
                <a:solidFill>
                  <a:schemeClr val="bg1"/>
                </a:solidFill>
              </a:rPr>
              <a:t>of</a:t>
            </a:r>
            <a:r>
              <a:rPr lang="de-DE" sz="3400" b="1" dirty="0">
                <a:ln/>
                <a:solidFill>
                  <a:schemeClr val="bg1"/>
                </a:solidFill>
              </a:rPr>
              <a:t> a TM-</a:t>
            </a:r>
            <a:r>
              <a:rPr lang="de-DE" sz="3400" b="1" dirty="0" err="1">
                <a:ln/>
                <a:solidFill>
                  <a:schemeClr val="bg1"/>
                </a:solidFill>
              </a:rPr>
              <a:t>Strategy</a:t>
            </a:r>
            <a:endParaRPr lang="en-GB" sz="3400" b="1" dirty="0">
              <a:ln/>
              <a:solidFill>
                <a:schemeClr val="bg1"/>
              </a:solidFill>
            </a:endParaRPr>
          </a:p>
        </p:txBody>
      </p:sp>
      <p:sp>
        <p:nvSpPr>
          <p:cNvPr id="20" name="Google Shape;55;p13">
            <a:extLst>
              <a:ext uri="{FF2B5EF4-FFF2-40B4-BE49-F238E27FC236}">
                <a16:creationId xmlns:a16="http://schemas.microsoft.com/office/drawing/2014/main" id="{99DFCC19-4E29-4531-B893-4EBE21DB92AC}"/>
              </a:ext>
            </a:extLst>
          </p:cNvPr>
          <p:cNvSpPr txBox="1">
            <a:spLocks noGrp="1"/>
          </p:cNvSpPr>
          <p:nvPr>
            <p:ph type="subTitle" idx="1"/>
          </p:nvPr>
        </p:nvSpPr>
        <p:spPr>
          <a:xfrm>
            <a:off x="342045" y="2498175"/>
            <a:ext cx="5250291" cy="2923403"/>
          </a:xfrm>
          <a:prstGeom prst="rect">
            <a:avLst/>
          </a:prstGeom>
        </p:spPr>
        <p:txBody>
          <a:bodyPr spcFirstLastPara="1" vert="horz" wrap="square" lIns="91425" tIns="91425" rIns="91425" bIns="91425" rtlCol="0" anchor="t" anchorCtr="0">
            <a:noAutofit/>
          </a:bodyPr>
          <a:lstStyle/>
          <a:p>
            <a:pPr marL="285750" lvl="0" indent="-285750" algn="l">
              <a:buFont typeface="Arial" panose="020B0604020202020204" pitchFamily="34" charset="0"/>
              <a:buChar char="•"/>
            </a:pPr>
            <a:r>
              <a:rPr lang="en-GB" dirty="0"/>
              <a:t>„Building the sustainable organisational capacity to react adequately to changes and</a:t>
            </a:r>
          </a:p>
          <a:p>
            <a:pPr marL="285750" lvl="0" indent="-285750" algn="l">
              <a:buFont typeface="Arial" panose="020B0604020202020204" pitchFamily="34" charset="0"/>
              <a:buChar char="•"/>
            </a:pPr>
            <a:r>
              <a:rPr lang="en-GB" dirty="0"/>
              <a:t>Implementing the business strategy with the right people“ (von </a:t>
            </a:r>
            <a:r>
              <a:rPr lang="en-GB" dirty="0" err="1"/>
              <a:t>Hehn</a:t>
            </a:r>
            <a:r>
              <a:rPr lang="en-GB" dirty="0"/>
              <a:t> 2016, p. 24)</a:t>
            </a:r>
          </a:p>
          <a:p>
            <a:pPr marL="285750" lvl="0" indent="-285750" algn="l">
              <a:buFont typeface="Arial" panose="020B0604020202020204" pitchFamily="34" charset="0"/>
              <a:buChar char="•"/>
            </a:pPr>
            <a:r>
              <a:rPr lang="en-GB" dirty="0"/>
              <a:t>Consider company culture</a:t>
            </a:r>
          </a:p>
          <a:p>
            <a:pPr marL="285750" lvl="0" indent="-285750" algn="l">
              <a:buFont typeface="Arial" panose="020B0604020202020204" pitchFamily="34" charset="0"/>
              <a:buChar char="•"/>
            </a:pPr>
            <a:r>
              <a:rPr lang="en-GB" dirty="0"/>
              <a:t>E.g. If the business success depends on innovation and creativity of staff, then a TM goal could be to strengthen a </a:t>
            </a:r>
            <a:r>
              <a:rPr lang="en-GB" i="1" dirty="0"/>
              <a:t>„culture of openness towards new developments“</a:t>
            </a:r>
          </a:p>
          <a:p>
            <a:pPr marL="285750" lvl="0" indent="-285750" algn="l">
              <a:buFont typeface="Arial" panose="020B0604020202020204" pitchFamily="34" charset="0"/>
              <a:buChar char="•"/>
            </a:pPr>
            <a:endParaRPr lang="en-GB" dirty="0"/>
          </a:p>
          <a:p>
            <a:pPr marL="285750" lvl="0" indent="-285750" algn="l">
              <a:buFont typeface="Arial" panose="020B0604020202020204" pitchFamily="34" charset="0"/>
              <a:buChar char="•"/>
            </a:pPr>
            <a:endParaRPr lang="en-GB" dirty="0"/>
          </a:p>
        </p:txBody>
      </p:sp>
      <p:pic>
        <p:nvPicPr>
          <p:cNvPr id="4" name="Picture 3" descr="A close up of a logo&#10;&#10;Description automatically generated">
            <a:extLst>
              <a:ext uri="{FF2B5EF4-FFF2-40B4-BE49-F238E27FC236}">
                <a16:creationId xmlns:a16="http://schemas.microsoft.com/office/drawing/2014/main" id="{2AD6AF9C-7AB1-4491-B0EB-92B2019CD8D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4425" y="6307332"/>
            <a:ext cx="1710047" cy="408041"/>
          </a:xfrm>
          <a:prstGeom prst="rect">
            <a:avLst/>
          </a:prstGeom>
        </p:spPr>
      </p:pic>
      <p:sp>
        <p:nvSpPr>
          <p:cNvPr id="5" name="Rectangle 4">
            <a:extLst>
              <a:ext uri="{FF2B5EF4-FFF2-40B4-BE49-F238E27FC236}">
                <a16:creationId xmlns:a16="http://schemas.microsoft.com/office/drawing/2014/main" id="{61E03F9D-A727-43E2-B489-9147398FF048}"/>
              </a:ext>
            </a:extLst>
          </p:cNvPr>
          <p:cNvSpPr/>
          <p:nvPr/>
        </p:nvSpPr>
        <p:spPr>
          <a:xfrm>
            <a:off x="2771988" y="6346041"/>
            <a:ext cx="2991525" cy="369332"/>
          </a:xfrm>
          <a:prstGeom prst="rect">
            <a:avLst/>
          </a:prstGeom>
        </p:spPr>
        <p:txBody>
          <a:bodyPr wrap="none">
            <a:spAutoFit/>
          </a:bodyPr>
          <a:lstStyle/>
          <a:p>
            <a:pPr algn="ctr">
              <a:spcAft>
                <a:spcPts val="0"/>
              </a:spcAft>
            </a:pPr>
            <a:r>
              <a:rPr lang="en-US" dirty="0">
                <a:solidFill>
                  <a:srgbClr val="000000"/>
                </a:solidFill>
                <a:latin typeface="Trebuchet MS" panose="020B0603020202020204" pitchFamily="34" charset="0"/>
                <a:ea typeface="Calibri" panose="020F0502020204030204" pitchFamily="34" charset="0"/>
                <a:cs typeface="Times New Roman" panose="02020603050405020304" pitchFamily="18" charset="0"/>
              </a:rPr>
              <a:t>2018-1-AT01-KA202-039242</a:t>
            </a:r>
            <a:endParaRPr lang="en-SE" dirty="0">
              <a:latin typeface="Trebuchet MS" panose="020B0603020202020204" pitchFamily="34" charset="0"/>
              <a:ea typeface="Calibri" panose="020F0502020204030204" pitchFamily="34" charset="0"/>
              <a:cs typeface="Times New Roman" panose="02020603050405020304" pitchFamily="18" charset="0"/>
            </a:endParaRPr>
          </a:p>
        </p:txBody>
      </p:sp>
      <p:pic>
        <p:nvPicPr>
          <p:cNvPr id="3" name="Grafik 2"/>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6476549" y="2364457"/>
            <a:ext cx="2220485" cy="2954953"/>
          </a:xfrm>
          <a:prstGeom prst="rect">
            <a:avLst/>
          </a:prstGeom>
          <a:ln>
            <a:noFill/>
          </a:ln>
          <a:effectLst>
            <a:outerShdw blurRad="292100" dist="139700" dir="2700000" algn="tl" rotWithShape="0">
              <a:srgbClr val="333333">
                <a:alpha val="65000"/>
              </a:srgbClr>
            </a:outerShdw>
          </a:effectLst>
        </p:spPr>
      </p:pic>
      <p:sp>
        <p:nvSpPr>
          <p:cNvPr id="6" name="Rechteck 5"/>
          <p:cNvSpPr/>
          <p:nvPr/>
        </p:nvSpPr>
        <p:spPr>
          <a:xfrm>
            <a:off x="6390213" y="5401097"/>
            <a:ext cx="2393156" cy="276999"/>
          </a:xfrm>
          <a:prstGeom prst="rect">
            <a:avLst/>
          </a:prstGeom>
        </p:spPr>
        <p:txBody>
          <a:bodyPr wrap="none">
            <a:spAutoFit/>
          </a:bodyPr>
          <a:lstStyle/>
          <a:p>
            <a:r>
              <a:rPr lang="en-US" sz="1200" dirty="0">
                <a:solidFill>
                  <a:srgbClr val="111111"/>
                </a:solidFill>
                <a:latin typeface="-apple-system"/>
              </a:rPr>
              <a:t>Photo by </a:t>
            </a:r>
            <a:r>
              <a:rPr lang="en-US" sz="1200" dirty="0">
                <a:solidFill>
                  <a:srgbClr val="767676"/>
                </a:solidFill>
                <a:latin typeface="-apple-system"/>
                <a:hlinkClick r:id="rId5"/>
              </a:rPr>
              <a:t>Anna Earl</a:t>
            </a:r>
            <a:r>
              <a:rPr lang="en-US" sz="1200" dirty="0">
                <a:solidFill>
                  <a:srgbClr val="111111"/>
                </a:solidFill>
                <a:latin typeface="-apple-system"/>
              </a:rPr>
              <a:t> on </a:t>
            </a:r>
            <a:r>
              <a:rPr lang="en-US" sz="1200" dirty="0" err="1">
                <a:solidFill>
                  <a:srgbClr val="767676"/>
                </a:solidFill>
                <a:latin typeface="-apple-system"/>
                <a:hlinkClick r:id="rId6"/>
              </a:rPr>
              <a:t>Unsplash</a:t>
            </a:r>
            <a:endParaRPr lang="de-AT" sz="1200" dirty="0"/>
          </a:p>
        </p:txBody>
      </p:sp>
    </p:spTree>
    <p:extLst>
      <p:ext uri="{BB962C8B-B14F-4D97-AF65-F5344CB8AC3E}">
        <p14:creationId xmlns:p14="http://schemas.microsoft.com/office/powerpoint/2010/main" val="3764136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19" name="Title 2">
            <a:extLst>
              <a:ext uri="{FF2B5EF4-FFF2-40B4-BE49-F238E27FC236}">
                <a16:creationId xmlns:a16="http://schemas.microsoft.com/office/drawing/2014/main" id="{EFCB0394-41DD-4A0E-804C-8AF71FC095AE}"/>
              </a:ext>
            </a:extLst>
          </p:cNvPr>
          <p:cNvSpPr>
            <a:spLocks noGrp="1"/>
          </p:cNvSpPr>
          <p:nvPr>
            <p:ph type="ctrTitle"/>
          </p:nvPr>
        </p:nvSpPr>
        <p:spPr>
          <a:xfrm>
            <a:off x="311700" y="1771967"/>
            <a:ext cx="8520600" cy="451276"/>
          </a:xfrm>
          <a:prstGeom prst="roundRect">
            <a:avLst/>
          </a:prstGeom>
          <a:solidFill>
            <a:srgbClr val="3086B8"/>
          </a:solidFill>
        </p:spPr>
        <p:style>
          <a:lnRef idx="1">
            <a:schemeClr val="dk1"/>
          </a:lnRef>
          <a:fillRef idx="2">
            <a:schemeClr val="dk1"/>
          </a:fillRef>
          <a:effectRef idx="1">
            <a:schemeClr val="dk1"/>
          </a:effectRef>
          <a:fontRef idx="minor">
            <a:schemeClr val="dk1"/>
          </a:fontRef>
        </p:style>
        <p:txBody>
          <a:bodyPr anchor="ctr">
            <a:normAutofit fontScale="90000"/>
            <a:scene3d>
              <a:camera prst="orthographicFront"/>
              <a:lightRig rig="soft" dir="t">
                <a:rot lat="0" lon="0" rev="15600000"/>
              </a:lightRig>
            </a:scene3d>
            <a:sp3d extrusionH="57150" prstMaterial="softEdge">
              <a:bevelT w="25400" h="38100"/>
            </a:sp3d>
          </a:bodyPr>
          <a:lstStyle/>
          <a:p>
            <a:r>
              <a:rPr lang="en-GB" sz="3400" b="1" dirty="0">
                <a:ln/>
                <a:solidFill>
                  <a:schemeClr val="bg1"/>
                </a:solidFill>
              </a:rPr>
              <a:t>What should a successful strategy factor in?</a:t>
            </a:r>
          </a:p>
        </p:txBody>
      </p:sp>
      <p:sp>
        <p:nvSpPr>
          <p:cNvPr id="20" name="Google Shape;55;p13">
            <a:extLst>
              <a:ext uri="{FF2B5EF4-FFF2-40B4-BE49-F238E27FC236}">
                <a16:creationId xmlns:a16="http://schemas.microsoft.com/office/drawing/2014/main" id="{99DFCC19-4E29-4531-B893-4EBE21DB92AC}"/>
              </a:ext>
            </a:extLst>
          </p:cNvPr>
          <p:cNvSpPr txBox="1">
            <a:spLocks noGrp="1"/>
          </p:cNvSpPr>
          <p:nvPr>
            <p:ph type="subTitle" idx="1"/>
          </p:nvPr>
        </p:nvSpPr>
        <p:spPr>
          <a:xfrm>
            <a:off x="342045" y="2498175"/>
            <a:ext cx="5250291" cy="2923403"/>
          </a:xfrm>
          <a:prstGeom prst="rect">
            <a:avLst/>
          </a:prstGeom>
        </p:spPr>
        <p:txBody>
          <a:bodyPr spcFirstLastPara="1" vert="horz" wrap="square" lIns="91425" tIns="91425" rIns="91425" bIns="91425" rtlCol="0" anchor="t" anchorCtr="0">
            <a:noAutofit/>
          </a:bodyPr>
          <a:lstStyle/>
          <a:p>
            <a:pPr marL="285750" lvl="0" indent="-285750" algn="l">
              <a:buFont typeface="Arial" panose="020B0604020202020204" pitchFamily="34" charset="0"/>
              <a:buChar char="•"/>
            </a:pPr>
            <a:r>
              <a:rPr lang="en-GB" dirty="0"/>
              <a:t>Aligned with current and future business strategy (new products, services and markets)</a:t>
            </a:r>
          </a:p>
          <a:p>
            <a:pPr marL="285750" lvl="0" indent="-285750" algn="l">
              <a:buFont typeface="Arial" panose="020B0604020202020204" pitchFamily="34" charset="0"/>
              <a:buChar char="•"/>
            </a:pPr>
            <a:r>
              <a:rPr lang="en-GB" dirty="0"/>
              <a:t>Organisation profile (size, industry/sector, geographical locations, growth rate, etc.)</a:t>
            </a:r>
          </a:p>
          <a:p>
            <a:pPr marL="285750" lvl="0" indent="-285750" algn="l">
              <a:buFont typeface="Arial" panose="020B0604020202020204" pitchFamily="34" charset="0"/>
              <a:buChar char="•"/>
            </a:pPr>
            <a:r>
              <a:rPr lang="en-GB" dirty="0"/>
              <a:t>Cultural factors (diversity, ethnical/migration background, language barriers, etc.)</a:t>
            </a:r>
          </a:p>
          <a:p>
            <a:pPr marL="285750" lvl="0" indent="-285750" algn="l">
              <a:buFont typeface="Arial" panose="020B0604020202020204" pitchFamily="34" charset="0"/>
              <a:buChar char="•"/>
            </a:pPr>
            <a:r>
              <a:rPr lang="en-GB" b="1" dirty="0"/>
              <a:t>Competency needs</a:t>
            </a:r>
          </a:p>
          <a:p>
            <a:pPr marL="285750" lvl="0" indent="-285750" algn="l">
              <a:buFont typeface="Arial" panose="020B0604020202020204" pitchFamily="34" charset="0"/>
              <a:buChar char="•"/>
            </a:pPr>
            <a:r>
              <a:rPr lang="en-GB" dirty="0"/>
              <a:t>Resources to implement Talent Management</a:t>
            </a:r>
          </a:p>
          <a:p>
            <a:pPr marL="285750" lvl="0" indent="-285750" algn="l">
              <a:buFont typeface="Arial" panose="020B0604020202020204" pitchFamily="34" charset="0"/>
              <a:buChar char="•"/>
            </a:pPr>
            <a:endParaRPr lang="en-GB" dirty="0"/>
          </a:p>
        </p:txBody>
      </p:sp>
      <p:pic>
        <p:nvPicPr>
          <p:cNvPr id="4" name="Picture 3" descr="A close up of a logo&#10;&#10;Description automatically generated">
            <a:extLst>
              <a:ext uri="{FF2B5EF4-FFF2-40B4-BE49-F238E27FC236}">
                <a16:creationId xmlns:a16="http://schemas.microsoft.com/office/drawing/2014/main" id="{2AD6AF9C-7AB1-4491-B0EB-92B2019CD8D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4425" y="6307332"/>
            <a:ext cx="1710047" cy="408041"/>
          </a:xfrm>
          <a:prstGeom prst="rect">
            <a:avLst/>
          </a:prstGeom>
        </p:spPr>
      </p:pic>
      <p:sp>
        <p:nvSpPr>
          <p:cNvPr id="5" name="Rectangle 4">
            <a:extLst>
              <a:ext uri="{FF2B5EF4-FFF2-40B4-BE49-F238E27FC236}">
                <a16:creationId xmlns:a16="http://schemas.microsoft.com/office/drawing/2014/main" id="{61E03F9D-A727-43E2-B489-9147398FF048}"/>
              </a:ext>
            </a:extLst>
          </p:cNvPr>
          <p:cNvSpPr/>
          <p:nvPr/>
        </p:nvSpPr>
        <p:spPr>
          <a:xfrm>
            <a:off x="2771988" y="6346041"/>
            <a:ext cx="2991525" cy="369332"/>
          </a:xfrm>
          <a:prstGeom prst="rect">
            <a:avLst/>
          </a:prstGeom>
        </p:spPr>
        <p:txBody>
          <a:bodyPr wrap="none">
            <a:spAutoFit/>
          </a:bodyPr>
          <a:lstStyle/>
          <a:p>
            <a:pPr algn="ctr">
              <a:spcAft>
                <a:spcPts val="0"/>
              </a:spcAft>
            </a:pPr>
            <a:r>
              <a:rPr lang="en-US" dirty="0">
                <a:solidFill>
                  <a:srgbClr val="000000"/>
                </a:solidFill>
                <a:latin typeface="Trebuchet MS" panose="020B0603020202020204" pitchFamily="34" charset="0"/>
                <a:ea typeface="Calibri" panose="020F0502020204030204" pitchFamily="34" charset="0"/>
                <a:cs typeface="Times New Roman" panose="02020603050405020304" pitchFamily="18" charset="0"/>
              </a:rPr>
              <a:t>2018-1-AT01-KA202-039242</a:t>
            </a:r>
            <a:endParaRPr lang="en-SE" dirty="0">
              <a:latin typeface="Trebuchet MS" panose="020B0603020202020204" pitchFamily="34" charset="0"/>
              <a:ea typeface="Calibri" panose="020F0502020204030204" pitchFamily="34" charset="0"/>
              <a:cs typeface="Times New Roman" panose="02020603050405020304" pitchFamily="18" charset="0"/>
            </a:endParaRPr>
          </a:p>
        </p:txBody>
      </p:sp>
      <p:pic>
        <p:nvPicPr>
          <p:cNvPr id="3" name="Grafik 2"/>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6476549" y="2364457"/>
            <a:ext cx="2220485" cy="2954953"/>
          </a:xfrm>
          <a:prstGeom prst="rect">
            <a:avLst/>
          </a:prstGeom>
          <a:ln>
            <a:noFill/>
          </a:ln>
          <a:effectLst>
            <a:outerShdw blurRad="292100" dist="139700" dir="2700000" algn="tl" rotWithShape="0">
              <a:srgbClr val="333333">
                <a:alpha val="65000"/>
              </a:srgbClr>
            </a:outerShdw>
          </a:effectLst>
        </p:spPr>
      </p:pic>
      <p:sp>
        <p:nvSpPr>
          <p:cNvPr id="6" name="Rechteck 5"/>
          <p:cNvSpPr/>
          <p:nvPr/>
        </p:nvSpPr>
        <p:spPr>
          <a:xfrm>
            <a:off x="6390213" y="5401097"/>
            <a:ext cx="2393156" cy="276999"/>
          </a:xfrm>
          <a:prstGeom prst="rect">
            <a:avLst/>
          </a:prstGeom>
        </p:spPr>
        <p:txBody>
          <a:bodyPr wrap="none">
            <a:spAutoFit/>
          </a:bodyPr>
          <a:lstStyle/>
          <a:p>
            <a:r>
              <a:rPr lang="en-US" sz="1200" dirty="0">
                <a:solidFill>
                  <a:srgbClr val="111111"/>
                </a:solidFill>
                <a:latin typeface="-apple-system"/>
              </a:rPr>
              <a:t>Photo by </a:t>
            </a:r>
            <a:r>
              <a:rPr lang="en-US" sz="1200" dirty="0">
                <a:solidFill>
                  <a:srgbClr val="767676"/>
                </a:solidFill>
                <a:latin typeface="-apple-system"/>
                <a:hlinkClick r:id="rId5"/>
              </a:rPr>
              <a:t>Anna Earl</a:t>
            </a:r>
            <a:r>
              <a:rPr lang="en-US" sz="1200" dirty="0">
                <a:solidFill>
                  <a:srgbClr val="111111"/>
                </a:solidFill>
                <a:latin typeface="-apple-system"/>
              </a:rPr>
              <a:t> on </a:t>
            </a:r>
            <a:r>
              <a:rPr lang="en-US" sz="1200" dirty="0" err="1">
                <a:solidFill>
                  <a:srgbClr val="767676"/>
                </a:solidFill>
                <a:latin typeface="-apple-system"/>
                <a:hlinkClick r:id="rId6"/>
              </a:rPr>
              <a:t>Unsplash</a:t>
            </a:r>
            <a:endParaRPr lang="de-AT" sz="1200" dirty="0"/>
          </a:p>
        </p:txBody>
      </p:sp>
    </p:spTree>
    <p:extLst>
      <p:ext uri="{BB962C8B-B14F-4D97-AF65-F5344CB8AC3E}">
        <p14:creationId xmlns:p14="http://schemas.microsoft.com/office/powerpoint/2010/main" val="643088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19" name="Title 2">
            <a:extLst>
              <a:ext uri="{FF2B5EF4-FFF2-40B4-BE49-F238E27FC236}">
                <a16:creationId xmlns:a16="http://schemas.microsoft.com/office/drawing/2014/main" id="{EFCB0394-41DD-4A0E-804C-8AF71FC095AE}"/>
              </a:ext>
            </a:extLst>
          </p:cNvPr>
          <p:cNvSpPr>
            <a:spLocks noGrp="1"/>
          </p:cNvSpPr>
          <p:nvPr>
            <p:ph type="ctrTitle"/>
          </p:nvPr>
        </p:nvSpPr>
        <p:spPr>
          <a:xfrm>
            <a:off x="311700" y="1771967"/>
            <a:ext cx="8520600" cy="451276"/>
          </a:xfrm>
          <a:prstGeom prst="roundRect">
            <a:avLst/>
          </a:prstGeom>
          <a:solidFill>
            <a:srgbClr val="3086B8"/>
          </a:solidFill>
        </p:spPr>
        <p:style>
          <a:lnRef idx="1">
            <a:schemeClr val="dk1"/>
          </a:lnRef>
          <a:fillRef idx="2">
            <a:schemeClr val="dk1"/>
          </a:fillRef>
          <a:effectRef idx="1">
            <a:schemeClr val="dk1"/>
          </a:effectRef>
          <a:fontRef idx="minor">
            <a:schemeClr val="dk1"/>
          </a:fontRef>
        </p:style>
        <p:txBody>
          <a:bodyPr anchor="ctr">
            <a:normAutofit fontScale="90000"/>
            <a:scene3d>
              <a:camera prst="orthographicFront"/>
              <a:lightRig rig="soft" dir="t">
                <a:rot lat="0" lon="0" rev="15600000"/>
              </a:lightRig>
            </a:scene3d>
            <a:sp3d extrusionH="57150" prstMaterial="softEdge">
              <a:bevelT w="25400" h="38100"/>
            </a:sp3d>
          </a:bodyPr>
          <a:lstStyle/>
          <a:p>
            <a:r>
              <a:rPr lang="de-DE" sz="3400" b="1" dirty="0" err="1">
                <a:ln/>
                <a:solidFill>
                  <a:schemeClr val="bg1"/>
                </a:solidFill>
              </a:rPr>
              <a:t>What</a:t>
            </a:r>
            <a:r>
              <a:rPr lang="de-DE" sz="3400" b="1" dirty="0">
                <a:ln/>
                <a:solidFill>
                  <a:schemeClr val="bg1"/>
                </a:solidFill>
              </a:rPr>
              <a:t> </a:t>
            </a:r>
            <a:r>
              <a:rPr lang="de-DE" sz="3400" b="1" dirty="0" err="1">
                <a:ln/>
                <a:solidFill>
                  <a:schemeClr val="bg1"/>
                </a:solidFill>
              </a:rPr>
              <a:t>should</a:t>
            </a:r>
            <a:r>
              <a:rPr lang="de-DE" sz="3400" b="1" dirty="0">
                <a:ln/>
                <a:solidFill>
                  <a:schemeClr val="bg1"/>
                </a:solidFill>
              </a:rPr>
              <a:t> a </a:t>
            </a:r>
            <a:r>
              <a:rPr lang="de-DE" sz="3400" b="1" dirty="0" err="1">
                <a:ln/>
                <a:solidFill>
                  <a:schemeClr val="bg1"/>
                </a:solidFill>
              </a:rPr>
              <a:t>successful</a:t>
            </a:r>
            <a:r>
              <a:rPr lang="de-DE" sz="3400" b="1" dirty="0">
                <a:ln/>
                <a:solidFill>
                  <a:schemeClr val="bg1"/>
                </a:solidFill>
              </a:rPr>
              <a:t> </a:t>
            </a:r>
            <a:r>
              <a:rPr lang="de-DE" sz="3400" b="1" dirty="0" err="1">
                <a:ln/>
                <a:solidFill>
                  <a:schemeClr val="bg1"/>
                </a:solidFill>
              </a:rPr>
              <a:t>strategy</a:t>
            </a:r>
            <a:r>
              <a:rPr lang="de-DE" sz="3400" b="1" dirty="0">
                <a:ln/>
                <a:solidFill>
                  <a:schemeClr val="bg1"/>
                </a:solidFill>
              </a:rPr>
              <a:t> </a:t>
            </a:r>
            <a:r>
              <a:rPr lang="de-DE" sz="3400" b="1" dirty="0" err="1">
                <a:ln/>
                <a:solidFill>
                  <a:schemeClr val="bg1"/>
                </a:solidFill>
              </a:rPr>
              <a:t>factor</a:t>
            </a:r>
            <a:r>
              <a:rPr lang="de-DE" sz="3400" b="1" dirty="0">
                <a:ln/>
                <a:solidFill>
                  <a:schemeClr val="bg1"/>
                </a:solidFill>
              </a:rPr>
              <a:t> in?</a:t>
            </a:r>
            <a:endParaRPr lang="en-GB" sz="3400" b="1" dirty="0">
              <a:ln/>
              <a:solidFill>
                <a:schemeClr val="bg1"/>
              </a:solidFill>
            </a:endParaRPr>
          </a:p>
        </p:txBody>
      </p:sp>
      <p:sp>
        <p:nvSpPr>
          <p:cNvPr id="20" name="Google Shape;55;p13">
            <a:extLst>
              <a:ext uri="{FF2B5EF4-FFF2-40B4-BE49-F238E27FC236}">
                <a16:creationId xmlns:a16="http://schemas.microsoft.com/office/drawing/2014/main" id="{99DFCC19-4E29-4531-B893-4EBE21DB92AC}"/>
              </a:ext>
            </a:extLst>
          </p:cNvPr>
          <p:cNvSpPr txBox="1">
            <a:spLocks noGrp="1"/>
          </p:cNvSpPr>
          <p:nvPr>
            <p:ph type="subTitle" idx="1"/>
          </p:nvPr>
        </p:nvSpPr>
        <p:spPr>
          <a:xfrm>
            <a:off x="342045" y="2498175"/>
            <a:ext cx="5250291" cy="2923403"/>
          </a:xfrm>
          <a:prstGeom prst="rect">
            <a:avLst/>
          </a:prstGeom>
        </p:spPr>
        <p:txBody>
          <a:bodyPr spcFirstLastPara="1" vert="horz" wrap="square" lIns="91425" tIns="91425" rIns="91425" bIns="91425" rtlCol="0" anchor="t" anchorCtr="0">
            <a:noAutofit/>
          </a:bodyPr>
          <a:lstStyle/>
          <a:p>
            <a:pPr marL="285750" lvl="0" indent="-285750" algn="l">
              <a:buFont typeface="Arial" panose="020B0604020202020204" pitchFamily="34" charset="0"/>
              <a:buChar char="•"/>
            </a:pPr>
            <a:r>
              <a:rPr lang="en-GB" sz="2000" b="1" dirty="0"/>
              <a:t>Identification of critical talent (talent segmentation) – Learning Unit 3</a:t>
            </a:r>
          </a:p>
          <a:p>
            <a:pPr marL="285750" lvl="0" indent="-285750" algn="l">
              <a:buFont typeface="Arial" panose="020B0604020202020204" pitchFamily="34" charset="0"/>
              <a:buChar char="•"/>
            </a:pPr>
            <a:r>
              <a:rPr lang="en-GB" sz="2000" dirty="0"/>
              <a:t>Assessment and planning of talent dilemmas</a:t>
            </a:r>
          </a:p>
          <a:p>
            <a:pPr marL="285750" lvl="0" indent="-285750" algn="l">
              <a:buFont typeface="Arial" panose="020B0604020202020204" pitchFamily="34" charset="0"/>
              <a:buChar char="•"/>
            </a:pPr>
            <a:r>
              <a:rPr lang="en-GB" sz="2000" dirty="0"/>
              <a:t>Involvement of all important stakeholders</a:t>
            </a:r>
          </a:p>
          <a:p>
            <a:pPr marL="285750" lvl="0" indent="-285750" algn="l">
              <a:buFont typeface="Arial" panose="020B0604020202020204" pitchFamily="34" charset="0"/>
              <a:buChar char="•"/>
            </a:pPr>
            <a:r>
              <a:rPr lang="en-GB" sz="2000" dirty="0"/>
              <a:t>Action Plan with milestones</a:t>
            </a:r>
          </a:p>
          <a:p>
            <a:pPr marL="285750" lvl="0" indent="-285750" algn="l">
              <a:buFont typeface="Arial" panose="020B0604020202020204" pitchFamily="34" charset="0"/>
              <a:buChar char="•"/>
            </a:pPr>
            <a:r>
              <a:rPr lang="en-GB" sz="2000" dirty="0"/>
              <a:t>Success criteria, indicators and instruments</a:t>
            </a:r>
          </a:p>
          <a:p>
            <a:pPr marL="285750" lvl="0" indent="-285750" algn="l">
              <a:buFont typeface="Arial" panose="020B0604020202020204" pitchFamily="34" charset="0"/>
              <a:buChar char="•"/>
            </a:pPr>
            <a:endParaRPr lang="en-GB" dirty="0"/>
          </a:p>
          <a:p>
            <a:pPr marL="285750" lvl="0" indent="-285750" algn="l">
              <a:buFont typeface="Arial" panose="020B0604020202020204" pitchFamily="34" charset="0"/>
              <a:buChar char="•"/>
            </a:pPr>
            <a:endParaRPr lang="en-GB" dirty="0"/>
          </a:p>
        </p:txBody>
      </p:sp>
      <p:pic>
        <p:nvPicPr>
          <p:cNvPr id="4" name="Picture 3" descr="A close up of a logo&#10;&#10;Description automatically generated">
            <a:extLst>
              <a:ext uri="{FF2B5EF4-FFF2-40B4-BE49-F238E27FC236}">
                <a16:creationId xmlns:a16="http://schemas.microsoft.com/office/drawing/2014/main" id="{2AD6AF9C-7AB1-4491-B0EB-92B2019CD8D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4425" y="6307332"/>
            <a:ext cx="1710047" cy="408041"/>
          </a:xfrm>
          <a:prstGeom prst="rect">
            <a:avLst/>
          </a:prstGeom>
        </p:spPr>
      </p:pic>
      <p:sp>
        <p:nvSpPr>
          <p:cNvPr id="5" name="Rectangle 4">
            <a:extLst>
              <a:ext uri="{FF2B5EF4-FFF2-40B4-BE49-F238E27FC236}">
                <a16:creationId xmlns:a16="http://schemas.microsoft.com/office/drawing/2014/main" id="{61E03F9D-A727-43E2-B489-9147398FF048}"/>
              </a:ext>
            </a:extLst>
          </p:cNvPr>
          <p:cNvSpPr/>
          <p:nvPr/>
        </p:nvSpPr>
        <p:spPr>
          <a:xfrm>
            <a:off x="2771988" y="6346041"/>
            <a:ext cx="2991525" cy="369332"/>
          </a:xfrm>
          <a:prstGeom prst="rect">
            <a:avLst/>
          </a:prstGeom>
        </p:spPr>
        <p:txBody>
          <a:bodyPr wrap="none">
            <a:spAutoFit/>
          </a:bodyPr>
          <a:lstStyle/>
          <a:p>
            <a:pPr algn="ctr">
              <a:spcAft>
                <a:spcPts val="0"/>
              </a:spcAft>
            </a:pPr>
            <a:r>
              <a:rPr lang="en-US" dirty="0">
                <a:solidFill>
                  <a:srgbClr val="000000"/>
                </a:solidFill>
                <a:latin typeface="Trebuchet MS" panose="020B0603020202020204" pitchFamily="34" charset="0"/>
                <a:ea typeface="Calibri" panose="020F0502020204030204" pitchFamily="34" charset="0"/>
                <a:cs typeface="Times New Roman" panose="02020603050405020304" pitchFamily="18" charset="0"/>
              </a:rPr>
              <a:t>2018-1-AT01-KA202-039242</a:t>
            </a:r>
            <a:endParaRPr lang="en-SE" dirty="0">
              <a:latin typeface="Trebuchet MS" panose="020B0603020202020204" pitchFamily="34" charset="0"/>
              <a:ea typeface="Calibri" panose="020F0502020204030204" pitchFamily="34" charset="0"/>
              <a:cs typeface="Times New Roman" panose="02020603050405020304" pitchFamily="18" charset="0"/>
            </a:endParaRPr>
          </a:p>
        </p:txBody>
      </p:sp>
      <p:pic>
        <p:nvPicPr>
          <p:cNvPr id="3" name="Grafik 2"/>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6574557" y="2353633"/>
            <a:ext cx="2187405" cy="2910931"/>
          </a:xfrm>
          <a:prstGeom prst="rect">
            <a:avLst/>
          </a:prstGeom>
          <a:ln>
            <a:noFill/>
          </a:ln>
          <a:effectLst>
            <a:outerShdw blurRad="292100" dist="139700" dir="2700000" algn="tl" rotWithShape="0">
              <a:srgbClr val="333333">
                <a:alpha val="65000"/>
              </a:srgbClr>
            </a:outerShdw>
          </a:effectLst>
        </p:spPr>
      </p:pic>
      <p:sp>
        <p:nvSpPr>
          <p:cNvPr id="7" name="Rechteck 6"/>
          <p:cNvSpPr/>
          <p:nvPr/>
        </p:nvSpPr>
        <p:spPr>
          <a:xfrm>
            <a:off x="6471681" y="5283078"/>
            <a:ext cx="2393156" cy="276999"/>
          </a:xfrm>
          <a:prstGeom prst="rect">
            <a:avLst/>
          </a:prstGeom>
        </p:spPr>
        <p:txBody>
          <a:bodyPr wrap="none">
            <a:spAutoFit/>
          </a:bodyPr>
          <a:lstStyle/>
          <a:p>
            <a:r>
              <a:rPr lang="en-US" sz="1200" dirty="0">
                <a:solidFill>
                  <a:srgbClr val="111111"/>
                </a:solidFill>
                <a:latin typeface="-apple-system"/>
              </a:rPr>
              <a:t>Photo by </a:t>
            </a:r>
            <a:r>
              <a:rPr lang="en-US" sz="1200" dirty="0">
                <a:solidFill>
                  <a:srgbClr val="767676"/>
                </a:solidFill>
                <a:latin typeface="-apple-system"/>
                <a:hlinkClick r:id="rId5"/>
              </a:rPr>
              <a:t>Anna Earl</a:t>
            </a:r>
            <a:r>
              <a:rPr lang="en-US" sz="1200" dirty="0">
                <a:solidFill>
                  <a:srgbClr val="111111"/>
                </a:solidFill>
                <a:latin typeface="-apple-system"/>
              </a:rPr>
              <a:t> on </a:t>
            </a:r>
            <a:r>
              <a:rPr lang="en-US" sz="1200" dirty="0" err="1">
                <a:solidFill>
                  <a:srgbClr val="767676"/>
                </a:solidFill>
                <a:latin typeface="-apple-system"/>
                <a:hlinkClick r:id="rId6"/>
              </a:rPr>
              <a:t>Unsplash</a:t>
            </a:r>
            <a:endParaRPr lang="de-AT" sz="1200" dirty="0"/>
          </a:p>
        </p:txBody>
      </p:sp>
    </p:spTree>
    <p:extLst>
      <p:ext uri="{BB962C8B-B14F-4D97-AF65-F5344CB8AC3E}">
        <p14:creationId xmlns:p14="http://schemas.microsoft.com/office/powerpoint/2010/main" val="422641871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4.0_Template_PPT.pptx" id="{BE5B8B3B-EF03-4840-A88D-FA8D295AF0A1}" vid="{38676A41-D09E-4BFD-A57E-8CC614ECDB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T4.0_Template_PPT</Template>
  <TotalTime>20</TotalTime>
  <Words>2384</Words>
  <Application>Microsoft Office PowerPoint</Application>
  <PresentationFormat>On-screen Show (4:3)</PresentationFormat>
  <Paragraphs>265</Paragraphs>
  <Slides>33</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-apple-system</vt:lpstr>
      <vt:lpstr>Arial</vt:lpstr>
      <vt:lpstr>Calibri</vt:lpstr>
      <vt:lpstr>Courier New</vt:lpstr>
      <vt:lpstr>Open Sans</vt:lpstr>
      <vt:lpstr>Trebuchet MS</vt:lpstr>
      <vt:lpstr>Office</vt:lpstr>
      <vt:lpstr>Talent 4.0 –  Talent Management for SMEs Training Programme</vt:lpstr>
      <vt:lpstr> Module 01: Check-in to  Talent Management 4.0</vt:lpstr>
      <vt:lpstr>Learning Unit 03:  Getting started with talent segmentation and planning of competencies</vt:lpstr>
      <vt:lpstr>Learning Outcomes</vt:lpstr>
      <vt:lpstr>Contents of learning unit 03</vt:lpstr>
      <vt:lpstr>Repetition: The integrated Talent Management System by Svea von Hehn (2016)</vt:lpstr>
      <vt:lpstr>General Goals of a TM-Strategy</vt:lpstr>
      <vt:lpstr>What should a successful strategy factor in?</vt:lpstr>
      <vt:lpstr>What should a successful strategy factor in?</vt:lpstr>
      <vt:lpstr>Crucial steps towards your Talent Strategy</vt:lpstr>
      <vt:lpstr>Crucial steps towards your Talent Strategy</vt:lpstr>
      <vt:lpstr>Identifying Critical talent</vt:lpstr>
      <vt:lpstr>Talent Segmentation Tool</vt:lpstr>
      <vt:lpstr>5 steps to segmenting your talent</vt:lpstr>
      <vt:lpstr>5 steps to segmenting your talent (II)</vt:lpstr>
      <vt:lpstr>Criteria for identifying critical talent segments (von Hehn 2016, p.50)</vt:lpstr>
      <vt:lpstr>Criteria for identifying critical talent segments II (von Hehn 2016, p.50)</vt:lpstr>
      <vt:lpstr>The Talent Segmentation Wheel</vt:lpstr>
      <vt:lpstr>Sources and procedures to gather general information on critical talent (von Hehn 2016, p.51)</vt:lpstr>
      <vt:lpstr>What do we mean by competencies?</vt:lpstr>
      <vt:lpstr>Why should we work with competencies?</vt:lpstr>
      <vt:lpstr>Why should we work with competencies? II</vt:lpstr>
      <vt:lpstr>Why should we work with competencies? III</vt:lpstr>
      <vt:lpstr>Defining Competencies I</vt:lpstr>
      <vt:lpstr>Defining Competencies II</vt:lpstr>
      <vt:lpstr>Defining Competencies III</vt:lpstr>
      <vt:lpstr>Elements of a competency model</vt:lpstr>
      <vt:lpstr>Exercise: Defining crucial Competencies for your organisation (Worksheet 03)</vt:lpstr>
      <vt:lpstr>Competency Planning Tool</vt:lpstr>
      <vt:lpstr>Further tasks for talent management strategy development  (optional)</vt:lpstr>
      <vt:lpstr>Summary/Conclusion</vt:lpstr>
      <vt:lpstr>Sources</vt:lpstr>
      <vt:lpstr>Thank you for watching! </vt:lpstr>
    </vt:vector>
  </TitlesOfParts>
  <Company>WKO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Kenneth OE Sundin</dc:creator>
  <cp:lastModifiedBy>FIPL12</cp:lastModifiedBy>
  <cp:revision>179</cp:revision>
  <dcterms:created xsi:type="dcterms:W3CDTF">2019-12-09T12:18:42Z</dcterms:created>
  <dcterms:modified xsi:type="dcterms:W3CDTF">2020-05-19T11:36:53Z</dcterms:modified>
</cp:coreProperties>
</file>