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sldIdLst>
    <p:sldId id="257" r:id="rId2"/>
    <p:sldId id="262" r:id="rId3"/>
    <p:sldId id="259" r:id="rId4"/>
    <p:sldId id="260" r:id="rId5"/>
    <p:sldId id="263" r:id="rId6"/>
    <p:sldId id="264" r:id="rId7"/>
    <p:sldId id="261" r:id="rId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87B9"/>
    <a:srgbClr val="3086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2" d="100"/>
          <a:sy n="72" d="100"/>
        </p:scale>
        <p:origin x="1350" y="6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7909EB-9729-4F47-91C0-3AA07B88B825}" type="datetimeFigureOut">
              <a:rPr lang="en-SE" smtClean="0"/>
              <a:t>05/19/2020</a:t>
            </a:fld>
            <a:endParaRPr lang="en-S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32A152-18E1-47D5-9774-F259E223000C}" type="slidenum">
              <a:rPr lang="en-SE" smtClean="0"/>
              <a:t>‹#›</a:t>
            </a:fld>
            <a:endParaRPr lang="en-SE"/>
          </a:p>
        </p:txBody>
      </p:sp>
    </p:spTree>
    <p:extLst>
      <p:ext uri="{BB962C8B-B14F-4D97-AF65-F5344CB8AC3E}">
        <p14:creationId xmlns:p14="http://schemas.microsoft.com/office/powerpoint/2010/main" val="450497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433791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577555"/>
            <a:ext cx="6858000" cy="1932407"/>
          </a:xfrm>
        </p:spPr>
        <p:txBody>
          <a:bodyPr anchor="b"/>
          <a:lstStyle>
            <a:lvl1pPr algn="ctr">
              <a:defRPr sz="4500"/>
            </a:lvl1pPr>
          </a:lstStyle>
          <a:p>
            <a:r>
              <a:rPr lang="en-US"/>
              <a:t>Click to edit Master title style</a:t>
            </a:r>
            <a:endParaRPr lang="de-AT" dirty="0"/>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3681" y="160803"/>
            <a:ext cx="2067702" cy="1313163"/>
          </a:xfrm>
          <a:prstGeom prst="rect">
            <a:avLst/>
          </a:prstGeom>
        </p:spPr>
      </p:pic>
      <p:pic>
        <p:nvPicPr>
          <p:cNvPr id="8" name="Grafik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7113006" y="5845567"/>
            <a:ext cx="1896967" cy="407194"/>
          </a:xfrm>
          <a:prstGeom prst="rect">
            <a:avLst/>
          </a:prstGeom>
        </p:spPr>
      </p:pic>
      <p:sp>
        <p:nvSpPr>
          <p:cNvPr id="9" name="Textfeld 2"/>
          <p:cNvSpPr txBox="1">
            <a:spLocks noChangeArrowheads="1"/>
          </p:cNvSpPr>
          <p:nvPr userDrawn="1"/>
        </p:nvSpPr>
        <p:spPr bwMode="auto">
          <a:xfrm>
            <a:off x="5836144" y="6238917"/>
            <a:ext cx="3216275" cy="670560"/>
          </a:xfrm>
          <a:prstGeom prst="rect">
            <a:avLst/>
          </a:prstGeom>
          <a:noFill/>
          <a:ln w="9525">
            <a:noFill/>
            <a:miter lim="800000"/>
            <a:headEnd/>
            <a:tailEnd/>
          </a:ln>
        </p:spPr>
        <p:txBody>
          <a:bodyPr rot="0" vert="horz" wrap="square" lIns="91440" tIns="45720" rIns="91440" bIns="45720" anchor="t" anchorCtr="0">
            <a:spAutoFit/>
          </a:bodyPr>
          <a:lstStyle/>
          <a:p>
            <a:pPr algn="just">
              <a:lnSpc>
                <a:spcPct val="107000"/>
              </a:lnSpc>
              <a:spcAft>
                <a:spcPts val="800"/>
              </a:spcAft>
            </a:pPr>
            <a:r>
              <a:rPr lang="en-GB" sz="700" dirty="0">
                <a:effectLst/>
                <a:latin typeface="Calibri" panose="020F050202020403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89307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3" name="Vertikaler Textplatzhalt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1434248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p:spPr>
        <p:txBody>
          <a:bodyPr vert="eaVert"/>
          <a:lstStyle/>
          <a:p>
            <a:r>
              <a:rPr lang="en-US"/>
              <a:t>Click to edit Master title style</a:t>
            </a:r>
            <a:endParaRPr lang="de-AT"/>
          </a:p>
        </p:txBody>
      </p:sp>
      <p:sp>
        <p:nvSpPr>
          <p:cNvPr id="3" name="Vertikaler Textplatzhalt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7442874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60945"/>
            <a:ext cx="7772400" cy="1949018"/>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A7073B3-B8A4-4A9F-A96A-2C180B3B6F5D}" type="datetimeFigureOut">
              <a:rPr lang="de-AT" smtClean="0"/>
              <a:t>19.05.2020</a:t>
            </a:fld>
            <a:endParaRPr lang="de-AT" dirty="0"/>
          </a:p>
        </p:txBody>
      </p:sp>
      <p:sp>
        <p:nvSpPr>
          <p:cNvPr id="5" name="Footer Placeholder 4"/>
          <p:cNvSpPr>
            <a:spLocks noGrp="1"/>
          </p:cNvSpPr>
          <p:nvPr>
            <p:ph type="ftr" sz="quarter" idx="11"/>
          </p:nvPr>
        </p:nvSpPr>
        <p:spPr/>
        <p:txBody>
          <a:bodyPr/>
          <a:lstStyle/>
          <a:p>
            <a:endParaRPr lang="de-AT" dirty="0"/>
          </a:p>
        </p:txBody>
      </p:sp>
      <p:sp>
        <p:nvSpPr>
          <p:cNvPr id="6" name="Slide Number Placeholder 5"/>
          <p:cNvSpPr>
            <a:spLocks noGrp="1"/>
          </p:cNvSpPr>
          <p:nvPr>
            <p:ph type="sldNum" sz="quarter" idx="12"/>
          </p:nvPr>
        </p:nvSpPr>
        <p:spPr/>
        <p:txBody>
          <a:bodyPr/>
          <a:lstStyle/>
          <a:p>
            <a:fld id="{BF392987-28A0-473A-8771-24F8F41EB7F1}" type="slidenum">
              <a:rPr lang="de-AT" smtClean="0"/>
              <a:t>‹#›</a:t>
            </a:fld>
            <a:endParaRPr lang="de-AT" dirty="0"/>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3681" y="160803"/>
            <a:ext cx="2067702" cy="1313163"/>
          </a:xfrm>
          <a:prstGeom prst="rect">
            <a:avLst/>
          </a:prstGeom>
        </p:spPr>
      </p:pic>
      <p:pic>
        <p:nvPicPr>
          <p:cNvPr id="10" name="Grafik 9"/>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7113006" y="5845567"/>
            <a:ext cx="1896967" cy="407194"/>
          </a:xfrm>
          <a:prstGeom prst="rect">
            <a:avLst/>
          </a:prstGeom>
        </p:spPr>
      </p:pic>
      <p:sp>
        <p:nvSpPr>
          <p:cNvPr id="11" name="Textfeld 2"/>
          <p:cNvSpPr txBox="1">
            <a:spLocks noChangeArrowheads="1"/>
          </p:cNvSpPr>
          <p:nvPr userDrawn="1"/>
        </p:nvSpPr>
        <p:spPr bwMode="auto">
          <a:xfrm>
            <a:off x="5836144" y="6238917"/>
            <a:ext cx="3216275" cy="670560"/>
          </a:xfrm>
          <a:prstGeom prst="rect">
            <a:avLst/>
          </a:prstGeom>
          <a:noFill/>
          <a:ln w="9525">
            <a:noFill/>
            <a:miter lim="800000"/>
            <a:headEnd/>
            <a:tailEnd/>
          </a:ln>
        </p:spPr>
        <p:txBody>
          <a:bodyPr rot="0" vert="horz" wrap="square" lIns="91440" tIns="45720" rIns="91440" bIns="45720" anchor="t" anchorCtr="0">
            <a:spAutoFit/>
          </a:bodyPr>
          <a:lstStyle/>
          <a:p>
            <a:pPr algn="just">
              <a:lnSpc>
                <a:spcPct val="107000"/>
              </a:lnSpc>
              <a:spcAft>
                <a:spcPts val="800"/>
              </a:spcAft>
            </a:pPr>
            <a:r>
              <a:rPr lang="en-GB" sz="700" dirty="0">
                <a:effectLst/>
                <a:latin typeface="Calibri" panose="020F050202020403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09210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dirty="0"/>
          </a:p>
        </p:txBody>
      </p:sp>
      <p:sp>
        <p:nvSpPr>
          <p:cNvPr id="3" name="Inhaltsplatzhalter 2"/>
          <p:cNvSpPr>
            <a:spLocks noGrp="1"/>
          </p:cNvSpPr>
          <p:nvPr>
            <p:ph idx="1"/>
          </p:nvPr>
        </p:nvSpPr>
        <p:spPr>
          <a:xfrm>
            <a:off x="628650" y="1825625"/>
            <a:ext cx="7886700" cy="41340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8" name="Grafik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994062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de-AT"/>
          </a:p>
        </p:txBody>
      </p:sp>
      <p:sp>
        <p:nvSpPr>
          <p:cNvPr id="3" name="Textplatzhalt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3681" y="160803"/>
            <a:ext cx="2067702" cy="1313163"/>
          </a:xfrm>
          <a:prstGeom prst="rect">
            <a:avLst/>
          </a:prstGeom>
        </p:spPr>
      </p:pic>
      <p:pic>
        <p:nvPicPr>
          <p:cNvPr id="8" name="Grafik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1917898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3" name="Inhaltsplatzhalt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Inhaltsplatzhalt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9" name="Grafik 8"/>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1512911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en-US"/>
              <a:t>Click to edit Master title style</a:t>
            </a:r>
            <a:endParaRPr lang="de-AT"/>
          </a:p>
        </p:txBody>
      </p:sp>
      <p:sp>
        <p:nvSpPr>
          <p:cNvPr id="3" name="Textplatzhalt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Inhaltsplatzhalt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Textplatzhalt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Inhaltsplatzhalt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8" name="Fußzeilenplatzhalter 7"/>
          <p:cNvSpPr>
            <a:spLocks noGrp="1"/>
          </p:cNvSpPr>
          <p:nvPr>
            <p:ph type="ftr" sz="quarter" idx="11"/>
          </p:nvPr>
        </p:nvSpPr>
        <p:spPr/>
        <p:txBody>
          <a:bodyPr/>
          <a:lstStyle/>
          <a:p>
            <a:endParaRPr lang="de-AT" dirty="0"/>
          </a:p>
        </p:txBody>
      </p:sp>
      <p:sp>
        <p:nvSpPr>
          <p:cNvPr id="9" name="Foliennummernplatzhalter 8"/>
          <p:cNvSpPr>
            <a:spLocks noGrp="1"/>
          </p:cNvSpPr>
          <p:nvPr>
            <p:ph type="sldNum" sz="quarter" idx="12"/>
          </p:nvPr>
        </p:nvSpPr>
        <p:spPr/>
        <p:txBody>
          <a:bodyPr/>
          <a:lstStyle/>
          <a:p>
            <a:fld id="{BF392987-28A0-473A-8771-24F8F41EB7F1}" type="slidenum">
              <a:rPr lang="de-AT" smtClean="0"/>
              <a:t>‹#›</a:t>
            </a:fld>
            <a:endParaRPr lang="de-AT" dirty="0"/>
          </a:p>
        </p:txBody>
      </p:sp>
      <p:pic>
        <p:nvPicPr>
          <p:cNvPr id="10" name="Grafi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11" name="Grafik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1600316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4" name="Fußzeilenplatzhalter 3"/>
          <p:cNvSpPr>
            <a:spLocks noGrp="1"/>
          </p:cNvSpPr>
          <p:nvPr>
            <p:ph type="ftr" sz="quarter" idx="11"/>
          </p:nvPr>
        </p:nvSpPr>
        <p:spPr/>
        <p:txBody>
          <a:bodyPr/>
          <a:lstStyle/>
          <a:p>
            <a:endParaRPr lang="de-AT" dirty="0"/>
          </a:p>
        </p:txBody>
      </p:sp>
      <p:sp>
        <p:nvSpPr>
          <p:cNvPr id="5" name="Foliennummernplatzhalter 4"/>
          <p:cNvSpPr>
            <a:spLocks noGrp="1"/>
          </p:cNvSpPr>
          <p:nvPr>
            <p:ph type="sldNum" sz="quarter" idx="12"/>
          </p:nvPr>
        </p:nvSpPr>
        <p:spPr/>
        <p:txBody>
          <a:bodyPr/>
          <a:lstStyle/>
          <a:p>
            <a:fld id="{BF392987-28A0-473A-8771-24F8F41EB7F1}" type="slidenum">
              <a:rPr lang="de-AT" smtClean="0"/>
              <a:t>‹#›</a:t>
            </a:fld>
            <a:endParaRPr lang="de-AT" dirty="0"/>
          </a:p>
        </p:txBody>
      </p:sp>
      <p:pic>
        <p:nvPicPr>
          <p:cNvPr id="6" name="Grafik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7" name="Grafik 6"/>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3440334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3" name="Fußzeilenplatzhalter 2"/>
          <p:cNvSpPr>
            <a:spLocks noGrp="1"/>
          </p:cNvSpPr>
          <p:nvPr>
            <p:ph type="ftr" sz="quarter" idx="11"/>
          </p:nvPr>
        </p:nvSpPr>
        <p:spPr/>
        <p:txBody>
          <a:bodyPr/>
          <a:lstStyle/>
          <a:p>
            <a:endParaRPr lang="de-AT" dirty="0"/>
          </a:p>
        </p:txBody>
      </p:sp>
      <p:sp>
        <p:nvSpPr>
          <p:cNvPr id="4" name="Foliennummernplatzhalter 3"/>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792950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de-AT"/>
          </a:p>
        </p:txBody>
      </p:sp>
      <p:sp>
        <p:nvSpPr>
          <p:cNvPr id="3" name="Inhaltsplatzhalt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umsplatzhalter 4"/>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551998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de-AT"/>
          </a:p>
        </p:txBody>
      </p:sp>
      <p:sp>
        <p:nvSpPr>
          <p:cNvPr id="3" name="Bildplatzhalt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de-AT" dirty="0"/>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umsplatzhalter 4"/>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1867626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Titelmasterformat durch Klicken bearbeiten</a:t>
            </a:r>
            <a:endParaRPr lang="de-AT"/>
          </a:p>
        </p:txBody>
      </p:sp>
      <p:sp>
        <p:nvSpPr>
          <p:cNvPr id="3" name="Textplatzhalt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DFEAAD3-FFDB-4E0C-A6C1-ECE8D80FA51D}" type="datetimeFigureOut">
              <a:rPr lang="de-AT" smtClean="0"/>
              <a:t>19.05.2020</a:t>
            </a:fld>
            <a:endParaRPr lang="de-AT" dirty="0"/>
          </a:p>
        </p:txBody>
      </p:sp>
      <p:sp>
        <p:nvSpPr>
          <p:cNvPr id="5" name="Fußzeilenplatzhalt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AT" dirty="0"/>
          </a:p>
        </p:txBody>
      </p:sp>
      <p:sp>
        <p:nvSpPr>
          <p:cNvPr id="6" name="Foliennummernplatzhalt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F392987-28A0-473A-8771-24F8F41EB7F1}" type="slidenum">
              <a:rPr lang="de-AT" smtClean="0"/>
              <a:t>‹#›</a:t>
            </a:fld>
            <a:endParaRPr lang="de-AT" dirty="0"/>
          </a:p>
        </p:txBody>
      </p:sp>
    </p:spTree>
    <p:extLst>
      <p:ext uri="{BB962C8B-B14F-4D97-AF65-F5344CB8AC3E}">
        <p14:creationId xmlns:p14="http://schemas.microsoft.com/office/powerpoint/2010/main" val="9625787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6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4lent.e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pixabay.com/de/?utm_source=link-attribution&amp;utm_medium=referral&amp;utm_campaign=image&amp;utm_content=3048001" TargetMode="External"/><Relationship Id="rId5" Type="http://schemas.openxmlformats.org/officeDocument/2006/relationships/hyperlink" Target="https://pixabay.com/de/users/moiranazzari-7402443/?utm_source=link-attribution&amp;utm_medium=referral&amp;utm_campaign=image&amp;utm_content=3048001" TargetMode="Externa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21100" y="2889422"/>
            <a:ext cx="8520600" cy="860799"/>
          </a:xfrm>
          <a:prstGeom prst="rect">
            <a:avLst/>
          </a:prstGeom>
        </p:spPr>
        <p:txBody>
          <a:bodyPr spcFirstLastPara="1" vert="horz" wrap="square" lIns="91425" tIns="91425" rIns="91425" bIns="91425" rtlCol="0" anchor="b" anchorCtr="0">
            <a:noAutofit/>
          </a:bodyPr>
          <a:lstStyle/>
          <a:p>
            <a:pPr lvl="0"/>
            <a:r>
              <a:rPr lang="en-GB" sz="4600" b="1" spc="50" dirty="0">
                <a:ln w="0"/>
                <a:effectLst>
                  <a:innerShdw blurRad="63500" dist="50800" dir="13500000">
                    <a:srgbClr val="000000">
                      <a:alpha val="50000"/>
                    </a:srgbClr>
                  </a:innerShdw>
                </a:effectLst>
              </a:rPr>
              <a:t>Talent 4.0 – </a:t>
            </a:r>
            <a:br>
              <a:rPr lang="en-GB" sz="4600" b="1" spc="50" dirty="0">
                <a:ln w="0"/>
                <a:effectLst>
                  <a:innerShdw blurRad="63500" dist="50800" dir="13500000">
                    <a:srgbClr val="000000">
                      <a:alpha val="50000"/>
                    </a:srgbClr>
                  </a:innerShdw>
                </a:effectLst>
              </a:rPr>
            </a:br>
            <a:r>
              <a:rPr lang="en-GB" sz="4600" b="1" spc="50" dirty="0">
                <a:ln w="0"/>
                <a:effectLst>
                  <a:innerShdw blurRad="63500" dist="50800" dir="13500000">
                    <a:srgbClr val="000000">
                      <a:alpha val="50000"/>
                    </a:srgbClr>
                  </a:innerShdw>
                </a:effectLst>
              </a:rPr>
              <a:t>Talent Management for SMEs</a:t>
            </a:r>
            <a:br>
              <a:rPr lang="en-GB" sz="4600" b="1" spc="50" dirty="0">
                <a:ln w="0"/>
                <a:effectLst>
                  <a:innerShdw blurRad="63500" dist="50800" dir="13500000">
                    <a:srgbClr val="000000">
                      <a:alpha val="50000"/>
                    </a:srgbClr>
                  </a:innerShdw>
                </a:effectLst>
              </a:rPr>
            </a:br>
            <a:r>
              <a:rPr lang="en-GB" sz="4600" b="1" spc="50" dirty="0">
                <a:ln w="0"/>
                <a:effectLst>
                  <a:innerShdw blurRad="63500" dist="50800" dir="13500000">
                    <a:srgbClr val="000000">
                      <a:alpha val="50000"/>
                    </a:srgbClr>
                  </a:innerShdw>
                </a:effectLst>
              </a:rPr>
              <a:t>Training Programme</a:t>
            </a:r>
            <a:endParaRPr sz="4800" b="1" spc="50" dirty="0">
              <a:ln w="0"/>
              <a:effectLst>
                <a:innerShdw blurRad="63500" dist="50800" dir="13500000">
                  <a:srgbClr val="000000">
                    <a:alpha val="50000"/>
                  </a:srgbClr>
                </a:innerShdw>
              </a:effectLst>
            </a:endParaRPr>
          </a:p>
        </p:txBody>
      </p:sp>
      <p:sp>
        <p:nvSpPr>
          <p:cNvPr id="2" name="TextBox 1">
            <a:extLst>
              <a:ext uri="{FF2B5EF4-FFF2-40B4-BE49-F238E27FC236}">
                <a16:creationId xmlns:a16="http://schemas.microsoft.com/office/drawing/2014/main" id="{340489AB-6B8C-4A79-B8F6-6BBF45C01F44}"/>
              </a:ext>
            </a:extLst>
          </p:cNvPr>
          <p:cNvSpPr txBox="1"/>
          <p:nvPr/>
        </p:nvSpPr>
        <p:spPr>
          <a:xfrm>
            <a:off x="3322040" y="4446165"/>
            <a:ext cx="2147582" cy="369332"/>
          </a:xfrm>
          <a:prstGeom prst="rect">
            <a:avLst/>
          </a:prstGeom>
          <a:noFill/>
        </p:spPr>
        <p:txBody>
          <a:bodyPr wrap="square" rtlCol="0">
            <a:spAutoFit/>
          </a:bodyPr>
          <a:lstStyle/>
          <a:p>
            <a:r>
              <a:rPr lang="sv-SE" dirty="0">
                <a:hlinkClick r:id="rId3"/>
              </a:rPr>
              <a:t>https://t4lent.eu/</a:t>
            </a:r>
            <a:endParaRPr lang="en-SE" dirty="0"/>
          </a:p>
        </p:txBody>
      </p:sp>
      <p:pic>
        <p:nvPicPr>
          <p:cNvPr id="4" name="Picture 3" descr="A close up of a logo&#10;&#10;Description automatically generated">
            <a:extLst>
              <a:ext uri="{FF2B5EF4-FFF2-40B4-BE49-F238E27FC236}">
                <a16:creationId xmlns:a16="http://schemas.microsoft.com/office/drawing/2014/main" id="{6DE162E2-3A7C-49F5-98B6-6CDE8B8323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B85096CB-8D14-407D-919A-F227C038C295}"/>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50653" y="1704754"/>
            <a:ext cx="6163264" cy="4018962"/>
          </a:xfrm>
          <a:prstGeom prst="rect">
            <a:avLst/>
          </a:prstGeom>
          <a:effectLst>
            <a:outerShdw blurRad="50800" dist="50800" dir="5400000" algn="ctr" rotWithShape="0">
              <a:srgbClr val="000000"/>
            </a:outerShdw>
          </a:effectLst>
        </p:spPr>
      </p:pic>
      <p:sp>
        <p:nvSpPr>
          <p:cNvPr id="15" name="Google Shape;54;p13">
            <a:extLst>
              <a:ext uri="{FF2B5EF4-FFF2-40B4-BE49-F238E27FC236}">
                <a16:creationId xmlns:a16="http://schemas.microsoft.com/office/drawing/2014/main" id="{4EE1301B-4607-4539-A2F0-A5E934540CA8}"/>
              </a:ext>
            </a:extLst>
          </p:cNvPr>
          <p:cNvSpPr txBox="1">
            <a:spLocks noGrp="1"/>
          </p:cNvSpPr>
          <p:nvPr>
            <p:ph type="ctrTitle"/>
          </p:nvPr>
        </p:nvSpPr>
        <p:spPr>
          <a:xfrm>
            <a:off x="2451053" y="255986"/>
            <a:ext cx="6362464" cy="838651"/>
          </a:xfrm>
          <a:prstGeom prst="rect">
            <a:avLst/>
          </a:prstGeom>
        </p:spPr>
        <p:txBody>
          <a:bodyPr spcFirstLastPara="1" vert="horz" wrap="square" lIns="91425" tIns="91425" rIns="91425" bIns="91425" rtlCol="0" anchor="b" anchorCtr="0">
            <a:noAutofit/>
          </a:bodyPr>
          <a:lstStyle/>
          <a:p>
            <a:pPr>
              <a:spcBef>
                <a:spcPts val="0"/>
              </a:spcBef>
            </a:pPr>
            <a:r>
              <a:rPr lang="en-GB" sz="4000" b="1" spc="50" dirty="0">
                <a:ln w="0"/>
                <a:effectLst>
                  <a:innerShdw blurRad="63500" dist="50800" dir="13500000">
                    <a:srgbClr val="000000">
                      <a:alpha val="50000"/>
                    </a:srgbClr>
                  </a:innerShdw>
                </a:effectLst>
              </a:rPr>
              <a:t>Talent Segmentation Tool</a:t>
            </a:r>
            <a:endParaRPr sz="3200" b="1" spc="50" dirty="0">
              <a:ln w="0"/>
              <a:effectLst>
                <a:innerShdw blurRad="63500" dist="50800" dir="13500000">
                  <a:srgbClr val="000000">
                    <a:alpha val="50000"/>
                  </a:srgbClr>
                </a:innerShdw>
              </a:effectLst>
            </a:endParaRPr>
          </a:p>
        </p:txBody>
      </p:sp>
      <p:sp>
        <p:nvSpPr>
          <p:cNvPr id="16" name="Google Shape;55;p13">
            <a:extLst>
              <a:ext uri="{FF2B5EF4-FFF2-40B4-BE49-F238E27FC236}">
                <a16:creationId xmlns:a16="http://schemas.microsoft.com/office/drawing/2014/main" id="{DE9B7982-7A4B-457A-9C2E-1923E7C8D161}"/>
              </a:ext>
            </a:extLst>
          </p:cNvPr>
          <p:cNvSpPr txBox="1">
            <a:spLocks noGrp="1"/>
          </p:cNvSpPr>
          <p:nvPr>
            <p:ph type="subTitle" idx="1"/>
          </p:nvPr>
        </p:nvSpPr>
        <p:spPr>
          <a:xfrm>
            <a:off x="2691239" y="1121137"/>
            <a:ext cx="5854324" cy="477617"/>
          </a:xfrm>
          <a:prstGeom prst="rect">
            <a:avLst/>
          </a:prstGeom>
        </p:spPr>
        <p:txBody>
          <a:bodyPr spcFirstLastPara="1" vert="horz" wrap="square" lIns="91425" tIns="91425" rIns="91425" bIns="91425" rtlCol="0" anchor="t" anchorCtr="0">
            <a:noAutofit/>
            <a:scene3d>
              <a:camera prst="orthographicFront"/>
              <a:lightRig rig="soft" dir="t">
                <a:rot lat="0" lon="0" rev="15600000"/>
              </a:lightRig>
            </a:scene3d>
            <a:sp3d extrusionH="57150" prstMaterial="softEdge">
              <a:bevelT w="25400" h="38100"/>
            </a:sp3d>
          </a:bodyPr>
          <a:lstStyle/>
          <a:p>
            <a:pPr>
              <a:spcBef>
                <a:spcPts val="0"/>
              </a:spcBef>
            </a:pPr>
            <a:r>
              <a:rPr lang="en-GB" sz="1600" b="1" dirty="0">
                <a:ln/>
              </a:rPr>
              <a:t>Prepared by WKO </a:t>
            </a:r>
            <a:r>
              <a:rPr lang="en-GB" sz="1600" b="1" dirty="0" err="1">
                <a:ln/>
              </a:rPr>
              <a:t>Steiermark</a:t>
            </a:r>
            <a:r>
              <a:rPr lang="en-GB" sz="1600" b="1" dirty="0">
                <a:ln/>
              </a:rPr>
              <a:t>, Austria</a:t>
            </a:r>
            <a:endParaRPr sz="1600" b="1" dirty="0">
              <a:ln/>
            </a:endParaRPr>
          </a:p>
        </p:txBody>
      </p:sp>
      <p:pic>
        <p:nvPicPr>
          <p:cNvPr id="4" name="Picture 3" descr="A close up of a logo&#10;&#10;Description automatically generated">
            <a:extLst>
              <a:ext uri="{FF2B5EF4-FFF2-40B4-BE49-F238E27FC236}">
                <a16:creationId xmlns:a16="http://schemas.microsoft.com/office/drawing/2014/main" id="{318EA7DB-91C1-4A48-A734-32949D41082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5721040A-1622-41B5-A4C6-B58A6DC708CB}"/>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2" name="Rechteck 1"/>
          <p:cNvSpPr/>
          <p:nvPr/>
        </p:nvSpPr>
        <p:spPr>
          <a:xfrm>
            <a:off x="2553915" y="5880990"/>
            <a:ext cx="3210751" cy="307777"/>
          </a:xfrm>
          <a:prstGeom prst="rect">
            <a:avLst/>
          </a:prstGeom>
        </p:spPr>
        <p:txBody>
          <a:bodyPr wrap="none">
            <a:spAutoFit/>
          </a:bodyPr>
          <a:lstStyle/>
          <a:p>
            <a:r>
              <a:rPr lang="de-AT" sz="1400" dirty="0"/>
              <a:t>Image </a:t>
            </a:r>
            <a:r>
              <a:rPr lang="de-AT" sz="1400" dirty="0" err="1"/>
              <a:t>from</a:t>
            </a:r>
            <a:r>
              <a:rPr lang="de-AT" sz="1400" dirty="0"/>
              <a:t> </a:t>
            </a:r>
            <a:r>
              <a:rPr lang="de-AT" sz="1400" u="sng" dirty="0">
                <a:hlinkClick r:id="rId5"/>
              </a:rPr>
              <a:t>Moira </a:t>
            </a:r>
            <a:r>
              <a:rPr lang="de-AT" sz="1400" u="sng" dirty="0" err="1">
                <a:hlinkClick r:id="rId5"/>
              </a:rPr>
              <a:t>Nazzari</a:t>
            </a:r>
            <a:r>
              <a:rPr lang="de-AT" sz="1400" dirty="0"/>
              <a:t> on </a:t>
            </a:r>
            <a:r>
              <a:rPr lang="de-AT" sz="1400" u="sng" dirty="0" err="1">
                <a:hlinkClick r:id="rId6"/>
              </a:rPr>
              <a:t>Pixabay</a:t>
            </a:r>
            <a:r>
              <a:rPr lang="de-AT" sz="1400" dirty="0"/>
              <a:t> </a:t>
            </a:r>
            <a:endParaRPr lang="de-AT" sz="1050" dirty="0"/>
          </a:p>
        </p:txBody>
      </p:sp>
      <p:sp>
        <p:nvSpPr>
          <p:cNvPr id="9" name="Textfeld 8"/>
          <p:cNvSpPr txBox="1"/>
          <p:nvPr/>
        </p:nvSpPr>
        <p:spPr>
          <a:xfrm>
            <a:off x="258372" y="4499443"/>
            <a:ext cx="2155581" cy="1277273"/>
          </a:xfrm>
          <a:prstGeom prst="rect">
            <a:avLst/>
          </a:prstGeom>
          <a:noFill/>
        </p:spPr>
        <p:txBody>
          <a:bodyPr wrap="square" rtlCol="0">
            <a:spAutoFit/>
          </a:bodyPr>
          <a:lstStyle/>
          <a:p>
            <a:pPr algn="r"/>
            <a:r>
              <a:rPr lang="de-DE" sz="1100" dirty="0"/>
              <a:t>With kind permission from the NHS London Leadership Academy. This </a:t>
            </a:r>
            <a:r>
              <a:rPr lang="de-DE" sz="1100" dirty="0" err="1"/>
              <a:t>tool</a:t>
            </a:r>
            <a:r>
              <a:rPr lang="de-DE" sz="1100" dirty="0"/>
              <a:t> </a:t>
            </a:r>
            <a:r>
              <a:rPr lang="de-DE" sz="1100" dirty="0" err="1"/>
              <a:t>is</a:t>
            </a:r>
            <a:r>
              <a:rPr lang="de-DE" sz="1100" dirty="0"/>
              <a:t> a </a:t>
            </a:r>
            <a:r>
              <a:rPr lang="de-DE" sz="1100" dirty="0" err="1"/>
              <a:t>derivation</a:t>
            </a:r>
            <a:r>
              <a:rPr lang="de-DE" sz="1100" dirty="0"/>
              <a:t> </a:t>
            </a:r>
            <a:r>
              <a:rPr lang="de-DE" sz="1100" dirty="0" err="1"/>
              <a:t>of</a:t>
            </a:r>
            <a:r>
              <a:rPr lang="de-DE" sz="1100" dirty="0"/>
              <a:t> </a:t>
            </a:r>
            <a:r>
              <a:rPr lang="de-DE" sz="1100" dirty="0" err="1"/>
              <a:t>the</a:t>
            </a:r>
            <a:r>
              <a:rPr lang="de-DE" sz="1100" dirty="0"/>
              <a:t> </a:t>
            </a:r>
            <a:r>
              <a:rPr lang="de-DE" sz="1100" dirty="0" err="1"/>
              <a:t>talent</a:t>
            </a:r>
            <a:r>
              <a:rPr lang="de-DE" sz="1100" dirty="0"/>
              <a:t> </a:t>
            </a:r>
            <a:r>
              <a:rPr lang="de-DE" sz="1100" dirty="0" err="1"/>
              <a:t>strategy</a:t>
            </a:r>
            <a:r>
              <a:rPr lang="de-DE" sz="1100" dirty="0"/>
              <a:t> </a:t>
            </a:r>
            <a:r>
              <a:rPr lang="de-DE" sz="1100" dirty="0" err="1"/>
              <a:t>tool</a:t>
            </a:r>
            <a:r>
              <a:rPr lang="de-DE" sz="1100" dirty="0"/>
              <a:t> </a:t>
            </a:r>
            <a:r>
              <a:rPr lang="de-DE" sz="1100" dirty="0" err="1"/>
              <a:t>developed</a:t>
            </a:r>
            <a:r>
              <a:rPr lang="de-DE" sz="1100" dirty="0"/>
              <a:t> </a:t>
            </a:r>
            <a:r>
              <a:rPr lang="de-DE" sz="1100" dirty="0" err="1"/>
              <a:t>by</a:t>
            </a:r>
            <a:endParaRPr lang="de-DE" sz="1100" dirty="0"/>
          </a:p>
          <a:p>
            <a:pPr algn="r"/>
            <a:r>
              <a:rPr lang="de-DE" sz="1100" dirty="0"/>
              <a:t>© PA Consulting </a:t>
            </a:r>
            <a:r>
              <a:rPr lang="de-DE" sz="1100" dirty="0" err="1"/>
              <a:t>and</a:t>
            </a:r>
            <a:r>
              <a:rPr lang="de-DE" sz="1100" dirty="0"/>
              <a:t> London Leadership Academy.</a:t>
            </a:r>
            <a:endParaRPr lang="de-AT" sz="1100" dirty="0"/>
          </a:p>
        </p:txBody>
      </p:sp>
    </p:spTree>
    <p:extLst>
      <p:ext uri="{BB962C8B-B14F-4D97-AF65-F5344CB8AC3E}">
        <p14:creationId xmlns:p14="http://schemas.microsoft.com/office/powerpoint/2010/main" val="2042760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1" i="1" dirty="0"/>
              <a:t>5 steps to segmenting your talent</a:t>
            </a:r>
            <a:endParaRPr lang="de-AT" dirty="0"/>
          </a:p>
        </p:txBody>
      </p:sp>
      <p:sp>
        <p:nvSpPr>
          <p:cNvPr id="3" name="Content Placeholder 1"/>
          <p:cNvSpPr txBox="1">
            <a:spLocks/>
          </p:cNvSpPr>
          <p:nvPr/>
        </p:nvSpPr>
        <p:spPr>
          <a:xfrm>
            <a:off x="143669" y="1429615"/>
            <a:ext cx="8856661" cy="447242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sz="1800" dirty="0"/>
              <a:t>Follow these 5 steps to identify your critical talent segments and develop your talent segmentation wheel:</a:t>
            </a:r>
          </a:p>
          <a:p>
            <a:pPr marL="342900" indent="-342900">
              <a:buFont typeface="+mj-lt"/>
              <a:buAutoNum type="arabicPeriod"/>
            </a:pPr>
            <a:r>
              <a:rPr lang="en-GB" sz="1800" dirty="0"/>
              <a:t>Identify the talent segments that are critical to driving your organisation’s effectiveness and success. These are often specific skill sets or professions that are unique to your organisation and may, for example, be linked to the delivery of new products or services. This can be done through interviews or focus groups with stakeholders, ensuring you gain a shared definition of this talent. </a:t>
            </a:r>
          </a:p>
          <a:p>
            <a:pPr marL="342900" indent="-342900">
              <a:buFont typeface="+mj-lt"/>
              <a:buAutoNum type="arabicPeriod"/>
            </a:pPr>
            <a:r>
              <a:rPr lang="en-GB" sz="1800" dirty="0"/>
              <a:t>Understand your external conditions and whether they are steady, volatile or undergoing a transformation, which will provide a view of the future state of the organisational context and what you need to be successful now and in the future.</a:t>
            </a:r>
          </a:p>
          <a:p>
            <a:pPr marL="342900" indent="-342900">
              <a:buFont typeface="+mj-lt"/>
              <a:buAutoNum type="arabicPeriod"/>
            </a:pPr>
            <a:r>
              <a:rPr lang="en-GB" sz="1800" dirty="0"/>
              <a:t>Use the information gathered in the first two steps to generate a picture of the roles and skills that are the most crucial to current and future delivery of your services. Use the </a:t>
            </a:r>
            <a:r>
              <a:rPr lang="en-GB" sz="1800" i="1" dirty="0"/>
              <a:t>Talent Segmentation Wheel </a:t>
            </a:r>
            <a:r>
              <a:rPr lang="en-GB" sz="1800" dirty="0"/>
              <a:t>(slide 3) to create your own version of your critical segments. This tool provides an example of critical talent segments that you can adapt to suit your organisation. </a:t>
            </a:r>
          </a:p>
        </p:txBody>
      </p:sp>
      <p:sp>
        <p:nvSpPr>
          <p:cNvPr id="5" name="Textfeld 3">
            <a:extLst>
              <a:ext uri="{FF2B5EF4-FFF2-40B4-BE49-F238E27FC236}">
                <a16:creationId xmlns:a16="http://schemas.microsoft.com/office/drawing/2014/main" id="{A4CA9943-409A-45F5-AA77-ADE0D1A74571}"/>
              </a:ext>
            </a:extLst>
          </p:cNvPr>
          <p:cNvSpPr txBox="1"/>
          <p:nvPr/>
        </p:nvSpPr>
        <p:spPr>
          <a:xfrm>
            <a:off x="2531047" y="5986262"/>
            <a:ext cx="4691506" cy="769441"/>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100" dirty="0"/>
          </a:p>
          <a:p>
            <a:r>
              <a:rPr lang="de-DE" sz="1100" dirty="0"/>
              <a:t>With kind permission from the NHS London Leadership Academy. This </a:t>
            </a:r>
            <a:r>
              <a:rPr lang="de-DE" sz="1100" dirty="0" err="1"/>
              <a:t>tool</a:t>
            </a:r>
            <a:r>
              <a:rPr lang="de-DE" sz="1100" dirty="0"/>
              <a:t> </a:t>
            </a:r>
            <a:r>
              <a:rPr lang="de-DE" sz="1100" dirty="0" err="1"/>
              <a:t>is</a:t>
            </a:r>
            <a:r>
              <a:rPr lang="de-DE" sz="1100" dirty="0"/>
              <a:t> a </a:t>
            </a:r>
            <a:r>
              <a:rPr lang="de-DE" sz="1100" dirty="0" err="1"/>
              <a:t>derivation</a:t>
            </a:r>
            <a:r>
              <a:rPr lang="de-DE" sz="1100" dirty="0"/>
              <a:t> </a:t>
            </a:r>
            <a:r>
              <a:rPr lang="de-DE" sz="1100" dirty="0" err="1"/>
              <a:t>of</a:t>
            </a:r>
            <a:r>
              <a:rPr lang="de-DE" sz="1100" dirty="0"/>
              <a:t> </a:t>
            </a:r>
            <a:r>
              <a:rPr lang="de-DE" sz="1100" dirty="0" err="1"/>
              <a:t>the</a:t>
            </a:r>
            <a:r>
              <a:rPr lang="de-DE" sz="1100" dirty="0"/>
              <a:t> </a:t>
            </a:r>
            <a:r>
              <a:rPr lang="de-DE" sz="1100" dirty="0" err="1"/>
              <a:t>talent</a:t>
            </a:r>
            <a:r>
              <a:rPr lang="de-DE" sz="1100" dirty="0"/>
              <a:t> </a:t>
            </a:r>
            <a:r>
              <a:rPr lang="de-DE" sz="1100" dirty="0" err="1"/>
              <a:t>segmentation</a:t>
            </a:r>
            <a:r>
              <a:rPr lang="de-DE" sz="1100" dirty="0"/>
              <a:t> </a:t>
            </a:r>
            <a:r>
              <a:rPr lang="de-DE" sz="1100" dirty="0" err="1"/>
              <a:t>tool</a:t>
            </a:r>
            <a:r>
              <a:rPr lang="de-DE" sz="1100" dirty="0"/>
              <a:t> </a:t>
            </a:r>
            <a:r>
              <a:rPr lang="de-DE" sz="1100" dirty="0" err="1"/>
              <a:t>developed</a:t>
            </a:r>
            <a:r>
              <a:rPr lang="de-DE" sz="1100" dirty="0"/>
              <a:t> </a:t>
            </a:r>
            <a:r>
              <a:rPr lang="de-DE" sz="1100" dirty="0" err="1"/>
              <a:t>by</a:t>
            </a:r>
            <a:endParaRPr lang="de-DE" sz="1100" dirty="0"/>
          </a:p>
          <a:p>
            <a:r>
              <a:rPr lang="de-DE" sz="1100" dirty="0"/>
              <a:t>© PA Consulting </a:t>
            </a:r>
            <a:r>
              <a:rPr lang="de-DE" sz="1100" dirty="0" err="1"/>
              <a:t>and</a:t>
            </a:r>
            <a:r>
              <a:rPr lang="de-DE" sz="1100" dirty="0"/>
              <a:t> London Leadership Academy.</a:t>
            </a:r>
            <a:endParaRPr lang="de-AT" sz="1100" dirty="0"/>
          </a:p>
        </p:txBody>
      </p:sp>
    </p:spTree>
    <p:extLst>
      <p:ext uri="{BB962C8B-B14F-4D97-AF65-F5344CB8AC3E}">
        <p14:creationId xmlns:p14="http://schemas.microsoft.com/office/powerpoint/2010/main" val="879099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1" i="1" dirty="0"/>
              <a:t>5 steps to segmenting your talent (II)</a:t>
            </a:r>
            <a:endParaRPr lang="de-AT" dirty="0"/>
          </a:p>
        </p:txBody>
      </p:sp>
      <p:sp>
        <p:nvSpPr>
          <p:cNvPr id="3" name="Rechteck 2"/>
          <p:cNvSpPr/>
          <p:nvPr/>
        </p:nvSpPr>
        <p:spPr>
          <a:xfrm>
            <a:off x="265042" y="1850655"/>
            <a:ext cx="8415131" cy="3416320"/>
          </a:xfrm>
          <a:prstGeom prst="rect">
            <a:avLst/>
          </a:prstGeom>
        </p:spPr>
        <p:txBody>
          <a:bodyPr wrap="square">
            <a:spAutoFit/>
          </a:bodyPr>
          <a:lstStyle/>
          <a:p>
            <a:pPr marL="342900" indent="-342900">
              <a:buFont typeface="+mj-lt"/>
              <a:buAutoNum type="arabicPeriod" startAt="4"/>
            </a:pPr>
            <a:r>
              <a:rPr lang="en-GB" dirty="0"/>
              <a:t>Further define your talent segments by identifying the competencies that are critical to ensuring success in each segment. You could do this through a card-sort exercise which lists all competencies on separate cards, with individuals or groups selecting and agreeing on the most critical competencies required. If you need to refine your competency definitions these need to be simple, unambiguous, inclusive and forward looking. These competencies then describe what each talent segment looks like, allowing you to identify, assess and develop against these. </a:t>
            </a:r>
          </a:p>
          <a:p>
            <a:pPr marL="342900" indent="-342900">
              <a:buFont typeface="+mj-lt"/>
              <a:buAutoNum type="arabicPeriod" startAt="4"/>
            </a:pPr>
            <a:r>
              <a:rPr lang="en-GB" dirty="0"/>
              <a:t>Once you are clear on your most crucial talent segments and their required competencies, your actions in attracting, identifying, developing, deploying and retaining this talent can then be prioritised and tailored for these segments.</a:t>
            </a:r>
          </a:p>
        </p:txBody>
      </p:sp>
      <p:sp>
        <p:nvSpPr>
          <p:cNvPr id="4" name="Textfeld 3"/>
          <p:cNvSpPr txBox="1"/>
          <p:nvPr/>
        </p:nvSpPr>
        <p:spPr>
          <a:xfrm>
            <a:off x="2875485" y="5885311"/>
            <a:ext cx="4311161" cy="769441"/>
          </a:xfrm>
          <a:prstGeom prst="rect">
            <a:avLst/>
          </a:prstGeom>
          <a:noFill/>
        </p:spPr>
        <p:txBody>
          <a:bodyPr wrap="square" rtlCol="0">
            <a:spAutoFit/>
          </a:bodyPr>
          <a:lstStyle/>
          <a:p>
            <a:endParaRPr lang="de-DE" sz="1100" dirty="0"/>
          </a:p>
          <a:p>
            <a:r>
              <a:rPr lang="de-DE" sz="1100" dirty="0" err="1"/>
              <a:t>With</a:t>
            </a:r>
            <a:r>
              <a:rPr lang="de-DE" sz="1100" dirty="0"/>
              <a:t> </a:t>
            </a:r>
            <a:r>
              <a:rPr lang="de-DE" sz="1100" dirty="0" err="1"/>
              <a:t>friendly</a:t>
            </a:r>
            <a:r>
              <a:rPr lang="de-DE" sz="1100" dirty="0"/>
              <a:t> </a:t>
            </a:r>
            <a:r>
              <a:rPr lang="de-DE" sz="1100" dirty="0" err="1"/>
              <a:t>permission</a:t>
            </a:r>
            <a:r>
              <a:rPr lang="de-DE" sz="1100" dirty="0"/>
              <a:t> </a:t>
            </a:r>
            <a:r>
              <a:rPr lang="de-DE" sz="1100" dirty="0" err="1"/>
              <a:t>from</a:t>
            </a:r>
            <a:r>
              <a:rPr lang="de-DE" sz="1100" dirty="0"/>
              <a:t> </a:t>
            </a:r>
            <a:r>
              <a:rPr lang="de-DE" sz="1100" dirty="0" err="1"/>
              <a:t>the</a:t>
            </a:r>
            <a:r>
              <a:rPr lang="de-DE" sz="1100" dirty="0"/>
              <a:t> NHS London Leadership Academy. This </a:t>
            </a:r>
            <a:r>
              <a:rPr lang="de-DE" sz="1100" dirty="0" err="1"/>
              <a:t>tool</a:t>
            </a:r>
            <a:r>
              <a:rPr lang="de-DE" sz="1100" dirty="0"/>
              <a:t> </a:t>
            </a:r>
            <a:r>
              <a:rPr lang="de-DE" sz="1100" dirty="0" err="1"/>
              <a:t>is</a:t>
            </a:r>
            <a:r>
              <a:rPr lang="de-DE" sz="1100" dirty="0"/>
              <a:t> a </a:t>
            </a:r>
            <a:r>
              <a:rPr lang="de-DE" sz="1100" dirty="0" err="1"/>
              <a:t>derivation</a:t>
            </a:r>
            <a:r>
              <a:rPr lang="de-DE" sz="1100" dirty="0"/>
              <a:t> </a:t>
            </a:r>
            <a:r>
              <a:rPr lang="de-DE" sz="1100" dirty="0" err="1"/>
              <a:t>of</a:t>
            </a:r>
            <a:r>
              <a:rPr lang="de-DE" sz="1100" dirty="0"/>
              <a:t> </a:t>
            </a:r>
            <a:r>
              <a:rPr lang="de-DE" sz="1100" dirty="0" err="1"/>
              <a:t>the</a:t>
            </a:r>
            <a:r>
              <a:rPr lang="de-DE" sz="1100" dirty="0"/>
              <a:t> </a:t>
            </a:r>
            <a:r>
              <a:rPr lang="de-DE" sz="1100" dirty="0" err="1"/>
              <a:t>talent</a:t>
            </a:r>
            <a:r>
              <a:rPr lang="de-DE" sz="1100" dirty="0"/>
              <a:t> </a:t>
            </a:r>
            <a:r>
              <a:rPr lang="de-DE" sz="1100" dirty="0" err="1"/>
              <a:t>segmentation</a:t>
            </a:r>
            <a:r>
              <a:rPr lang="de-DE" sz="1100" dirty="0"/>
              <a:t> </a:t>
            </a:r>
            <a:r>
              <a:rPr lang="de-DE" sz="1100" dirty="0" err="1"/>
              <a:t>tool</a:t>
            </a:r>
            <a:r>
              <a:rPr lang="de-DE" sz="1100" dirty="0"/>
              <a:t> </a:t>
            </a:r>
            <a:r>
              <a:rPr lang="de-DE" sz="1100" dirty="0" err="1"/>
              <a:t>developed</a:t>
            </a:r>
            <a:r>
              <a:rPr lang="de-DE" sz="1100" dirty="0"/>
              <a:t> </a:t>
            </a:r>
            <a:r>
              <a:rPr lang="de-DE" sz="1100" dirty="0" err="1"/>
              <a:t>by</a:t>
            </a:r>
            <a:endParaRPr lang="de-DE" sz="1100" dirty="0"/>
          </a:p>
          <a:p>
            <a:r>
              <a:rPr lang="de-DE" sz="1100" dirty="0"/>
              <a:t>© PA Consulting </a:t>
            </a:r>
            <a:r>
              <a:rPr lang="de-DE" sz="1100" dirty="0" err="1"/>
              <a:t>and</a:t>
            </a:r>
            <a:r>
              <a:rPr lang="de-DE" sz="1100" dirty="0"/>
              <a:t> London Leadership Academy.</a:t>
            </a:r>
            <a:endParaRPr lang="de-AT" sz="1100" dirty="0"/>
          </a:p>
        </p:txBody>
      </p:sp>
    </p:spTree>
    <p:extLst>
      <p:ext uri="{BB962C8B-B14F-4D97-AF65-F5344CB8AC3E}">
        <p14:creationId xmlns:p14="http://schemas.microsoft.com/office/powerpoint/2010/main" val="2258459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200" b="1" dirty="0" err="1">
                <a:ln/>
              </a:rPr>
              <a:t>Criteria</a:t>
            </a:r>
            <a:r>
              <a:rPr lang="de-DE" sz="3200" b="1" dirty="0">
                <a:ln/>
              </a:rPr>
              <a:t> </a:t>
            </a:r>
            <a:r>
              <a:rPr lang="de-DE" sz="3200" b="1" dirty="0" err="1">
                <a:ln/>
              </a:rPr>
              <a:t>for</a:t>
            </a:r>
            <a:r>
              <a:rPr lang="de-DE" sz="3200" b="1" dirty="0">
                <a:ln/>
              </a:rPr>
              <a:t> </a:t>
            </a:r>
            <a:r>
              <a:rPr lang="de-DE" sz="3200" b="1" dirty="0" err="1">
                <a:ln/>
              </a:rPr>
              <a:t>identifying</a:t>
            </a:r>
            <a:r>
              <a:rPr lang="de-DE" sz="3200" b="1" dirty="0">
                <a:ln/>
              </a:rPr>
              <a:t> Critical </a:t>
            </a:r>
            <a:r>
              <a:rPr lang="de-DE" sz="3200" b="1" dirty="0" err="1">
                <a:ln/>
              </a:rPr>
              <a:t>talent</a:t>
            </a:r>
            <a:r>
              <a:rPr lang="de-DE" sz="3200" b="1" dirty="0">
                <a:ln/>
              </a:rPr>
              <a:t> </a:t>
            </a:r>
            <a:r>
              <a:rPr lang="de-DE" sz="3200" b="1" dirty="0" err="1">
                <a:ln/>
              </a:rPr>
              <a:t>segments</a:t>
            </a:r>
            <a:r>
              <a:rPr lang="de-DE" sz="3200" b="1" dirty="0">
                <a:ln/>
              </a:rPr>
              <a:t> (von Hehn 2016, p.50)</a:t>
            </a:r>
            <a:endParaRPr lang="de-AT" dirty="0"/>
          </a:p>
        </p:txBody>
      </p:sp>
      <p:graphicFrame>
        <p:nvGraphicFramePr>
          <p:cNvPr id="4" name="Inhaltsplatzhalter 3"/>
          <p:cNvGraphicFramePr>
            <a:graphicFrameLocks noGrp="1"/>
          </p:cNvGraphicFramePr>
          <p:nvPr>
            <p:ph idx="1"/>
          </p:nvPr>
        </p:nvGraphicFramePr>
        <p:xfrm>
          <a:off x="628650" y="1567009"/>
          <a:ext cx="7886700" cy="4485640"/>
        </p:xfrm>
        <a:graphic>
          <a:graphicData uri="http://schemas.openxmlformats.org/drawingml/2006/table">
            <a:tbl>
              <a:tblPr firstRow="1" bandRow="1">
                <a:tableStyleId>{5C22544A-7EE6-4342-B048-85BDC9FD1C3A}</a:tableStyleId>
              </a:tblPr>
              <a:tblGrid>
                <a:gridCol w="3943350">
                  <a:extLst>
                    <a:ext uri="{9D8B030D-6E8A-4147-A177-3AD203B41FA5}">
                      <a16:colId xmlns:a16="http://schemas.microsoft.com/office/drawing/2014/main" val="1327491204"/>
                    </a:ext>
                  </a:extLst>
                </a:gridCol>
                <a:gridCol w="3943350">
                  <a:extLst>
                    <a:ext uri="{9D8B030D-6E8A-4147-A177-3AD203B41FA5}">
                      <a16:colId xmlns:a16="http://schemas.microsoft.com/office/drawing/2014/main" val="2035231554"/>
                    </a:ext>
                  </a:extLst>
                </a:gridCol>
              </a:tblGrid>
              <a:tr h="370840">
                <a:tc>
                  <a:txBody>
                    <a:bodyPr/>
                    <a:lstStyle/>
                    <a:p>
                      <a:r>
                        <a:rPr lang="de-DE" sz="1400" dirty="0" err="1"/>
                        <a:t>Criterion</a:t>
                      </a:r>
                      <a:endParaRPr lang="de-AT" sz="1400" dirty="0"/>
                    </a:p>
                  </a:txBody>
                  <a:tcPr/>
                </a:tc>
                <a:tc>
                  <a:txBody>
                    <a:bodyPr/>
                    <a:lstStyle/>
                    <a:p>
                      <a:r>
                        <a:rPr lang="de-DE" sz="1400" dirty="0" err="1"/>
                        <a:t>Guiding</a:t>
                      </a:r>
                      <a:r>
                        <a:rPr lang="de-DE" sz="1400" dirty="0"/>
                        <a:t> </a:t>
                      </a:r>
                      <a:r>
                        <a:rPr lang="de-DE" sz="1400" dirty="0" err="1"/>
                        <a:t>questions</a:t>
                      </a:r>
                      <a:endParaRPr lang="de-AT" sz="1400" dirty="0"/>
                    </a:p>
                  </a:txBody>
                  <a:tcPr/>
                </a:tc>
                <a:extLst>
                  <a:ext uri="{0D108BD9-81ED-4DB2-BD59-A6C34878D82A}">
                    <a16:rowId xmlns:a16="http://schemas.microsoft.com/office/drawing/2014/main" val="4219835761"/>
                  </a:ext>
                </a:extLst>
              </a:tr>
              <a:tr h="370840">
                <a:tc>
                  <a:txBody>
                    <a:bodyPr/>
                    <a:lstStyle/>
                    <a:p>
                      <a:r>
                        <a:rPr lang="de-DE" sz="1400" dirty="0"/>
                        <a:t>Strategic </a:t>
                      </a:r>
                      <a:r>
                        <a:rPr lang="de-DE" sz="1400" dirty="0" err="1"/>
                        <a:t>Relevance</a:t>
                      </a:r>
                      <a:endParaRPr lang="de-AT" sz="1400" dirty="0"/>
                    </a:p>
                  </a:txBody>
                  <a:tcPr/>
                </a:tc>
                <a:tc>
                  <a:txBody>
                    <a:bodyPr/>
                    <a:lstStyle/>
                    <a:p>
                      <a:pPr marL="285750" indent="-285750">
                        <a:buFont typeface="Arial" panose="020B0604020202020204" pitchFamily="34" charset="0"/>
                        <a:buChar char="•"/>
                      </a:pPr>
                      <a:r>
                        <a:rPr lang="en-US" sz="1400" dirty="0"/>
                        <a:t>Is direct added value created for the company?</a:t>
                      </a:r>
                    </a:p>
                    <a:p>
                      <a:pPr marL="285750" indent="-285750">
                        <a:buFont typeface="Arial" panose="020B0604020202020204" pitchFamily="34" charset="0"/>
                        <a:buChar char="•"/>
                      </a:pPr>
                      <a:r>
                        <a:rPr lang="en-US" sz="1400" dirty="0"/>
                        <a:t>To what extent would strategic objectives - in relation to the market, customers or products - be impaired if the position were not filled?</a:t>
                      </a:r>
                    </a:p>
                    <a:p>
                      <a:pPr marL="285750" indent="-285750">
                        <a:buFont typeface="Arial" panose="020B0604020202020204" pitchFamily="34" charset="0"/>
                        <a:buChar char="•"/>
                      </a:pPr>
                      <a:r>
                        <a:rPr lang="en-US" sz="1400" dirty="0"/>
                        <a:t>Would non-occupation lead to short-term impediments to business?</a:t>
                      </a:r>
                    </a:p>
                  </a:txBody>
                  <a:tcPr/>
                </a:tc>
                <a:extLst>
                  <a:ext uri="{0D108BD9-81ED-4DB2-BD59-A6C34878D82A}">
                    <a16:rowId xmlns:a16="http://schemas.microsoft.com/office/drawing/2014/main" val="2121664162"/>
                  </a:ext>
                </a:extLst>
              </a:tr>
              <a:tr h="370840">
                <a:tc>
                  <a:txBody>
                    <a:bodyPr/>
                    <a:lstStyle/>
                    <a:p>
                      <a:r>
                        <a:rPr lang="de-DE" sz="1400" dirty="0"/>
                        <a:t>Financial </a:t>
                      </a:r>
                      <a:r>
                        <a:rPr lang="de-DE" sz="1400" dirty="0" err="1"/>
                        <a:t>Relevance</a:t>
                      </a:r>
                      <a:endParaRPr lang="de-AT" sz="1400" dirty="0"/>
                    </a:p>
                  </a:txBody>
                  <a:tcPr/>
                </a:tc>
                <a:tc>
                  <a:txBody>
                    <a:bodyPr/>
                    <a:lstStyle/>
                    <a:p>
                      <a:pPr marL="285750" indent="-285750">
                        <a:buFont typeface="Arial" panose="020B0604020202020204" pitchFamily="34" charset="0"/>
                        <a:buChar char="•"/>
                      </a:pPr>
                      <a:r>
                        <a:rPr lang="en-US" sz="1400" dirty="0"/>
                        <a:t>How important is the position to increase/maintain financial figures such as turnover, profit, profitability?</a:t>
                      </a:r>
                    </a:p>
                    <a:p>
                      <a:pPr marL="285750" indent="-285750">
                        <a:buFont typeface="Arial" panose="020B0604020202020204" pitchFamily="34" charset="0"/>
                        <a:buChar char="•"/>
                      </a:pPr>
                      <a:r>
                        <a:rPr lang="en-US" sz="1400" dirty="0"/>
                        <a:t>Would non-occupancy lead to costs or loss of sales or other financial risks in the short term?</a:t>
                      </a:r>
                      <a:endParaRPr lang="de-AT" sz="1400" dirty="0"/>
                    </a:p>
                  </a:txBody>
                  <a:tcPr/>
                </a:tc>
                <a:extLst>
                  <a:ext uri="{0D108BD9-81ED-4DB2-BD59-A6C34878D82A}">
                    <a16:rowId xmlns:a16="http://schemas.microsoft.com/office/drawing/2014/main" val="1291372236"/>
                  </a:ext>
                </a:extLst>
              </a:tr>
              <a:tr h="370840">
                <a:tc>
                  <a:txBody>
                    <a:bodyPr/>
                    <a:lstStyle/>
                    <a:p>
                      <a:r>
                        <a:rPr lang="de-DE" sz="1400" dirty="0" err="1"/>
                        <a:t>Complexity</a:t>
                      </a:r>
                      <a:r>
                        <a:rPr lang="de-DE" sz="1400" dirty="0"/>
                        <a:t> </a:t>
                      </a:r>
                      <a:r>
                        <a:rPr lang="de-DE" sz="1400" dirty="0" err="1"/>
                        <a:t>within</a:t>
                      </a:r>
                      <a:r>
                        <a:rPr lang="de-DE" sz="1400" dirty="0"/>
                        <a:t> </a:t>
                      </a:r>
                      <a:r>
                        <a:rPr lang="de-DE" sz="1400" dirty="0" err="1"/>
                        <a:t>the</a:t>
                      </a:r>
                      <a:r>
                        <a:rPr lang="de-DE" sz="1400" dirty="0"/>
                        <a:t> </a:t>
                      </a:r>
                      <a:r>
                        <a:rPr lang="de-DE" sz="1400" dirty="0" err="1"/>
                        <a:t>company</a:t>
                      </a:r>
                      <a:endParaRPr lang="de-AT" sz="1400" dirty="0"/>
                    </a:p>
                  </a:txBody>
                  <a:tcPr/>
                </a:tc>
                <a:tc>
                  <a:txBody>
                    <a:bodyPr/>
                    <a:lstStyle/>
                    <a:p>
                      <a:pPr marL="285750" indent="-285750">
                        <a:buFont typeface="Arial" panose="020B0604020202020204" pitchFamily="34" charset="0"/>
                        <a:buChar char="•"/>
                      </a:pPr>
                      <a:r>
                        <a:rPr lang="en-US" sz="1400" dirty="0"/>
                        <a:t>To what extent is the position holder confronted with high complexity such as number of processes, countries, products, projects, customer groups?</a:t>
                      </a:r>
                      <a:endParaRPr lang="de-AT" sz="1400" dirty="0"/>
                    </a:p>
                  </a:txBody>
                  <a:tcPr/>
                </a:tc>
                <a:extLst>
                  <a:ext uri="{0D108BD9-81ED-4DB2-BD59-A6C34878D82A}">
                    <a16:rowId xmlns:a16="http://schemas.microsoft.com/office/drawing/2014/main" val="42191308"/>
                  </a:ext>
                </a:extLst>
              </a:tr>
            </a:tbl>
          </a:graphicData>
        </a:graphic>
      </p:graphicFrame>
    </p:spTree>
    <p:extLst>
      <p:ext uri="{BB962C8B-B14F-4D97-AF65-F5344CB8AC3E}">
        <p14:creationId xmlns:p14="http://schemas.microsoft.com/office/powerpoint/2010/main" val="2028241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200" b="1" dirty="0" err="1">
                <a:ln/>
              </a:rPr>
              <a:t>Criteria</a:t>
            </a:r>
            <a:r>
              <a:rPr lang="de-DE" sz="3200" b="1" dirty="0">
                <a:ln/>
              </a:rPr>
              <a:t> </a:t>
            </a:r>
            <a:r>
              <a:rPr lang="de-DE" sz="3200" b="1" dirty="0" err="1">
                <a:ln/>
              </a:rPr>
              <a:t>for</a:t>
            </a:r>
            <a:r>
              <a:rPr lang="de-DE" sz="3200" b="1" dirty="0">
                <a:ln/>
              </a:rPr>
              <a:t> </a:t>
            </a:r>
            <a:r>
              <a:rPr lang="de-DE" sz="3200" b="1" dirty="0" err="1">
                <a:ln/>
              </a:rPr>
              <a:t>identifying</a:t>
            </a:r>
            <a:r>
              <a:rPr lang="de-DE" sz="3200" b="1" dirty="0">
                <a:ln/>
              </a:rPr>
              <a:t> </a:t>
            </a:r>
            <a:r>
              <a:rPr lang="de-DE" sz="3200" b="1" dirty="0" err="1">
                <a:ln/>
              </a:rPr>
              <a:t>critical</a:t>
            </a:r>
            <a:r>
              <a:rPr lang="de-DE" sz="3200" b="1" dirty="0">
                <a:ln/>
              </a:rPr>
              <a:t> </a:t>
            </a:r>
            <a:r>
              <a:rPr lang="de-DE" sz="3200" b="1" dirty="0" err="1">
                <a:ln/>
              </a:rPr>
              <a:t>talent</a:t>
            </a:r>
            <a:r>
              <a:rPr lang="de-DE" sz="3200" b="1" dirty="0">
                <a:ln/>
              </a:rPr>
              <a:t> </a:t>
            </a:r>
            <a:r>
              <a:rPr lang="de-DE" sz="3200" b="1" dirty="0" err="1">
                <a:ln/>
              </a:rPr>
              <a:t>segments</a:t>
            </a:r>
            <a:r>
              <a:rPr lang="de-DE" sz="3200" b="1" dirty="0">
                <a:ln/>
              </a:rPr>
              <a:t> II (von Hehn 2016, p.50)</a:t>
            </a:r>
            <a:endParaRPr lang="de-AT" dirty="0"/>
          </a:p>
        </p:txBody>
      </p:sp>
      <p:graphicFrame>
        <p:nvGraphicFramePr>
          <p:cNvPr id="4" name="Inhaltsplatzhalter 3"/>
          <p:cNvGraphicFramePr>
            <a:graphicFrameLocks noGrp="1"/>
          </p:cNvGraphicFramePr>
          <p:nvPr>
            <p:ph idx="1"/>
          </p:nvPr>
        </p:nvGraphicFramePr>
        <p:xfrm>
          <a:off x="628650" y="1613190"/>
          <a:ext cx="7886700" cy="3327400"/>
        </p:xfrm>
        <a:graphic>
          <a:graphicData uri="http://schemas.openxmlformats.org/drawingml/2006/table">
            <a:tbl>
              <a:tblPr firstRow="1" bandRow="1">
                <a:tableStyleId>{5C22544A-7EE6-4342-B048-85BDC9FD1C3A}</a:tableStyleId>
              </a:tblPr>
              <a:tblGrid>
                <a:gridCol w="3943350">
                  <a:extLst>
                    <a:ext uri="{9D8B030D-6E8A-4147-A177-3AD203B41FA5}">
                      <a16:colId xmlns:a16="http://schemas.microsoft.com/office/drawing/2014/main" val="1327491204"/>
                    </a:ext>
                  </a:extLst>
                </a:gridCol>
                <a:gridCol w="3943350">
                  <a:extLst>
                    <a:ext uri="{9D8B030D-6E8A-4147-A177-3AD203B41FA5}">
                      <a16:colId xmlns:a16="http://schemas.microsoft.com/office/drawing/2014/main" val="2035231554"/>
                    </a:ext>
                  </a:extLst>
                </a:gridCol>
              </a:tblGrid>
              <a:tr h="370840">
                <a:tc>
                  <a:txBody>
                    <a:bodyPr/>
                    <a:lstStyle/>
                    <a:p>
                      <a:r>
                        <a:rPr lang="de-DE" sz="1400" dirty="0" err="1"/>
                        <a:t>Criterion</a:t>
                      </a:r>
                      <a:endParaRPr lang="de-AT" sz="1400" dirty="0"/>
                    </a:p>
                  </a:txBody>
                  <a:tcPr/>
                </a:tc>
                <a:tc>
                  <a:txBody>
                    <a:bodyPr/>
                    <a:lstStyle/>
                    <a:p>
                      <a:r>
                        <a:rPr lang="de-DE" sz="1400" dirty="0" err="1"/>
                        <a:t>Guiding</a:t>
                      </a:r>
                      <a:r>
                        <a:rPr lang="de-DE" sz="1400" dirty="0"/>
                        <a:t> </a:t>
                      </a:r>
                      <a:r>
                        <a:rPr lang="de-DE" sz="1400" dirty="0" err="1"/>
                        <a:t>questions</a:t>
                      </a:r>
                      <a:endParaRPr lang="de-AT" sz="1400" dirty="0"/>
                    </a:p>
                  </a:txBody>
                  <a:tcPr/>
                </a:tc>
                <a:extLst>
                  <a:ext uri="{0D108BD9-81ED-4DB2-BD59-A6C34878D82A}">
                    <a16:rowId xmlns:a16="http://schemas.microsoft.com/office/drawing/2014/main" val="4219835761"/>
                  </a:ext>
                </a:extLst>
              </a:tr>
              <a:tr h="370840">
                <a:tc>
                  <a:txBody>
                    <a:bodyPr/>
                    <a:lstStyle/>
                    <a:p>
                      <a:r>
                        <a:rPr lang="de-DE" sz="1400" dirty="0"/>
                        <a:t>Networking </a:t>
                      </a:r>
                      <a:r>
                        <a:rPr lang="de-DE" sz="1400" dirty="0" err="1"/>
                        <a:t>with</a:t>
                      </a:r>
                      <a:r>
                        <a:rPr lang="de-DE" sz="1400" dirty="0"/>
                        <a:t> Stakeholders</a:t>
                      </a:r>
                    </a:p>
                  </a:txBody>
                  <a:tcPr/>
                </a:tc>
                <a:tc>
                  <a:txBody>
                    <a:bodyPr/>
                    <a:lstStyle/>
                    <a:p>
                      <a:pPr marL="285750" indent="-285750">
                        <a:buFont typeface="Arial" panose="020B0604020202020204" pitchFamily="34" charset="0"/>
                        <a:buChar char="•"/>
                      </a:pPr>
                      <a:r>
                        <a:rPr lang="en-US" sz="1400" dirty="0"/>
                        <a:t>To what extent does the position holder maintain relationships with customers, suppliers, external agencies, etc.?</a:t>
                      </a:r>
                    </a:p>
                    <a:p>
                      <a:pPr marL="285750" indent="-285750">
                        <a:buFont typeface="Arial" panose="020B0604020202020204" pitchFamily="34" charset="0"/>
                        <a:buChar char="•"/>
                      </a:pPr>
                      <a:r>
                        <a:rPr lang="en-US" sz="1400" dirty="0"/>
                        <a:t>How many relationships are there? </a:t>
                      </a:r>
                    </a:p>
                    <a:p>
                      <a:pPr marL="285750" indent="-285750">
                        <a:buFont typeface="Arial" panose="020B0604020202020204" pitchFamily="34" charset="0"/>
                        <a:buChar char="•"/>
                      </a:pPr>
                      <a:r>
                        <a:rPr lang="en-US" sz="1400" dirty="0"/>
                        <a:t>Are the relationships international? </a:t>
                      </a:r>
                    </a:p>
                    <a:p>
                      <a:pPr marL="285750" indent="-285750">
                        <a:buFont typeface="Arial" panose="020B0604020202020204" pitchFamily="34" charset="0"/>
                        <a:buChar char="•"/>
                      </a:pPr>
                      <a:r>
                        <a:rPr lang="en-US" sz="1400" dirty="0"/>
                        <a:t>How irreplaceable are they?</a:t>
                      </a:r>
                    </a:p>
                  </a:txBody>
                  <a:tcPr/>
                </a:tc>
                <a:extLst>
                  <a:ext uri="{0D108BD9-81ED-4DB2-BD59-A6C34878D82A}">
                    <a16:rowId xmlns:a16="http://schemas.microsoft.com/office/drawing/2014/main" val="2121664162"/>
                  </a:ext>
                </a:extLst>
              </a:tr>
              <a:tr h="370840">
                <a:tc>
                  <a:txBody>
                    <a:bodyPr/>
                    <a:lstStyle/>
                    <a:p>
                      <a:r>
                        <a:rPr lang="de-AT" sz="1400" dirty="0" err="1"/>
                        <a:t>Difficulty</a:t>
                      </a:r>
                      <a:r>
                        <a:rPr lang="de-AT" sz="1400" dirty="0"/>
                        <a:t> </a:t>
                      </a:r>
                      <a:r>
                        <a:rPr lang="de-AT" sz="1400" dirty="0" err="1"/>
                        <a:t>of</a:t>
                      </a:r>
                      <a:r>
                        <a:rPr lang="de-AT" sz="1400" dirty="0"/>
                        <a:t> </a:t>
                      </a:r>
                      <a:r>
                        <a:rPr lang="de-AT" sz="1400" dirty="0" err="1"/>
                        <a:t>the</a:t>
                      </a:r>
                      <a:r>
                        <a:rPr lang="de-AT" sz="1400" dirty="0"/>
                        <a:t> </a:t>
                      </a:r>
                      <a:r>
                        <a:rPr lang="de-AT" sz="1400" dirty="0" err="1"/>
                        <a:t>replacement</a:t>
                      </a:r>
                      <a:endParaRPr lang="de-AT" sz="1400" dirty="0"/>
                    </a:p>
                  </a:txBody>
                  <a:tcPr/>
                </a:tc>
                <a:tc>
                  <a:txBody>
                    <a:bodyPr/>
                    <a:lstStyle/>
                    <a:p>
                      <a:pPr marL="285750" indent="-285750">
                        <a:buFont typeface="Arial" panose="020B0604020202020204" pitchFamily="34" charset="0"/>
                        <a:buChar char="•"/>
                      </a:pPr>
                      <a:r>
                        <a:rPr lang="en-US" sz="1400" dirty="0"/>
                        <a:t>Are high professional requirements, qualifications or </a:t>
                      </a:r>
                      <a:r>
                        <a:rPr lang="en-US" sz="1400" dirty="0" err="1"/>
                        <a:t>specialisations</a:t>
                      </a:r>
                      <a:r>
                        <a:rPr lang="en-US" sz="1400" dirty="0"/>
                        <a:t> associated with the filling of the position?</a:t>
                      </a:r>
                    </a:p>
                    <a:p>
                      <a:pPr marL="285750" indent="-285750">
                        <a:buFont typeface="Arial" panose="020B0604020202020204" pitchFamily="34" charset="0"/>
                        <a:buChar char="•"/>
                      </a:pPr>
                      <a:r>
                        <a:rPr lang="en-US" sz="1400" dirty="0"/>
                        <a:t>Are particularly rarely distinctive competencies required?</a:t>
                      </a:r>
                    </a:p>
                    <a:p>
                      <a:pPr marL="285750" indent="-285750">
                        <a:buFont typeface="Arial" panose="020B0604020202020204" pitchFamily="34" charset="0"/>
                        <a:buChar char="•"/>
                      </a:pPr>
                      <a:r>
                        <a:rPr lang="en-US" sz="1400" dirty="0"/>
                        <a:t>Is it difficult to fill the vacancy due to legal regulations?</a:t>
                      </a:r>
                      <a:endParaRPr lang="de-AT" sz="1400" dirty="0"/>
                    </a:p>
                  </a:txBody>
                  <a:tcPr/>
                </a:tc>
                <a:extLst>
                  <a:ext uri="{0D108BD9-81ED-4DB2-BD59-A6C34878D82A}">
                    <a16:rowId xmlns:a16="http://schemas.microsoft.com/office/drawing/2014/main" val="1291372236"/>
                  </a:ext>
                </a:extLst>
              </a:tr>
            </a:tbl>
          </a:graphicData>
        </a:graphic>
      </p:graphicFrame>
    </p:spTree>
    <p:extLst>
      <p:ext uri="{BB962C8B-B14F-4D97-AF65-F5344CB8AC3E}">
        <p14:creationId xmlns:p14="http://schemas.microsoft.com/office/powerpoint/2010/main" val="3752554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The Talent Segmentation Wheel</a:t>
            </a:r>
            <a:endParaRPr lang="de-AT" dirty="0"/>
          </a:p>
        </p:txBody>
      </p:sp>
      <p:sp>
        <p:nvSpPr>
          <p:cNvPr id="3" name="TextBox 4"/>
          <p:cNvSpPr txBox="1"/>
          <p:nvPr/>
        </p:nvSpPr>
        <p:spPr>
          <a:xfrm>
            <a:off x="437321" y="1828472"/>
            <a:ext cx="2468237" cy="1926566"/>
          </a:xfrm>
          <a:prstGeom prst="rect">
            <a:avLst/>
          </a:prstGeom>
          <a:noFill/>
        </p:spPr>
        <p:txBody>
          <a:bodyPr wrap="square" lIns="0" tIns="0" rIns="0" bIns="0" rtlCol="0">
            <a:noAutofit/>
          </a:bodyPr>
          <a:lstStyle/>
          <a:p>
            <a:pPr algn="l"/>
            <a:r>
              <a:rPr lang="en-GB" sz="1200" b="1" dirty="0">
                <a:solidFill>
                  <a:schemeClr val="tx1"/>
                </a:solidFill>
              </a:rPr>
              <a:t>This talent segmentation wheel is an example of what your critical segments might look like. </a:t>
            </a:r>
          </a:p>
          <a:p>
            <a:pPr algn="l"/>
            <a:r>
              <a:rPr lang="en-GB" sz="1200" b="1" dirty="0">
                <a:solidFill>
                  <a:schemeClr val="tx1"/>
                </a:solidFill>
              </a:rPr>
              <a:t>You will want to adapt the segments depending on what makes you deliver exceptional service and makes you competitive in your market.</a:t>
            </a:r>
          </a:p>
        </p:txBody>
      </p:sp>
      <p:grpSp>
        <p:nvGrpSpPr>
          <p:cNvPr id="4" name="Group 5"/>
          <p:cNvGrpSpPr/>
          <p:nvPr/>
        </p:nvGrpSpPr>
        <p:grpSpPr>
          <a:xfrm>
            <a:off x="3767195" y="1431307"/>
            <a:ext cx="6237099" cy="4452097"/>
            <a:chOff x="2966419" y="1358838"/>
            <a:chExt cx="6782032" cy="4841075"/>
          </a:xfrm>
        </p:grpSpPr>
        <p:grpSp>
          <p:nvGrpSpPr>
            <p:cNvPr id="5" name="Group 12"/>
            <p:cNvGrpSpPr/>
            <p:nvPr/>
          </p:nvGrpSpPr>
          <p:grpSpPr>
            <a:xfrm>
              <a:off x="2966419" y="1358838"/>
              <a:ext cx="4657629" cy="4657634"/>
              <a:chOff x="2649585" y="1367791"/>
              <a:chExt cx="4657629" cy="4657634"/>
            </a:xfrm>
          </p:grpSpPr>
          <p:sp>
            <p:nvSpPr>
              <p:cNvPr id="7" name="AutoShape 6"/>
              <p:cNvSpPr>
                <a:spLocks noChangeArrowheads="1"/>
              </p:cNvSpPr>
              <p:nvPr/>
            </p:nvSpPr>
            <p:spPr bwMode="gray">
              <a:xfrm>
                <a:off x="2649585" y="1367791"/>
                <a:ext cx="4657629" cy="4657634"/>
              </a:xfrm>
              <a:custGeom>
                <a:avLst/>
                <a:gdLst>
                  <a:gd name="G0" fmla="+- 1246 0 0"/>
                  <a:gd name="G1" fmla="+- 21600 0 1246"/>
                  <a:gd name="G2" fmla="+- 21600 0 124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246" y="10800"/>
                    </a:moveTo>
                    <a:cubicBezTo>
                      <a:pt x="1246" y="16077"/>
                      <a:pt x="5523" y="20354"/>
                      <a:pt x="10800" y="20354"/>
                    </a:cubicBezTo>
                    <a:cubicBezTo>
                      <a:pt x="16077" y="20354"/>
                      <a:pt x="20354" y="16077"/>
                      <a:pt x="20354" y="10800"/>
                    </a:cubicBezTo>
                    <a:cubicBezTo>
                      <a:pt x="20354" y="5523"/>
                      <a:pt x="16077" y="1246"/>
                      <a:pt x="10800" y="1246"/>
                    </a:cubicBezTo>
                    <a:cubicBezTo>
                      <a:pt x="5523" y="1246"/>
                      <a:pt x="1246" y="5523"/>
                      <a:pt x="1246" y="10800"/>
                    </a:cubicBezTo>
                    <a:close/>
                  </a:path>
                </a:pathLst>
              </a:custGeom>
              <a:solidFill>
                <a:schemeClr val="accent1"/>
              </a:solidFill>
              <a:ln w="19050" algn="ctr">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buClr>
                    <a:schemeClr val="bg1"/>
                  </a:buClr>
                  <a:buFontTx/>
                  <a:buNone/>
                </a:pPr>
                <a:endParaRPr lang="en-GB" dirty="0"/>
              </a:p>
            </p:txBody>
          </p:sp>
          <p:sp>
            <p:nvSpPr>
              <p:cNvPr id="8" name="Line 19"/>
              <p:cNvSpPr>
                <a:spLocks noChangeShapeType="1"/>
              </p:cNvSpPr>
              <p:nvPr/>
            </p:nvSpPr>
            <p:spPr bwMode="gray">
              <a:xfrm flipV="1">
                <a:off x="4976214" y="1367791"/>
                <a:ext cx="0" cy="2367447"/>
              </a:xfrm>
              <a:prstGeom prst="line">
                <a:avLst/>
              </a:prstGeom>
              <a:noFill/>
              <a:ln w="19050">
                <a:solidFill>
                  <a:schemeClr val="accent1">
                    <a:lumMod val="40000"/>
                    <a:lumOff val="6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9" name="Line 19"/>
              <p:cNvSpPr>
                <a:spLocks noChangeShapeType="1"/>
              </p:cNvSpPr>
              <p:nvPr/>
            </p:nvSpPr>
            <p:spPr bwMode="gray">
              <a:xfrm flipV="1">
                <a:off x="4976215" y="1897811"/>
                <a:ext cx="1476000" cy="1837422"/>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0" name="Line 19"/>
              <p:cNvSpPr>
                <a:spLocks noChangeShapeType="1"/>
              </p:cNvSpPr>
              <p:nvPr/>
            </p:nvSpPr>
            <p:spPr bwMode="gray">
              <a:xfrm>
                <a:off x="4976214" y="3735237"/>
                <a:ext cx="2045687" cy="1088822"/>
              </a:xfrm>
              <a:prstGeom prst="line">
                <a:avLst/>
              </a:prstGeom>
              <a:noFill/>
              <a:ln w="19050">
                <a:solidFill>
                  <a:schemeClr val="accent1">
                    <a:lumMod val="40000"/>
                    <a:lumOff val="6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1" name="Line 19"/>
              <p:cNvSpPr>
                <a:spLocks noChangeShapeType="1"/>
              </p:cNvSpPr>
              <p:nvPr/>
            </p:nvSpPr>
            <p:spPr bwMode="gray">
              <a:xfrm flipH="1">
                <a:off x="2931752" y="3726611"/>
                <a:ext cx="2070340" cy="1088822"/>
              </a:xfrm>
              <a:prstGeom prst="line">
                <a:avLst/>
              </a:prstGeom>
              <a:noFill/>
              <a:ln w="19050">
                <a:solidFill>
                  <a:schemeClr val="accent1">
                    <a:lumMod val="40000"/>
                    <a:lumOff val="6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2" name="Line 19"/>
              <p:cNvSpPr>
                <a:spLocks noChangeShapeType="1"/>
              </p:cNvSpPr>
              <p:nvPr/>
            </p:nvSpPr>
            <p:spPr bwMode="gray">
              <a:xfrm flipV="1">
                <a:off x="4967589" y="3260027"/>
                <a:ext cx="2301976" cy="475206"/>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3" name="Line 19"/>
              <p:cNvSpPr>
                <a:spLocks noChangeShapeType="1"/>
              </p:cNvSpPr>
              <p:nvPr/>
            </p:nvSpPr>
            <p:spPr bwMode="gray">
              <a:xfrm>
                <a:off x="4958961" y="3717986"/>
                <a:ext cx="872496" cy="215178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4" name="Line 19"/>
              <p:cNvSpPr>
                <a:spLocks noChangeShapeType="1"/>
              </p:cNvSpPr>
              <p:nvPr/>
            </p:nvSpPr>
            <p:spPr bwMode="gray">
              <a:xfrm flipH="1">
                <a:off x="3984780" y="3735238"/>
                <a:ext cx="991436" cy="2071474"/>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5" name="Line 19"/>
              <p:cNvSpPr>
                <a:spLocks noChangeShapeType="1"/>
              </p:cNvSpPr>
              <p:nvPr/>
            </p:nvSpPr>
            <p:spPr bwMode="gray">
              <a:xfrm flipH="1" flipV="1">
                <a:off x="2725947" y="3114137"/>
                <a:ext cx="2250269" cy="621102"/>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6" name="Line 19"/>
              <p:cNvSpPr>
                <a:spLocks noChangeShapeType="1"/>
              </p:cNvSpPr>
              <p:nvPr/>
            </p:nvSpPr>
            <p:spPr bwMode="gray">
              <a:xfrm flipH="1" flipV="1">
                <a:off x="3572609" y="1837425"/>
                <a:ext cx="1429485" cy="1923686"/>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7" name="Oval 20"/>
              <p:cNvSpPr>
                <a:spLocks noChangeArrowheads="1"/>
              </p:cNvSpPr>
              <p:nvPr/>
            </p:nvSpPr>
            <p:spPr bwMode="gray">
              <a:xfrm>
                <a:off x="4292216" y="3018523"/>
                <a:ext cx="1368000" cy="1368000"/>
              </a:xfrm>
              <a:prstGeom prst="ellipse">
                <a:avLst/>
              </a:prstGeom>
              <a:solidFill>
                <a:schemeClr val="accent1"/>
              </a:solidFill>
              <a:ln w="19050" algn="ctr">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36000" rIns="0" bIns="36000" anchor="ctr"/>
              <a:lstStyle/>
              <a:p>
                <a:pPr algn="ctr">
                  <a:spcBef>
                    <a:spcPct val="0"/>
                  </a:spcBef>
                  <a:buClr>
                    <a:schemeClr val="bg1"/>
                  </a:buClr>
                  <a:buFontTx/>
                  <a:buNone/>
                </a:pPr>
                <a:r>
                  <a:rPr lang="en-GB" sz="1100" b="1" dirty="0">
                    <a:solidFill>
                      <a:schemeClr val="bg1"/>
                    </a:solidFill>
                  </a:rPr>
                  <a:t>SOURCE OF COMPETITIVE ADVANTAGE</a:t>
                </a:r>
              </a:p>
            </p:txBody>
          </p:sp>
          <p:sp>
            <p:nvSpPr>
              <p:cNvPr id="18" name="WordArt 10"/>
              <p:cNvSpPr>
                <a:spLocks noChangeArrowheads="1" noChangeShapeType="1" noTextEdit="1"/>
              </p:cNvSpPr>
              <p:nvPr/>
            </p:nvSpPr>
            <p:spPr bwMode="gray">
              <a:xfrm rot="20529011">
                <a:off x="3618089" y="1604621"/>
                <a:ext cx="1428330"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3623615"/>
                  </a:avLst>
                </a:prstTxWarp>
              </a:bodyPr>
              <a:lstStyle/>
              <a:p>
                <a:r>
                  <a:rPr lang="en-GB" sz="1050" b="1" kern="10" dirty="0">
                    <a:solidFill>
                      <a:schemeClr val="bg1"/>
                    </a:solidFill>
                    <a:latin typeface="Arial"/>
                    <a:cs typeface="Arial"/>
                  </a:rPr>
                  <a:t>ONCOLOGISTS</a:t>
                </a:r>
              </a:p>
            </p:txBody>
          </p:sp>
          <p:sp>
            <p:nvSpPr>
              <p:cNvPr id="19" name="TextBox 3"/>
              <p:cNvSpPr txBox="1"/>
              <p:nvPr/>
            </p:nvSpPr>
            <p:spPr>
              <a:xfrm>
                <a:off x="3308062" y="2831419"/>
                <a:ext cx="1533984" cy="380321"/>
              </a:xfrm>
              <a:prstGeom prst="rect">
                <a:avLst/>
              </a:prstGeom>
              <a:noFill/>
            </p:spPr>
            <p:txBody>
              <a:bodyPr wrap="square" lIns="0" tIns="0" rIns="0" bIns="0" rtlCol="0" anchor="ctr">
                <a:noAutofit/>
              </a:bodyPr>
              <a:lstStyle/>
              <a:p>
                <a:r>
                  <a:rPr lang="en-GB" sz="1100" b="1" dirty="0">
                    <a:solidFill>
                      <a:schemeClr val="accent1"/>
                    </a:solidFill>
                  </a:rPr>
                  <a:t>MEDICAL PROFESSIONALS</a:t>
                </a:r>
              </a:p>
            </p:txBody>
          </p:sp>
          <p:sp>
            <p:nvSpPr>
              <p:cNvPr id="20" name="TextBox 34"/>
              <p:cNvSpPr txBox="1"/>
              <p:nvPr/>
            </p:nvSpPr>
            <p:spPr>
              <a:xfrm>
                <a:off x="5482406" y="2831117"/>
                <a:ext cx="1533984" cy="380321"/>
              </a:xfrm>
              <a:prstGeom prst="rect">
                <a:avLst/>
              </a:prstGeom>
              <a:noFill/>
            </p:spPr>
            <p:txBody>
              <a:bodyPr wrap="square" lIns="0" tIns="0" rIns="0" bIns="0" rtlCol="0" anchor="ctr">
                <a:noAutofit/>
              </a:bodyPr>
              <a:lstStyle/>
              <a:p>
                <a:r>
                  <a:rPr lang="en-GB" sz="1100" b="1" dirty="0">
                    <a:solidFill>
                      <a:schemeClr val="accent1"/>
                    </a:solidFill>
                  </a:rPr>
                  <a:t>ALLIED HEALTH PROFESSIONALS</a:t>
                </a:r>
              </a:p>
            </p:txBody>
          </p:sp>
          <p:sp>
            <p:nvSpPr>
              <p:cNvPr id="21" name="TextBox 36"/>
              <p:cNvSpPr txBox="1"/>
              <p:nvPr/>
            </p:nvSpPr>
            <p:spPr>
              <a:xfrm>
                <a:off x="4487857" y="4758309"/>
                <a:ext cx="1533984" cy="380321"/>
              </a:xfrm>
              <a:prstGeom prst="rect">
                <a:avLst/>
              </a:prstGeom>
              <a:noFill/>
            </p:spPr>
            <p:txBody>
              <a:bodyPr wrap="square" lIns="0" tIns="0" rIns="0" bIns="0" rtlCol="0" anchor="ctr">
                <a:noAutofit/>
              </a:bodyPr>
              <a:lstStyle/>
              <a:p>
                <a:r>
                  <a:rPr lang="en-GB" sz="1100" b="1" dirty="0">
                    <a:solidFill>
                      <a:schemeClr val="accent1"/>
                    </a:solidFill>
                  </a:rPr>
                  <a:t>MANAGEMENT</a:t>
                </a:r>
              </a:p>
            </p:txBody>
          </p:sp>
          <p:sp>
            <p:nvSpPr>
              <p:cNvPr id="22" name="WordArt 10"/>
              <p:cNvSpPr>
                <a:spLocks noChangeArrowheads="1" noChangeShapeType="1" noTextEdit="1"/>
              </p:cNvSpPr>
              <p:nvPr/>
            </p:nvSpPr>
            <p:spPr bwMode="gray">
              <a:xfrm rot="15710862">
                <a:off x="2222797" y="3680400"/>
                <a:ext cx="1697098"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3138247"/>
                  </a:avLst>
                </a:prstTxWarp>
              </a:bodyPr>
              <a:lstStyle/>
              <a:p>
                <a:r>
                  <a:rPr lang="en-GB" sz="1050" b="1" kern="10" dirty="0">
                    <a:solidFill>
                      <a:schemeClr val="bg1"/>
                    </a:solidFill>
                    <a:latin typeface="Arial"/>
                    <a:cs typeface="Arial"/>
                  </a:rPr>
                  <a:t>GENERAL PRACTICE</a:t>
                </a:r>
              </a:p>
            </p:txBody>
          </p:sp>
          <p:sp>
            <p:nvSpPr>
              <p:cNvPr id="23" name="WordArt 10"/>
              <p:cNvSpPr>
                <a:spLocks noChangeArrowheads="1" noChangeShapeType="1" noTextEdit="1"/>
              </p:cNvSpPr>
              <p:nvPr/>
            </p:nvSpPr>
            <p:spPr bwMode="gray">
              <a:xfrm rot="18195320">
                <a:off x="2534916" y="2372796"/>
                <a:ext cx="1641853"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3623615"/>
                  </a:avLst>
                </a:prstTxWarp>
              </a:bodyPr>
              <a:lstStyle/>
              <a:p>
                <a:r>
                  <a:rPr lang="en-GB" sz="1050" b="1" kern="10" dirty="0">
                    <a:solidFill>
                      <a:schemeClr val="bg1"/>
                    </a:solidFill>
                    <a:latin typeface="Arial"/>
                    <a:cs typeface="Arial"/>
                  </a:rPr>
                  <a:t>ANAESTHETISTS</a:t>
                </a:r>
              </a:p>
            </p:txBody>
          </p:sp>
          <p:sp>
            <p:nvSpPr>
              <p:cNvPr id="24" name="WordArt 10"/>
              <p:cNvSpPr>
                <a:spLocks noChangeArrowheads="1" noChangeShapeType="1" noTextEdit="1"/>
              </p:cNvSpPr>
              <p:nvPr/>
            </p:nvSpPr>
            <p:spPr bwMode="gray">
              <a:xfrm rot="1116617">
                <a:off x="4933100" y="1591338"/>
                <a:ext cx="1311994"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3623615"/>
                  </a:avLst>
                </a:prstTxWarp>
              </a:bodyPr>
              <a:lstStyle/>
              <a:p>
                <a:r>
                  <a:rPr lang="en-GB" sz="1050" b="1" kern="10" dirty="0">
                    <a:solidFill>
                      <a:schemeClr val="bg1"/>
                    </a:solidFill>
                    <a:latin typeface="Arial"/>
                    <a:cs typeface="Arial"/>
                  </a:rPr>
                  <a:t>PARAMEDICS</a:t>
                </a:r>
              </a:p>
            </p:txBody>
          </p:sp>
          <p:sp>
            <p:nvSpPr>
              <p:cNvPr id="25" name="WordArt 10"/>
              <p:cNvSpPr>
                <a:spLocks noChangeArrowheads="1" noChangeShapeType="1" noTextEdit="1"/>
              </p:cNvSpPr>
              <p:nvPr/>
            </p:nvSpPr>
            <p:spPr bwMode="gray">
              <a:xfrm rot="3485057">
                <a:off x="5761062" y="2441723"/>
                <a:ext cx="1761386"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2964054"/>
                  </a:avLst>
                </a:prstTxWarp>
              </a:bodyPr>
              <a:lstStyle/>
              <a:p>
                <a:r>
                  <a:rPr lang="en-GB" sz="1050" b="1" kern="10" dirty="0">
                    <a:solidFill>
                      <a:schemeClr val="bg1"/>
                    </a:solidFill>
                    <a:latin typeface="Arial"/>
                    <a:cs typeface="Arial"/>
                  </a:rPr>
                  <a:t>PHYSIOTHERAPISTS</a:t>
                </a:r>
              </a:p>
            </p:txBody>
          </p:sp>
          <p:sp>
            <p:nvSpPr>
              <p:cNvPr id="26" name="WordArt 10"/>
              <p:cNvSpPr>
                <a:spLocks noChangeArrowheads="1" noChangeShapeType="1" noTextEdit="1"/>
              </p:cNvSpPr>
              <p:nvPr/>
            </p:nvSpPr>
            <p:spPr bwMode="gray">
              <a:xfrm rot="5851789">
                <a:off x="6127511" y="3703118"/>
                <a:ext cx="1548717"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3623615"/>
                  </a:avLst>
                </a:prstTxWarp>
              </a:bodyPr>
              <a:lstStyle/>
              <a:p>
                <a:r>
                  <a:rPr lang="en-GB" sz="1050" b="1" kern="10" dirty="0">
                    <a:solidFill>
                      <a:schemeClr val="bg1"/>
                    </a:solidFill>
                    <a:latin typeface="Arial"/>
                    <a:cs typeface="Arial"/>
                  </a:rPr>
                  <a:t>NUTRITIONISTS</a:t>
                </a:r>
              </a:p>
            </p:txBody>
          </p:sp>
          <p:sp>
            <p:nvSpPr>
              <p:cNvPr id="27" name="WordArt 10"/>
              <p:cNvSpPr>
                <a:spLocks noChangeArrowheads="1" noChangeShapeType="1" noTextEdit="1"/>
              </p:cNvSpPr>
              <p:nvPr/>
            </p:nvSpPr>
            <p:spPr bwMode="gray">
              <a:xfrm rot="13479711">
                <a:off x="2859314" y="4849095"/>
                <a:ext cx="1566984"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2730905"/>
                  </a:avLst>
                </a:prstTxWarp>
              </a:bodyPr>
              <a:lstStyle/>
              <a:p>
                <a:r>
                  <a:rPr lang="en-GB" sz="1050" b="1" kern="10" dirty="0">
                    <a:solidFill>
                      <a:schemeClr val="bg1"/>
                    </a:solidFill>
                    <a:latin typeface="Arial"/>
                    <a:cs typeface="Arial"/>
                  </a:rPr>
                  <a:t>CLINICAL MANAGER</a:t>
                </a:r>
              </a:p>
            </p:txBody>
          </p:sp>
          <p:sp>
            <p:nvSpPr>
              <p:cNvPr id="28" name="WordArt 10"/>
              <p:cNvSpPr>
                <a:spLocks noChangeArrowheads="1" noChangeShapeType="1" noTextEdit="1"/>
              </p:cNvSpPr>
              <p:nvPr/>
            </p:nvSpPr>
            <p:spPr bwMode="gray">
              <a:xfrm rot="10983254">
                <a:off x="3986853" y="5371850"/>
                <a:ext cx="1857983"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2322800"/>
                  </a:avLst>
                </a:prstTxWarp>
              </a:bodyPr>
              <a:lstStyle/>
              <a:p>
                <a:r>
                  <a:rPr lang="en-GB" sz="1050" b="1" kern="10" dirty="0">
                    <a:solidFill>
                      <a:schemeClr val="bg1"/>
                    </a:solidFill>
                    <a:latin typeface="Arial"/>
                    <a:cs typeface="Arial"/>
                  </a:rPr>
                  <a:t>OPERATIONAL MANAGER</a:t>
                </a:r>
              </a:p>
            </p:txBody>
          </p:sp>
          <p:sp>
            <p:nvSpPr>
              <p:cNvPr id="29" name="WordArt 10"/>
              <p:cNvSpPr>
                <a:spLocks noChangeArrowheads="1" noChangeShapeType="1" noTextEdit="1"/>
              </p:cNvSpPr>
              <p:nvPr/>
            </p:nvSpPr>
            <p:spPr bwMode="gray">
              <a:xfrm rot="8274100">
                <a:off x="5514763" y="4917769"/>
                <a:ext cx="1499029"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2211737"/>
                  </a:avLst>
                </a:prstTxWarp>
              </a:bodyPr>
              <a:lstStyle/>
              <a:p>
                <a:r>
                  <a:rPr lang="en-GB" sz="1050" b="1" kern="10" dirty="0">
                    <a:solidFill>
                      <a:schemeClr val="bg1"/>
                    </a:solidFill>
                    <a:latin typeface="Arial"/>
                    <a:cs typeface="Arial"/>
                  </a:rPr>
                  <a:t>PRACTICE MANAGER</a:t>
                </a:r>
              </a:p>
            </p:txBody>
          </p:sp>
        </p:grpSp>
        <p:sp>
          <p:nvSpPr>
            <p:cNvPr id="6" name="Rectangle 1"/>
            <p:cNvSpPr/>
            <p:nvPr/>
          </p:nvSpPr>
          <p:spPr>
            <a:xfrm>
              <a:off x="8513819" y="6015247"/>
              <a:ext cx="1234632" cy="184666"/>
            </a:xfrm>
            <a:prstGeom prst="rect">
              <a:avLst/>
            </a:prstGeom>
          </p:spPr>
          <p:txBody>
            <a:bodyPr wrap="none">
              <a:spAutoFit/>
            </a:bodyPr>
            <a:lstStyle/>
            <a:p>
              <a:pPr lvl="0" algn="r">
                <a:spcBef>
                  <a:spcPct val="20000"/>
                </a:spcBef>
                <a:buClr>
                  <a:schemeClr val="accent2"/>
                </a:buClr>
                <a:defRPr/>
              </a:pPr>
              <a:r>
                <a:rPr lang="en-US" sz="600" dirty="0">
                  <a:solidFill>
                    <a:schemeClr val="bg2"/>
                  </a:solidFill>
                </a:rPr>
                <a:t>© PA Knowledge Limited 2017</a:t>
              </a:r>
            </a:p>
          </p:txBody>
        </p:sp>
      </p:grpSp>
      <p:sp>
        <p:nvSpPr>
          <p:cNvPr id="30" name="Rechteck 29"/>
          <p:cNvSpPr/>
          <p:nvPr/>
        </p:nvSpPr>
        <p:spPr>
          <a:xfrm>
            <a:off x="331957" y="3632325"/>
            <a:ext cx="2524262" cy="1569660"/>
          </a:xfrm>
          <a:prstGeom prst="rect">
            <a:avLst/>
          </a:prstGeom>
        </p:spPr>
        <p:txBody>
          <a:bodyPr wrap="square">
            <a:spAutoFit/>
          </a:bodyPr>
          <a:lstStyle/>
          <a:p>
            <a:r>
              <a:rPr lang="en-GB" sz="1600" b="1" dirty="0"/>
              <a:t>Each of your talent segments need to be defined, including the critical competencies that are required to be successful.</a:t>
            </a:r>
          </a:p>
        </p:txBody>
      </p:sp>
      <p:sp>
        <p:nvSpPr>
          <p:cNvPr id="32" name="Textfeld 3">
            <a:extLst>
              <a:ext uri="{FF2B5EF4-FFF2-40B4-BE49-F238E27FC236}">
                <a16:creationId xmlns:a16="http://schemas.microsoft.com/office/drawing/2014/main" id="{7647263E-2777-4C18-B831-86F3186E8A38}"/>
              </a:ext>
            </a:extLst>
          </p:cNvPr>
          <p:cNvSpPr txBox="1"/>
          <p:nvPr/>
        </p:nvSpPr>
        <p:spPr>
          <a:xfrm>
            <a:off x="2572780" y="6038077"/>
            <a:ext cx="4691506" cy="769441"/>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100" dirty="0"/>
          </a:p>
          <a:p>
            <a:r>
              <a:rPr lang="de-DE" sz="1100" dirty="0"/>
              <a:t>With kind permission from the NHS London Leadership Academy. This </a:t>
            </a:r>
            <a:r>
              <a:rPr lang="de-DE" sz="1100" dirty="0" err="1"/>
              <a:t>tool</a:t>
            </a:r>
            <a:r>
              <a:rPr lang="de-DE" sz="1100" dirty="0"/>
              <a:t> </a:t>
            </a:r>
            <a:r>
              <a:rPr lang="de-DE" sz="1100" dirty="0" err="1"/>
              <a:t>is</a:t>
            </a:r>
            <a:r>
              <a:rPr lang="de-DE" sz="1100" dirty="0"/>
              <a:t> a </a:t>
            </a:r>
            <a:r>
              <a:rPr lang="de-DE" sz="1100" dirty="0" err="1"/>
              <a:t>derivation</a:t>
            </a:r>
            <a:r>
              <a:rPr lang="de-DE" sz="1100" dirty="0"/>
              <a:t> </a:t>
            </a:r>
            <a:r>
              <a:rPr lang="de-DE" sz="1100" dirty="0" err="1"/>
              <a:t>of</a:t>
            </a:r>
            <a:r>
              <a:rPr lang="de-DE" sz="1100" dirty="0"/>
              <a:t> </a:t>
            </a:r>
            <a:r>
              <a:rPr lang="de-DE" sz="1100" dirty="0" err="1"/>
              <a:t>the</a:t>
            </a:r>
            <a:r>
              <a:rPr lang="de-DE" sz="1100" dirty="0"/>
              <a:t> </a:t>
            </a:r>
            <a:r>
              <a:rPr lang="de-DE" sz="1100" dirty="0" err="1"/>
              <a:t>talent</a:t>
            </a:r>
            <a:r>
              <a:rPr lang="de-DE" sz="1100" dirty="0"/>
              <a:t> </a:t>
            </a:r>
            <a:r>
              <a:rPr lang="de-DE" sz="1100" dirty="0" err="1"/>
              <a:t>segmentation</a:t>
            </a:r>
            <a:r>
              <a:rPr lang="de-DE" sz="1100" dirty="0"/>
              <a:t> </a:t>
            </a:r>
            <a:r>
              <a:rPr lang="de-DE" sz="1100" dirty="0" err="1"/>
              <a:t>tool</a:t>
            </a:r>
            <a:r>
              <a:rPr lang="de-DE" sz="1100" dirty="0"/>
              <a:t> </a:t>
            </a:r>
            <a:r>
              <a:rPr lang="de-DE" sz="1100" dirty="0" err="1"/>
              <a:t>developed</a:t>
            </a:r>
            <a:r>
              <a:rPr lang="de-DE" sz="1100" dirty="0"/>
              <a:t> </a:t>
            </a:r>
            <a:r>
              <a:rPr lang="de-DE" sz="1100" dirty="0" err="1"/>
              <a:t>by</a:t>
            </a:r>
            <a:endParaRPr lang="de-DE" sz="1100" dirty="0"/>
          </a:p>
          <a:p>
            <a:r>
              <a:rPr lang="de-DE" sz="1100" dirty="0"/>
              <a:t>© PA Consulting </a:t>
            </a:r>
            <a:r>
              <a:rPr lang="de-DE" sz="1100" dirty="0" err="1"/>
              <a:t>and</a:t>
            </a:r>
            <a:r>
              <a:rPr lang="de-DE" sz="1100" dirty="0"/>
              <a:t> London Leadership Academy.</a:t>
            </a:r>
            <a:endParaRPr lang="de-AT" sz="1100" dirty="0"/>
          </a:p>
        </p:txBody>
      </p:sp>
    </p:spTree>
    <p:extLst>
      <p:ext uri="{BB962C8B-B14F-4D97-AF65-F5344CB8AC3E}">
        <p14:creationId xmlns:p14="http://schemas.microsoft.com/office/powerpoint/2010/main" val="162810367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4.0_Template_PPT.pptx" id="{BE5B8B3B-EF03-4840-A88D-FA8D295AF0A1}" vid="{38676A41-D09E-4BFD-A57E-8CC614ECDB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T4.0_Template_PPT</Template>
  <TotalTime>6</TotalTime>
  <Words>817</Words>
  <Application>Microsoft Office PowerPoint</Application>
  <PresentationFormat>On-screen Show (4:3)</PresentationFormat>
  <Paragraphs>68</Paragraphs>
  <Slides>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Trebuchet MS</vt:lpstr>
      <vt:lpstr>Office</vt:lpstr>
      <vt:lpstr>Talent 4.0 –  Talent Management for SMEs Training Programme</vt:lpstr>
      <vt:lpstr>Talent Segmentation Tool</vt:lpstr>
      <vt:lpstr>5 steps to segmenting your talent</vt:lpstr>
      <vt:lpstr>5 steps to segmenting your talent (II)</vt:lpstr>
      <vt:lpstr>Criteria for identifying Critical talent segments (von Hehn 2016, p.50)</vt:lpstr>
      <vt:lpstr>Criteria for identifying critical talent segments II (von Hehn 2016, p.50)</vt:lpstr>
      <vt:lpstr>The Talent Segmentation Wheel</vt:lpstr>
    </vt:vector>
  </TitlesOfParts>
  <Company>WKO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Kenneth OE Sundin</dc:creator>
  <cp:lastModifiedBy>FIPL12</cp:lastModifiedBy>
  <cp:revision>22</cp:revision>
  <dcterms:created xsi:type="dcterms:W3CDTF">2019-12-09T12:18:42Z</dcterms:created>
  <dcterms:modified xsi:type="dcterms:W3CDTF">2020-05-19T11:44:14Z</dcterms:modified>
</cp:coreProperties>
</file>