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6"/>
  </p:notesMasterIdLst>
  <p:sldIdLst>
    <p:sldId id="257" r:id="rId2"/>
    <p:sldId id="262" r:id="rId3"/>
    <p:sldId id="263" r:id="rId4"/>
    <p:sldId id="264" r:id="rId5"/>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87B9"/>
    <a:srgbClr val="3086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2" d="100"/>
          <a:sy n="72" d="100"/>
        </p:scale>
        <p:origin x="1350" y="66"/>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S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7909EB-9729-4F47-91C0-3AA07B88B825}" type="datetimeFigureOut">
              <a:rPr lang="en-SE" smtClean="0"/>
              <a:t>05/19/2020</a:t>
            </a:fld>
            <a:endParaRPr lang="en-SE"/>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S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S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32A152-18E1-47D5-9774-F259E223000C}" type="slidenum">
              <a:rPr lang="en-SE" smtClean="0"/>
              <a:t>‹#›</a:t>
            </a:fld>
            <a:endParaRPr lang="en-SE"/>
          </a:p>
        </p:txBody>
      </p:sp>
    </p:spTree>
    <p:extLst>
      <p:ext uri="{BB962C8B-B14F-4D97-AF65-F5344CB8AC3E}">
        <p14:creationId xmlns:p14="http://schemas.microsoft.com/office/powerpoint/2010/main" val="4504974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433791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143000" y="1577555"/>
            <a:ext cx="6858000" cy="1932407"/>
          </a:xfrm>
        </p:spPr>
        <p:txBody>
          <a:bodyPr anchor="b"/>
          <a:lstStyle>
            <a:lvl1pPr algn="ctr">
              <a:defRPr sz="4500"/>
            </a:lvl1pPr>
          </a:lstStyle>
          <a:p>
            <a:r>
              <a:rPr lang="en-US"/>
              <a:t>Click to edit Master title style</a:t>
            </a:r>
            <a:endParaRPr lang="de-AT" dirty="0"/>
          </a:p>
        </p:txBody>
      </p:sp>
      <p:sp>
        <p:nvSpPr>
          <p:cNvPr id="3" name="Untertitel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de-AT"/>
          </a:p>
        </p:txBody>
      </p:sp>
      <p:sp>
        <p:nvSpPr>
          <p:cNvPr id="4" name="Datumsplatzhalter 3"/>
          <p:cNvSpPr>
            <a:spLocks noGrp="1"/>
          </p:cNvSpPr>
          <p:nvPr>
            <p:ph type="dt" sz="half" idx="10"/>
          </p:nvPr>
        </p:nvSpPr>
        <p:spPr/>
        <p:txBody>
          <a:bodyPr/>
          <a:lstStyle/>
          <a:p>
            <a:fld id="{CA7073B3-B8A4-4A9F-A96A-2C180B3B6F5D}" type="datetimeFigureOut">
              <a:rPr lang="de-AT" smtClean="0"/>
              <a:t>19.05.2020</a:t>
            </a:fld>
            <a:endParaRPr lang="de-AT" dirty="0"/>
          </a:p>
        </p:txBody>
      </p:sp>
      <p:sp>
        <p:nvSpPr>
          <p:cNvPr id="5" name="Fußzeilenplatzhalter 4"/>
          <p:cNvSpPr>
            <a:spLocks noGrp="1"/>
          </p:cNvSpPr>
          <p:nvPr>
            <p:ph type="ftr" sz="quarter" idx="11"/>
          </p:nvPr>
        </p:nvSpPr>
        <p:spPr/>
        <p:txBody>
          <a:bodyPr/>
          <a:lstStyle/>
          <a:p>
            <a:endParaRPr lang="de-AT" dirty="0"/>
          </a:p>
        </p:txBody>
      </p:sp>
      <p:sp>
        <p:nvSpPr>
          <p:cNvPr id="6" name="Foliennummernplatzhalter 5"/>
          <p:cNvSpPr>
            <a:spLocks noGrp="1"/>
          </p:cNvSpPr>
          <p:nvPr>
            <p:ph type="sldNum" sz="quarter" idx="12"/>
          </p:nvPr>
        </p:nvSpPr>
        <p:spPr/>
        <p:txBody>
          <a:bodyPr/>
          <a:lstStyle/>
          <a:p>
            <a:fld id="{BF392987-28A0-473A-8771-24F8F41EB7F1}" type="slidenum">
              <a:rPr lang="de-AT" smtClean="0"/>
              <a:t>‹#›</a:t>
            </a:fld>
            <a:endParaRPr lang="de-AT" dirty="0"/>
          </a:p>
        </p:txBody>
      </p:sp>
      <p:pic>
        <p:nvPicPr>
          <p:cNvPr id="7" name="Grafik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3681" y="160803"/>
            <a:ext cx="2067702" cy="1313163"/>
          </a:xfrm>
          <a:prstGeom prst="rect">
            <a:avLst/>
          </a:prstGeom>
        </p:spPr>
      </p:pic>
      <p:pic>
        <p:nvPicPr>
          <p:cNvPr id="8" name="Grafik 7"/>
          <p:cNvPicPr>
            <a:picLocks noChangeAspect="1"/>
          </p:cNvPicPr>
          <p:nvPr userDrawn="1"/>
        </p:nvPicPr>
        <p:blipFill rotWithShape="1">
          <a:blip r:embed="rId3" cstate="print">
            <a:extLst>
              <a:ext uri="{28A0092B-C50C-407E-A947-70E740481C1C}">
                <a14:useLocalDpi xmlns:a14="http://schemas.microsoft.com/office/drawing/2010/main" val="0"/>
              </a:ext>
            </a:extLst>
          </a:blip>
          <a:srcRect t="12525" b="12327"/>
          <a:stretch/>
        </p:blipFill>
        <p:spPr>
          <a:xfrm>
            <a:off x="7113006" y="5845567"/>
            <a:ext cx="1896967" cy="407194"/>
          </a:xfrm>
          <a:prstGeom prst="rect">
            <a:avLst/>
          </a:prstGeom>
        </p:spPr>
      </p:pic>
      <p:sp>
        <p:nvSpPr>
          <p:cNvPr id="9" name="Textfeld 2"/>
          <p:cNvSpPr txBox="1">
            <a:spLocks noChangeArrowheads="1"/>
          </p:cNvSpPr>
          <p:nvPr userDrawn="1"/>
        </p:nvSpPr>
        <p:spPr bwMode="auto">
          <a:xfrm>
            <a:off x="5836144" y="6238917"/>
            <a:ext cx="3216275" cy="670560"/>
          </a:xfrm>
          <a:prstGeom prst="rect">
            <a:avLst/>
          </a:prstGeom>
          <a:noFill/>
          <a:ln w="9525">
            <a:noFill/>
            <a:miter lim="800000"/>
            <a:headEnd/>
            <a:tailEnd/>
          </a:ln>
        </p:spPr>
        <p:txBody>
          <a:bodyPr rot="0" vert="horz" wrap="square" lIns="91440" tIns="45720" rIns="91440" bIns="45720" anchor="t" anchorCtr="0">
            <a:spAutoFit/>
          </a:bodyPr>
          <a:lstStyle/>
          <a:p>
            <a:pPr algn="just">
              <a:lnSpc>
                <a:spcPct val="107000"/>
              </a:lnSpc>
              <a:spcAft>
                <a:spcPts val="800"/>
              </a:spcAft>
            </a:pPr>
            <a:r>
              <a:rPr lang="en-GB" sz="700" dirty="0">
                <a:effectLst/>
                <a:latin typeface="Calibri" panose="020F0502020204030204" pitchFamily="34" charset="0"/>
                <a:ea typeface="Calibri" panose="020F0502020204030204" pitchFamily="34" charset="0"/>
                <a:cs typeface="Times New Roman" panose="02020603050405020304" pitchFamily="18" charset="0"/>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endParaRPr lang="de-AT"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89307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endParaRPr lang="de-AT"/>
          </a:p>
        </p:txBody>
      </p:sp>
      <p:sp>
        <p:nvSpPr>
          <p:cNvPr id="3" name="Vertikaler Textplatzhalt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4" name="Datumsplatzhalter 3"/>
          <p:cNvSpPr>
            <a:spLocks noGrp="1"/>
          </p:cNvSpPr>
          <p:nvPr>
            <p:ph type="dt" sz="half" idx="10"/>
          </p:nvPr>
        </p:nvSpPr>
        <p:spPr/>
        <p:txBody>
          <a:bodyPr/>
          <a:lstStyle/>
          <a:p>
            <a:fld id="{CA7073B3-B8A4-4A9F-A96A-2C180B3B6F5D}" type="datetimeFigureOut">
              <a:rPr lang="de-AT" smtClean="0"/>
              <a:t>19.05.2020</a:t>
            </a:fld>
            <a:endParaRPr lang="de-AT" dirty="0"/>
          </a:p>
        </p:txBody>
      </p:sp>
      <p:sp>
        <p:nvSpPr>
          <p:cNvPr id="5" name="Fußzeilenplatzhalter 4"/>
          <p:cNvSpPr>
            <a:spLocks noGrp="1"/>
          </p:cNvSpPr>
          <p:nvPr>
            <p:ph type="ftr" sz="quarter" idx="11"/>
          </p:nvPr>
        </p:nvSpPr>
        <p:spPr/>
        <p:txBody>
          <a:bodyPr/>
          <a:lstStyle/>
          <a:p>
            <a:endParaRPr lang="de-AT" dirty="0"/>
          </a:p>
        </p:txBody>
      </p:sp>
      <p:sp>
        <p:nvSpPr>
          <p:cNvPr id="6" name="Foliennummernplatzhalter 5"/>
          <p:cNvSpPr>
            <a:spLocks noGrp="1"/>
          </p:cNvSpPr>
          <p:nvPr>
            <p:ph type="sldNum" sz="quarter" idx="12"/>
          </p:nvPr>
        </p:nvSpPr>
        <p:spPr/>
        <p:txBody>
          <a:bodyPr/>
          <a:lstStyle/>
          <a:p>
            <a:fld id="{BF392987-28A0-473A-8771-24F8F41EB7F1}" type="slidenum">
              <a:rPr lang="de-AT" smtClean="0"/>
              <a:t>‹#›</a:t>
            </a:fld>
            <a:endParaRPr lang="de-AT" dirty="0"/>
          </a:p>
        </p:txBody>
      </p:sp>
    </p:spTree>
    <p:extLst>
      <p:ext uri="{BB962C8B-B14F-4D97-AF65-F5344CB8AC3E}">
        <p14:creationId xmlns:p14="http://schemas.microsoft.com/office/powerpoint/2010/main" val="14342486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43675" y="365125"/>
            <a:ext cx="1971675" cy="5811838"/>
          </a:xfrm>
        </p:spPr>
        <p:txBody>
          <a:bodyPr vert="eaVert"/>
          <a:lstStyle/>
          <a:p>
            <a:r>
              <a:rPr lang="en-US"/>
              <a:t>Click to edit Master title style</a:t>
            </a:r>
            <a:endParaRPr lang="de-AT"/>
          </a:p>
        </p:txBody>
      </p:sp>
      <p:sp>
        <p:nvSpPr>
          <p:cNvPr id="3" name="Vertikaler Textplatzhalt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4" name="Datumsplatzhalter 3"/>
          <p:cNvSpPr>
            <a:spLocks noGrp="1"/>
          </p:cNvSpPr>
          <p:nvPr>
            <p:ph type="dt" sz="half" idx="10"/>
          </p:nvPr>
        </p:nvSpPr>
        <p:spPr/>
        <p:txBody>
          <a:bodyPr/>
          <a:lstStyle/>
          <a:p>
            <a:fld id="{CA7073B3-B8A4-4A9F-A96A-2C180B3B6F5D}" type="datetimeFigureOut">
              <a:rPr lang="de-AT" smtClean="0"/>
              <a:t>19.05.2020</a:t>
            </a:fld>
            <a:endParaRPr lang="de-AT" dirty="0"/>
          </a:p>
        </p:txBody>
      </p:sp>
      <p:sp>
        <p:nvSpPr>
          <p:cNvPr id="5" name="Fußzeilenplatzhalter 4"/>
          <p:cNvSpPr>
            <a:spLocks noGrp="1"/>
          </p:cNvSpPr>
          <p:nvPr>
            <p:ph type="ftr" sz="quarter" idx="11"/>
          </p:nvPr>
        </p:nvSpPr>
        <p:spPr/>
        <p:txBody>
          <a:bodyPr/>
          <a:lstStyle/>
          <a:p>
            <a:endParaRPr lang="de-AT" dirty="0"/>
          </a:p>
        </p:txBody>
      </p:sp>
      <p:sp>
        <p:nvSpPr>
          <p:cNvPr id="6" name="Foliennummernplatzhalter 5"/>
          <p:cNvSpPr>
            <a:spLocks noGrp="1"/>
          </p:cNvSpPr>
          <p:nvPr>
            <p:ph type="sldNum" sz="quarter" idx="12"/>
          </p:nvPr>
        </p:nvSpPr>
        <p:spPr/>
        <p:txBody>
          <a:bodyPr/>
          <a:lstStyle/>
          <a:p>
            <a:fld id="{BF392987-28A0-473A-8771-24F8F41EB7F1}" type="slidenum">
              <a:rPr lang="de-AT" smtClean="0"/>
              <a:t>‹#›</a:t>
            </a:fld>
            <a:endParaRPr lang="de-AT" dirty="0"/>
          </a:p>
        </p:txBody>
      </p:sp>
    </p:spTree>
    <p:extLst>
      <p:ext uri="{BB962C8B-B14F-4D97-AF65-F5344CB8AC3E}">
        <p14:creationId xmlns:p14="http://schemas.microsoft.com/office/powerpoint/2010/main" val="27442874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60945"/>
            <a:ext cx="7772400" cy="1949018"/>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CA7073B3-B8A4-4A9F-A96A-2C180B3B6F5D}" type="datetimeFigureOut">
              <a:rPr lang="de-AT" smtClean="0"/>
              <a:t>19.05.2020</a:t>
            </a:fld>
            <a:endParaRPr lang="de-AT" dirty="0"/>
          </a:p>
        </p:txBody>
      </p:sp>
      <p:sp>
        <p:nvSpPr>
          <p:cNvPr id="5" name="Footer Placeholder 4"/>
          <p:cNvSpPr>
            <a:spLocks noGrp="1"/>
          </p:cNvSpPr>
          <p:nvPr>
            <p:ph type="ftr" sz="quarter" idx="11"/>
          </p:nvPr>
        </p:nvSpPr>
        <p:spPr/>
        <p:txBody>
          <a:bodyPr/>
          <a:lstStyle/>
          <a:p>
            <a:endParaRPr lang="de-AT" dirty="0"/>
          </a:p>
        </p:txBody>
      </p:sp>
      <p:sp>
        <p:nvSpPr>
          <p:cNvPr id="6" name="Slide Number Placeholder 5"/>
          <p:cNvSpPr>
            <a:spLocks noGrp="1"/>
          </p:cNvSpPr>
          <p:nvPr>
            <p:ph type="sldNum" sz="quarter" idx="12"/>
          </p:nvPr>
        </p:nvSpPr>
        <p:spPr/>
        <p:txBody>
          <a:bodyPr/>
          <a:lstStyle/>
          <a:p>
            <a:fld id="{BF392987-28A0-473A-8771-24F8F41EB7F1}" type="slidenum">
              <a:rPr lang="de-AT" smtClean="0"/>
              <a:t>‹#›</a:t>
            </a:fld>
            <a:endParaRPr lang="de-AT" dirty="0"/>
          </a:p>
        </p:txBody>
      </p:sp>
      <p:pic>
        <p:nvPicPr>
          <p:cNvPr id="9" name="Grafik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3681" y="160803"/>
            <a:ext cx="2067702" cy="1313163"/>
          </a:xfrm>
          <a:prstGeom prst="rect">
            <a:avLst/>
          </a:prstGeom>
        </p:spPr>
      </p:pic>
      <p:pic>
        <p:nvPicPr>
          <p:cNvPr id="10" name="Grafik 9"/>
          <p:cNvPicPr>
            <a:picLocks noChangeAspect="1"/>
          </p:cNvPicPr>
          <p:nvPr userDrawn="1"/>
        </p:nvPicPr>
        <p:blipFill rotWithShape="1">
          <a:blip r:embed="rId3" cstate="print">
            <a:extLst>
              <a:ext uri="{28A0092B-C50C-407E-A947-70E740481C1C}">
                <a14:useLocalDpi xmlns:a14="http://schemas.microsoft.com/office/drawing/2010/main" val="0"/>
              </a:ext>
            </a:extLst>
          </a:blip>
          <a:srcRect t="12525" b="12327"/>
          <a:stretch/>
        </p:blipFill>
        <p:spPr>
          <a:xfrm>
            <a:off x="7113006" y="5845567"/>
            <a:ext cx="1896967" cy="407194"/>
          </a:xfrm>
          <a:prstGeom prst="rect">
            <a:avLst/>
          </a:prstGeom>
        </p:spPr>
      </p:pic>
      <p:sp>
        <p:nvSpPr>
          <p:cNvPr id="11" name="Textfeld 2"/>
          <p:cNvSpPr txBox="1">
            <a:spLocks noChangeArrowheads="1"/>
          </p:cNvSpPr>
          <p:nvPr userDrawn="1"/>
        </p:nvSpPr>
        <p:spPr bwMode="auto">
          <a:xfrm>
            <a:off x="5836144" y="6238917"/>
            <a:ext cx="3216275" cy="670560"/>
          </a:xfrm>
          <a:prstGeom prst="rect">
            <a:avLst/>
          </a:prstGeom>
          <a:noFill/>
          <a:ln w="9525">
            <a:noFill/>
            <a:miter lim="800000"/>
            <a:headEnd/>
            <a:tailEnd/>
          </a:ln>
        </p:spPr>
        <p:txBody>
          <a:bodyPr rot="0" vert="horz" wrap="square" lIns="91440" tIns="45720" rIns="91440" bIns="45720" anchor="t" anchorCtr="0">
            <a:spAutoFit/>
          </a:bodyPr>
          <a:lstStyle/>
          <a:p>
            <a:pPr algn="just">
              <a:lnSpc>
                <a:spcPct val="107000"/>
              </a:lnSpc>
              <a:spcAft>
                <a:spcPts val="800"/>
              </a:spcAft>
            </a:pPr>
            <a:r>
              <a:rPr lang="en-GB" sz="700" dirty="0">
                <a:effectLst/>
                <a:latin typeface="Calibri" panose="020F0502020204030204" pitchFamily="34" charset="0"/>
                <a:ea typeface="Calibri" panose="020F0502020204030204" pitchFamily="34" charset="0"/>
                <a:cs typeface="Times New Roman" panose="02020603050405020304" pitchFamily="18" charset="0"/>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endParaRPr lang="de-AT"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092107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endParaRPr lang="de-AT" dirty="0"/>
          </a:p>
        </p:txBody>
      </p:sp>
      <p:sp>
        <p:nvSpPr>
          <p:cNvPr id="3" name="Inhaltsplatzhalter 2"/>
          <p:cNvSpPr>
            <a:spLocks noGrp="1"/>
          </p:cNvSpPr>
          <p:nvPr>
            <p:ph idx="1"/>
          </p:nvPr>
        </p:nvSpPr>
        <p:spPr>
          <a:xfrm>
            <a:off x="628650" y="1825625"/>
            <a:ext cx="7886700" cy="41340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5" name="Fußzeilenplatzhalter 4"/>
          <p:cNvSpPr>
            <a:spLocks noGrp="1"/>
          </p:cNvSpPr>
          <p:nvPr>
            <p:ph type="ftr" sz="quarter" idx="11"/>
          </p:nvPr>
        </p:nvSpPr>
        <p:spPr/>
        <p:txBody>
          <a:bodyPr/>
          <a:lstStyle/>
          <a:p>
            <a:endParaRPr lang="de-AT" dirty="0"/>
          </a:p>
        </p:txBody>
      </p:sp>
      <p:sp>
        <p:nvSpPr>
          <p:cNvPr id="6" name="Foliennummernplatzhalter 5"/>
          <p:cNvSpPr>
            <a:spLocks noGrp="1"/>
          </p:cNvSpPr>
          <p:nvPr>
            <p:ph type="sldNum" sz="quarter" idx="12"/>
          </p:nvPr>
        </p:nvSpPr>
        <p:spPr/>
        <p:txBody>
          <a:bodyPr/>
          <a:lstStyle/>
          <a:p>
            <a:fld id="{BF392987-28A0-473A-8771-24F8F41EB7F1}" type="slidenum">
              <a:rPr lang="de-AT" smtClean="0"/>
              <a:t>‹#›</a:t>
            </a:fld>
            <a:endParaRPr lang="de-AT" dirty="0"/>
          </a:p>
        </p:txBody>
      </p:sp>
      <p:pic>
        <p:nvPicPr>
          <p:cNvPr id="7" name="Grafik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60370" y="6094641"/>
            <a:ext cx="1097880" cy="697245"/>
          </a:xfrm>
          <a:prstGeom prst="rect">
            <a:avLst/>
          </a:prstGeom>
        </p:spPr>
      </p:pic>
      <p:pic>
        <p:nvPicPr>
          <p:cNvPr id="8" name="Grafik 7"/>
          <p:cNvPicPr>
            <a:picLocks noChangeAspect="1"/>
          </p:cNvPicPr>
          <p:nvPr userDrawn="1"/>
        </p:nvPicPr>
        <p:blipFill rotWithShape="1">
          <a:blip r:embed="rId3" cstate="print">
            <a:extLst>
              <a:ext uri="{28A0092B-C50C-407E-A947-70E740481C1C}">
                <a14:useLocalDpi xmlns:a14="http://schemas.microsoft.com/office/drawing/2010/main" val="0"/>
              </a:ext>
            </a:extLst>
          </a:blip>
          <a:srcRect t="12525" b="12327"/>
          <a:stretch/>
        </p:blipFill>
        <p:spPr>
          <a:xfrm>
            <a:off x="123035" y="6299200"/>
            <a:ext cx="1967228" cy="422276"/>
          </a:xfrm>
          <a:prstGeom prst="rect">
            <a:avLst/>
          </a:prstGeom>
        </p:spPr>
      </p:pic>
    </p:spTree>
    <p:extLst>
      <p:ext uri="{BB962C8B-B14F-4D97-AF65-F5344CB8AC3E}">
        <p14:creationId xmlns:p14="http://schemas.microsoft.com/office/powerpoint/2010/main" val="994062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de-AT"/>
          </a:p>
        </p:txBody>
      </p:sp>
      <p:sp>
        <p:nvSpPr>
          <p:cNvPr id="3" name="Textplatzhalt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5" name="Fußzeilenplatzhalter 4"/>
          <p:cNvSpPr>
            <a:spLocks noGrp="1"/>
          </p:cNvSpPr>
          <p:nvPr>
            <p:ph type="ftr" sz="quarter" idx="11"/>
          </p:nvPr>
        </p:nvSpPr>
        <p:spPr/>
        <p:txBody>
          <a:bodyPr/>
          <a:lstStyle/>
          <a:p>
            <a:endParaRPr lang="de-AT" dirty="0"/>
          </a:p>
        </p:txBody>
      </p:sp>
      <p:sp>
        <p:nvSpPr>
          <p:cNvPr id="6" name="Foliennummernplatzhalter 5"/>
          <p:cNvSpPr>
            <a:spLocks noGrp="1"/>
          </p:cNvSpPr>
          <p:nvPr>
            <p:ph type="sldNum" sz="quarter" idx="12"/>
          </p:nvPr>
        </p:nvSpPr>
        <p:spPr/>
        <p:txBody>
          <a:bodyPr/>
          <a:lstStyle/>
          <a:p>
            <a:fld id="{BF392987-28A0-473A-8771-24F8F41EB7F1}" type="slidenum">
              <a:rPr lang="de-AT" smtClean="0"/>
              <a:t>‹#›</a:t>
            </a:fld>
            <a:endParaRPr lang="de-AT" dirty="0"/>
          </a:p>
        </p:txBody>
      </p:sp>
      <p:pic>
        <p:nvPicPr>
          <p:cNvPr id="7" name="Grafik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3681" y="160803"/>
            <a:ext cx="2067702" cy="1313163"/>
          </a:xfrm>
          <a:prstGeom prst="rect">
            <a:avLst/>
          </a:prstGeom>
        </p:spPr>
      </p:pic>
      <p:pic>
        <p:nvPicPr>
          <p:cNvPr id="8" name="Grafik 7"/>
          <p:cNvPicPr>
            <a:picLocks noChangeAspect="1"/>
          </p:cNvPicPr>
          <p:nvPr userDrawn="1"/>
        </p:nvPicPr>
        <p:blipFill rotWithShape="1">
          <a:blip r:embed="rId3" cstate="print">
            <a:extLst>
              <a:ext uri="{28A0092B-C50C-407E-A947-70E740481C1C}">
                <a14:useLocalDpi xmlns:a14="http://schemas.microsoft.com/office/drawing/2010/main" val="0"/>
              </a:ext>
            </a:extLst>
          </a:blip>
          <a:srcRect t="12525" b="12327"/>
          <a:stretch/>
        </p:blipFill>
        <p:spPr>
          <a:xfrm>
            <a:off x="123035" y="6299200"/>
            <a:ext cx="1967228" cy="422276"/>
          </a:xfrm>
          <a:prstGeom prst="rect">
            <a:avLst/>
          </a:prstGeom>
        </p:spPr>
      </p:pic>
    </p:spTree>
    <p:extLst>
      <p:ext uri="{BB962C8B-B14F-4D97-AF65-F5344CB8AC3E}">
        <p14:creationId xmlns:p14="http://schemas.microsoft.com/office/powerpoint/2010/main" val="19178986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endParaRPr lang="de-AT"/>
          </a:p>
        </p:txBody>
      </p:sp>
      <p:sp>
        <p:nvSpPr>
          <p:cNvPr id="3" name="Inhaltsplatzhalt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4" name="Inhaltsplatzhalt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6" name="Fußzeilenplatzhalter 5"/>
          <p:cNvSpPr>
            <a:spLocks noGrp="1"/>
          </p:cNvSpPr>
          <p:nvPr>
            <p:ph type="ftr" sz="quarter" idx="11"/>
          </p:nvPr>
        </p:nvSpPr>
        <p:spPr/>
        <p:txBody>
          <a:bodyPr/>
          <a:lstStyle/>
          <a:p>
            <a:endParaRPr lang="de-AT" dirty="0"/>
          </a:p>
        </p:txBody>
      </p:sp>
      <p:sp>
        <p:nvSpPr>
          <p:cNvPr id="7" name="Foliennummernplatzhalter 6"/>
          <p:cNvSpPr>
            <a:spLocks noGrp="1"/>
          </p:cNvSpPr>
          <p:nvPr>
            <p:ph type="sldNum" sz="quarter" idx="12"/>
          </p:nvPr>
        </p:nvSpPr>
        <p:spPr/>
        <p:txBody>
          <a:bodyPr/>
          <a:lstStyle/>
          <a:p>
            <a:fld id="{BF392987-28A0-473A-8771-24F8F41EB7F1}" type="slidenum">
              <a:rPr lang="de-AT" smtClean="0"/>
              <a:t>‹#›</a:t>
            </a:fld>
            <a:endParaRPr lang="de-AT" dirty="0"/>
          </a:p>
        </p:txBody>
      </p:sp>
      <p:pic>
        <p:nvPicPr>
          <p:cNvPr id="8" name="Grafik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60370" y="6094641"/>
            <a:ext cx="1097880" cy="697245"/>
          </a:xfrm>
          <a:prstGeom prst="rect">
            <a:avLst/>
          </a:prstGeom>
        </p:spPr>
      </p:pic>
      <p:pic>
        <p:nvPicPr>
          <p:cNvPr id="9" name="Grafik 8"/>
          <p:cNvPicPr>
            <a:picLocks noChangeAspect="1"/>
          </p:cNvPicPr>
          <p:nvPr userDrawn="1"/>
        </p:nvPicPr>
        <p:blipFill rotWithShape="1">
          <a:blip r:embed="rId3" cstate="print">
            <a:extLst>
              <a:ext uri="{28A0092B-C50C-407E-A947-70E740481C1C}">
                <a14:useLocalDpi xmlns:a14="http://schemas.microsoft.com/office/drawing/2010/main" val="0"/>
              </a:ext>
            </a:extLst>
          </a:blip>
          <a:srcRect t="12525" b="12327"/>
          <a:stretch/>
        </p:blipFill>
        <p:spPr>
          <a:xfrm>
            <a:off x="123035" y="6299200"/>
            <a:ext cx="1967228" cy="422276"/>
          </a:xfrm>
          <a:prstGeom prst="rect">
            <a:avLst/>
          </a:prstGeom>
        </p:spPr>
      </p:pic>
    </p:spTree>
    <p:extLst>
      <p:ext uri="{BB962C8B-B14F-4D97-AF65-F5344CB8AC3E}">
        <p14:creationId xmlns:p14="http://schemas.microsoft.com/office/powerpoint/2010/main" val="1512911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629841" y="365126"/>
            <a:ext cx="7886700" cy="1325563"/>
          </a:xfrm>
        </p:spPr>
        <p:txBody>
          <a:bodyPr/>
          <a:lstStyle/>
          <a:p>
            <a:r>
              <a:rPr lang="en-US"/>
              <a:t>Click to edit Master title style</a:t>
            </a:r>
            <a:endParaRPr lang="de-AT"/>
          </a:p>
        </p:txBody>
      </p:sp>
      <p:sp>
        <p:nvSpPr>
          <p:cNvPr id="3" name="Textplatzhalt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Inhaltsplatzhalt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5" name="Textplatzhalt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Inhaltsplatzhalt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8" name="Fußzeilenplatzhalter 7"/>
          <p:cNvSpPr>
            <a:spLocks noGrp="1"/>
          </p:cNvSpPr>
          <p:nvPr>
            <p:ph type="ftr" sz="quarter" idx="11"/>
          </p:nvPr>
        </p:nvSpPr>
        <p:spPr/>
        <p:txBody>
          <a:bodyPr/>
          <a:lstStyle/>
          <a:p>
            <a:endParaRPr lang="de-AT" dirty="0"/>
          </a:p>
        </p:txBody>
      </p:sp>
      <p:sp>
        <p:nvSpPr>
          <p:cNvPr id="9" name="Foliennummernplatzhalter 8"/>
          <p:cNvSpPr>
            <a:spLocks noGrp="1"/>
          </p:cNvSpPr>
          <p:nvPr>
            <p:ph type="sldNum" sz="quarter" idx="12"/>
          </p:nvPr>
        </p:nvSpPr>
        <p:spPr/>
        <p:txBody>
          <a:bodyPr/>
          <a:lstStyle/>
          <a:p>
            <a:fld id="{BF392987-28A0-473A-8771-24F8F41EB7F1}" type="slidenum">
              <a:rPr lang="de-AT" smtClean="0"/>
              <a:t>‹#›</a:t>
            </a:fld>
            <a:endParaRPr lang="de-AT" dirty="0"/>
          </a:p>
        </p:txBody>
      </p:sp>
      <p:pic>
        <p:nvPicPr>
          <p:cNvPr id="10" name="Grafik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60370" y="6094641"/>
            <a:ext cx="1097880" cy="697245"/>
          </a:xfrm>
          <a:prstGeom prst="rect">
            <a:avLst/>
          </a:prstGeom>
        </p:spPr>
      </p:pic>
      <p:pic>
        <p:nvPicPr>
          <p:cNvPr id="11" name="Grafik 10"/>
          <p:cNvPicPr>
            <a:picLocks noChangeAspect="1"/>
          </p:cNvPicPr>
          <p:nvPr userDrawn="1"/>
        </p:nvPicPr>
        <p:blipFill rotWithShape="1">
          <a:blip r:embed="rId3" cstate="print">
            <a:extLst>
              <a:ext uri="{28A0092B-C50C-407E-A947-70E740481C1C}">
                <a14:useLocalDpi xmlns:a14="http://schemas.microsoft.com/office/drawing/2010/main" val="0"/>
              </a:ext>
            </a:extLst>
          </a:blip>
          <a:srcRect t="12525" b="12327"/>
          <a:stretch/>
        </p:blipFill>
        <p:spPr>
          <a:xfrm>
            <a:off x="123035" y="6299200"/>
            <a:ext cx="1967228" cy="422276"/>
          </a:xfrm>
          <a:prstGeom prst="rect">
            <a:avLst/>
          </a:prstGeom>
        </p:spPr>
      </p:pic>
    </p:spTree>
    <p:extLst>
      <p:ext uri="{BB962C8B-B14F-4D97-AF65-F5344CB8AC3E}">
        <p14:creationId xmlns:p14="http://schemas.microsoft.com/office/powerpoint/2010/main" val="16003165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endParaRPr lang="de-AT"/>
          </a:p>
        </p:txBody>
      </p:sp>
      <p:sp>
        <p:nvSpPr>
          <p:cNvPr id="4" name="Fußzeilenplatzhalter 3"/>
          <p:cNvSpPr>
            <a:spLocks noGrp="1"/>
          </p:cNvSpPr>
          <p:nvPr>
            <p:ph type="ftr" sz="quarter" idx="11"/>
          </p:nvPr>
        </p:nvSpPr>
        <p:spPr/>
        <p:txBody>
          <a:bodyPr/>
          <a:lstStyle/>
          <a:p>
            <a:endParaRPr lang="de-AT" dirty="0"/>
          </a:p>
        </p:txBody>
      </p:sp>
      <p:sp>
        <p:nvSpPr>
          <p:cNvPr id="5" name="Foliennummernplatzhalter 4"/>
          <p:cNvSpPr>
            <a:spLocks noGrp="1"/>
          </p:cNvSpPr>
          <p:nvPr>
            <p:ph type="sldNum" sz="quarter" idx="12"/>
          </p:nvPr>
        </p:nvSpPr>
        <p:spPr/>
        <p:txBody>
          <a:bodyPr/>
          <a:lstStyle/>
          <a:p>
            <a:fld id="{BF392987-28A0-473A-8771-24F8F41EB7F1}" type="slidenum">
              <a:rPr lang="de-AT" smtClean="0"/>
              <a:t>‹#›</a:t>
            </a:fld>
            <a:endParaRPr lang="de-AT" dirty="0"/>
          </a:p>
        </p:txBody>
      </p:sp>
      <p:pic>
        <p:nvPicPr>
          <p:cNvPr id="6" name="Grafik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60370" y="6094641"/>
            <a:ext cx="1097880" cy="697245"/>
          </a:xfrm>
          <a:prstGeom prst="rect">
            <a:avLst/>
          </a:prstGeom>
        </p:spPr>
      </p:pic>
      <p:pic>
        <p:nvPicPr>
          <p:cNvPr id="7" name="Grafik 6"/>
          <p:cNvPicPr>
            <a:picLocks noChangeAspect="1"/>
          </p:cNvPicPr>
          <p:nvPr userDrawn="1"/>
        </p:nvPicPr>
        <p:blipFill rotWithShape="1">
          <a:blip r:embed="rId3" cstate="print">
            <a:extLst>
              <a:ext uri="{28A0092B-C50C-407E-A947-70E740481C1C}">
                <a14:useLocalDpi xmlns:a14="http://schemas.microsoft.com/office/drawing/2010/main" val="0"/>
              </a:ext>
            </a:extLst>
          </a:blip>
          <a:srcRect t="12525" b="12327"/>
          <a:stretch/>
        </p:blipFill>
        <p:spPr>
          <a:xfrm>
            <a:off x="123035" y="6299200"/>
            <a:ext cx="1967228" cy="422276"/>
          </a:xfrm>
          <a:prstGeom prst="rect">
            <a:avLst/>
          </a:prstGeom>
        </p:spPr>
      </p:pic>
    </p:spTree>
    <p:extLst>
      <p:ext uri="{BB962C8B-B14F-4D97-AF65-F5344CB8AC3E}">
        <p14:creationId xmlns:p14="http://schemas.microsoft.com/office/powerpoint/2010/main" val="34403345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CA7073B3-B8A4-4A9F-A96A-2C180B3B6F5D}" type="datetimeFigureOut">
              <a:rPr lang="de-AT" smtClean="0"/>
              <a:t>19.05.2020</a:t>
            </a:fld>
            <a:endParaRPr lang="de-AT" dirty="0"/>
          </a:p>
        </p:txBody>
      </p:sp>
      <p:sp>
        <p:nvSpPr>
          <p:cNvPr id="3" name="Fußzeilenplatzhalter 2"/>
          <p:cNvSpPr>
            <a:spLocks noGrp="1"/>
          </p:cNvSpPr>
          <p:nvPr>
            <p:ph type="ftr" sz="quarter" idx="11"/>
          </p:nvPr>
        </p:nvSpPr>
        <p:spPr/>
        <p:txBody>
          <a:bodyPr/>
          <a:lstStyle/>
          <a:p>
            <a:endParaRPr lang="de-AT" dirty="0"/>
          </a:p>
        </p:txBody>
      </p:sp>
      <p:sp>
        <p:nvSpPr>
          <p:cNvPr id="4" name="Foliennummernplatzhalter 3"/>
          <p:cNvSpPr>
            <a:spLocks noGrp="1"/>
          </p:cNvSpPr>
          <p:nvPr>
            <p:ph type="sldNum" sz="quarter" idx="12"/>
          </p:nvPr>
        </p:nvSpPr>
        <p:spPr/>
        <p:txBody>
          <a:bodyPr/>
          <a:lstStyle/>
          <a:p>
            <a:fld id="{BF392987-28A0-473A-8771-24F8F41EB7F1}" type="slidenum">
              <a:rPr lang="de-AT" smtClean="0"/>
              <a:t>‹#›</a:t>
            </a:fld>
            <a:endParaRPr lang="de-AT" dirty="0"/>
          </a:p>
        </p:txBody>
      </p:sp>
    </p:spTree>
    <p:extLst>
      <p:ext uri="{BB962C8B-B14F-4D97-AF65-F5344CB8AC3E}">
        <p14:creationId xmlns:p14="http://schemas.microsoft.com/office/powerpoint/2010/main" val="27929506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de-AT"/>
          </a:p>
        </p:txBody>
      </p:sp>
      <p:sp>
        <p:nvSpPr>
          <p:cNvPr id="3" name="Inhaltsplatzhalt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4" name="Textplatzhalt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umsplatzhalter 4"/>
          <p:cNvSpPr>
            <a:spLocks noGrp="1"/>
          </p:cNvSpPr>
          <p:nvPr>
            <p:ph type="dt" sz="half" idx="10"/>
          </p:nvPr>
        </p:nvSpPr>
        <p:spPr/>
        <p:txBody>
          <a:bodyPr/>
          <a:lstStyle/>
          <a:p>
            <a:fld id="{CA7073B3-B8A4-4A9F-A96A-2C180B3B6F5D}" type="datetimeFigureOut">
              <a:rPr lang="de-AT" smtClean="0"/>
              <a:t>19.05.2020</a:t>
            </a:fld>
            <a:endParaRPr lang="de-AT" dirty="0"/>
          </a:p>
        </p:txBody>
      </p:sp>
      <p:sp>
        <p:nvSpPr>
          <p:cNvPr id="6" name="Fußzeilenplatzhalter 5"/>
          <p:cNvSpPr>
            <a:spLocks noGrp="1"/>
          </p:cNvSpPr>
          <p:nvPr>
            <p:ph type="ftr" sz="quarter" idx="11"/>
          </p:nvPr>
        </p:nvSpPr>
        <p:spPr/>
        <p:txBody>
          <a:bodyPr/>
          <a:lstStyle/>
          <a:p>
            <a:endParaRPr lang="de-AT" dirty="0"/>
          </a:p>
        </p:txBody>
      </p:sp>
      <p:sp>
        <p:nvSpPr>
          <p:cNvPr id="7" name="Foliennummernplatzhalter 6"/>
          <p:cNvSpPr>
            <a:spLocks noGrp="1"/>
          </p:cNvSpPr>
          <p:nvPr>
            <p:ph type="sldNum" sz="quarter" idx="12"/>
          </p:nvPr>
        </p:nvSpPr>
        <p:spPr/>
        <p:txBody>
          <a:bodyPr/>
          <a:lstStyle/>
          <a:p>
            <a:fld id="{BF392987-28A0-473A-8771-24F8F41EB7F1}" type="slidenum">
              <a:rPr lang="de-AT" smtClean="0"/>
              <a:t>‹#›</a:t>
            </a:fld>
            <a:endParaRPr lang="de-AT" dirty="0"/>
          </a:p>
        </p:txBody>
      </p:sp>
    </p:spTree>
    <p:extLst>
      <p:ext uri="{BB962C8B-B14F-4D97-AF65-F5344CB8AC3E}">
        <p14:creationId xmlns:p14="http://schemas.microsoft.com/office/powerpoint/2010/main" val="25519986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de-AT"/>
          </a:p>
        </p:txBody>
      </p:sp>
      <p:sp>
        <p:nvSpPr>
          <p:cNvPr id="3" name="Bildplatzhalt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de-AT" dirty="0"/>
          </a:p>
        </p:txBody>
      </p:sp>
      <p:sp>
        <p:nvSpPr>
          <p:cNvPr id="4" name="Textplatzhalt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umsplatzhalter 4"/>
          <p:cNvSpPr>
            <a:spLocks noGrp="1"/>
          </p:cNvSpPr>
          <p:nvPr>
            <p:ph type="dt" sz="half" idx="10"/>
          </p:nvPr>
        </p:nvSpPr>
        <p:spPr/>
        <p:txBody>
          <a:bodyPr/>
          <a:lstStyle/>
          <a:p>
            <a:fld id="{CA7073B3-B8A4-4A9F-A96A-2C180B3B6F5D}" type="datetimeFigureOut">
              <a:rPr lang="de-AT" smtClean="0"/>
              <a:t>19.05.2020</a:t>
            </a:fld>
            <a:endParaRPr lang="de-AT" dirty="0"/>
          </a:p>
        </p:txBody>
      </p:sp>
      <p:sp>
        <p:nvSpPr>
          <p:cNvPr id="6" name="Fußzeilenplatzhalter 5"/>
          <p:cNvSpPr>
            <a:spLocks noGrp="1"/>
          </p:cNvSpPr>
          <p:nvPr>
            <p:ph type="ftr" sz="quarter" idx="11"/>
          </p:nvPr>
        </p:nvSpPr>
        <p:spPr/>
        <p:txBody>
          <a:bodyPr/>
          <a:lstStyle/>
          <a:p>
            <a:endParaRPr lang="de-AT" dirty="0"/>
          </a:p>
        </p:txBody>
      </p:sp>
      <p:sp>
        <p:nvSpPr>
          <p:cNvPr id="7" name="Foliennummernplatzhalter 6"/>
          <p:cNvSpPr>
            <a:spLocks noGrp="1"/>
          </p:cNvSpPr>
          <p:nvPr>
            <p:ph type="sldNum" sz="quarter" idx="12"/>
          </p:nvPr>
        </p:nvSpPr>
        <p:spPr/>
        <p:txBody>
          <a:bodyPr/>
          <a:lstStyle/>
          <a:p>
            <a:fld id="{BF392987-28A0-473A-8771-24F8F41EB7F1}" type="slidenum">
              <a:rPr lang="de-AT" smtClean="0"/>
              <a:t>‹#›</a:t>
            </a:fld>
            <a:endParaRPr lang="de-AT" dirty="0"/>
          </a:p>
        </p:txBody>
      </p:sp>
    </p:spTree>
    <p:extLst>
      <p:ext uri="{BB962C8B-B14F-4D97-AF65-F5344CB8AC3E}">
        <p14:creationId xmlns:p14="http://schemas.microsoft.com/office/powerpoint/2010/main" val="18676265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de-DE"/>
              <a:t>Titelmasterformat durch Klicken bearbeiten</a:t>
            </a:r>
            <a:endParaRPr lang="de-AT"/>
          </a:p>
        </p:txBody>
      </p:sp>
      <p:sp>
        <p:nvSpPr>
          <p:cNvPr id="3" name="Textplatzhalt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2DFEAAD3-FFDB-4E0C-A6C1-ECE8D80FA51D}" type="datetimeFigureOut">
              <a:rPr lang="de-AT" smtClean="0"/>
              <a:t>19.05.2020</a:t>
            </a:fld>
            <a:endParaRPr lang="de-AT" dirty="0"/>
          </a:p>
        </p:txBody>
      </p:sp>
      <p:sp>
        <p:nvSpPr>
          <p:cNvPr id="5" name="Fußzeilenplatzhalt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de-AT" dirty="0"/>
          </a:p>
        </p:txBody>
      </p:sp>
      <p:sp>
        <p:nvSpPr>
          <p:cNvPr id="6" name="Foliennummernplatzhalt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F392987-28A0-473A-8771-24F8F41EB7F1}" type="slidenum">
              <a:rPr lang="de-AT" smtClean="0"/>
              <a:t>‹#›</a:t>
            </a:fld>
            <a:endParaRPr lang="de-AT" dirty="0"/>
          </a:p>
        </p:txBody>
      </p:sp>
    </p:spTree>
    <p:extLst>
      <p:ext uri="{BB962C8B-B14F-4D97-AF65-F5344CB8AC3E}">
        <p14:creationId xmlns:p14="http://schemas.microsoft.com/office/powerpoint/2010/main" val="96257878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61"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4lent.e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hyperlink" Target="https://unsplash.com/s/photos/planning?utm_source=unsplash&amp;utm_medium=referral&amp;utm_content=creditCopyText" TargetMode="External"/><Relationship Id="rId5" Type="http://schemas.openxmlformats.org/officeDocument/2006/relationships/hyperlink" Target="https://unsplash.com/@youxventures?utm_source=unsplash&amp;utm_medium=referral&amp;utm_content=creditCopyText" TargetMode="Externa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421100" y="2889422"/>
            <a:ext cx="8520600" cy="860799"/>
          </a:xfrm>
          <a:prstGeom prst="rect">
            <a:avLst/>
          </a:prstGeom>
        </p:spPr>
        <p:txBody>
          <a:bodyPr spcFirstLastPara="1" vert="horz" wrap="square" lIns="91425" tIns="91425" rIns="91425" bIns="91425" rtlCol="0" anchor="b" anchorCtr="0">
            <a:noAutofit/>
          </a:bodyPr>
          <a:lstStyle/>
          <a:p>
            <a:pPr lvl="0"/>
            <a:r>
              <a:rPr lang="en-GB" sz="4600" b="1" spc="50" dirty="0">
                <a:ln w="0"/>
                <a:effectLst>
                  <a:innerShdw blurRad="63500" dist="50800" dir="13500000">
                    <a:srgbClr val="000000">
                      <a:alpha val="50000"/>
                    </a:srgbClr>
                  </a:innerShdw>
                </a:effectLst>
              </a:rPr>
              <a:t>Talent 4.0 – </a:t>
            </a:r>
            <a:br>
              <a:rPr lang="en-GB" sz="4600" b="1" spc="50" dirty="0">
                <a:ln w="0"/>
                <a:effectLst>
                  <a:innerShdw blurRad="63500" dist="50800" dir="13500000">
                    <a:srgbClr val="000000">
                      <a:alpha val="50000"/>
                    </a:srgbClr>
                  </a:innerShdw>
                </a:effectLst>
              </a:rPr>
            </a:br>
            <a:r>
              <a:rPr lang="en-GB" sz="4600" b="1" spc="50" dirty="0">
                <a:ln w="0"/>
                <a:effectLst>
                  <a:innerShdw blurRad="63500" dist="50800" dir="13500000">
                    <a:srgbClr val="000000">
                      <a:alpha val="50000"/>
                    </a:srgbClr>
                  </a:innerShdw>
                </a:effectLst>
              </a:rPr>
              <a:t>Talent Management for SMEs</a:t>
            </a:r>
            <a:br>
              <a:rPr lang="en-GB" sz="4600" b="1" spc="50" dirty="0">
                <a:ln w="0"/>
                <a:effectLst>
                  <a:innerShdw blurRad="63500" dist="50800" dir="13500000">
                    <a:srgbClr val="000000">
                      <a:alpha val="50000"/>
                    </a:srgbClr>
                  </a:innerShdw>
                </a:effectLst>
              </a:rPr>
            </a:br>
            <a:r>
              <a:rPr lang="en-GB" sz="4600" b="1" spc="50" dirty="0">
                <a:ln w="0"/>
                <a:effectLst>
                  <a:innerShdw blurRad="63500" dist="50800" dir="13500000">
                    <a:srgbClr val="000000">
                      <a:alpha val="50000"/>
                    </a:srgbClr>
                  </a:innerShdw>
                </a:effectLst>
              </a:rPr>
              <a:t>Training Programme</a:t>
            </a:r>
            <a:endParaRPr sz="4800" b="1" spc="50" dirty="0">
              <a:ln w="0"/>
              <a:effectLst>
                <a:innerShdw blurRad="63500" dist="50800" dir="13500000">
                  <a:srgbClr val="000000">
                    <a:alpha val="50000"/>
                  </a:srgbClr>
                </a:innerShdw>
              </a:effectLst>
            </a:endParaRPr>
          </a:p>
        </p:txBody>
      </p:sp>
      <p:sp>
        <p:nvSpPr>
          <p:cNvPr id="2" name="TextBox 1">
            <a:extLst>
              <a:ext uri="{FF2B5EF4-FFF2-40B4-BE49-F238E27FC236}">
                <a16:creationId xmlns:a16="http://schemas.microsoft.com/office/drawing/2014/main" id="{340489AB-6B8C-4A79-B8F6-6BBF45C01F44}"/>
              </a:ext>
            </a:extLst>
          </p:cNvPr>
          <p:cNvSpPr txBox="1"/>
          <p:nvPr/>
        </p:nvSpPr>
        <p:spPr>
          <a:xfrm>
            <a:off x="3322040" y="4446165"/>
            <a:ext cx="2147582" cy="369332"/>
          </a:xfrm>
          <a:prstGeom prst="rect">
            <a:avLst/>
          </a:prstGeom>
          <a:noFill/>
        </p:spPr>
        <p:txBody>
          <a:bodyPr wrap="square" rtlCol="0">
            <a:spAutoFit/>
          </a:bodyPr>
          <a:lstStyle/>
          <a:p>
            <a:r>
              <a:rPr lang="sv-SE" dirty="0">
                <a:hlinkClick r:id="rId3"/>
              </a:rPr>
              <a:t>https://t4lent.eu/</a:t>
            </a:r>
            <a:endParaRPr lang="en-SE" dirty="0"/>
          </a:p>
        </p:txBody>
      </p:sp>
      <p:pic>
        <p:nvPicPr>
          <p:cNvPr id="4" name="Picture 3" descr="A close up of a logo&#10;&#10;Description automatically generated">
            <a:extLst>
              <a:ext uri="{FF2B5EF4-FFF2-40B4-BE49-F238E27FC236}">
                <a16:creationId xmlns:a16="http://schemas.microsoft.com/office/drawing/2014/main" id="{6DE162E2-3A7C-49F5-98B6-6CDE8B83232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B85096CB-8D14-407D-919A-F227C038C295}"/>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18063" y="1704754"/>
            <a:ext cx="6028443" cy="4018962"/>
          </a:xfrm>
          <a:prstGeom prst="rect">
            <a:avLst/>
          </a:prstGeom>
          <a:effectLst>
            <a:outerShdw blurRad="50800" dist="50800" dir="5400000" algn="ctr" rotWithShape="0">
              <a:srgbClr val="000000"/>
            </a:outerShdw>
          </a:effectLst>
        </p:spPr>
      </p:pic>
      <p:sp>
        <p:nvSpPr>
          <p:cNvPr id="15" name="Google Shape;54;p13">
            <a:extLst>
              <a:ext uri="{FF2B5EF4-FFF2-40B4-BE49-F238E27FC236}">
                <a16:creationId xmlns:a16="http://schemas.microsoft.com/office/drawing/2014/main" id="{4EE1301B-4607-4539-A2F0-A5E934540CA8}"/>
              </a:ext>
            </a:extLst>
          </p:cNvPr>
          <p:cNvSpPr txBox="1">
            <a:spLocks noGrp="1"/>
          </p:cNvSpPr>
          <p:nvPr>
            <p:ph type="ctrTitle"/>
          </p:nvPr>
        </p:nvSpPr>
        <p:spPr>
          <a:xfrm>
            <a:off x="2342839" y="282486"/>
            <a:ext cx="6692947" cy="838651"/>
          </a:xfrm>
          <a:prstGeom prst="rect">
            <a:avLst/>
          </a:prstGeom>
        </p:spPr>
        <p:txBody>
          <a:bodyPr spcFirstLastPara="1" vert="horz" wrap="square" lIns="91425" tIns="91425" rIns="91425" bIns="91425" rtlCol="0" anchor="b" anchorCtr="0">
            <a:noAutofit/>
          </a:bodyPr>
          <a:lstStyle/>
          <a:p>
            <a:pPr>
              <a:spcBef>
                <a:spcPts val="0"/>
              </a:spcBef>
            </a:pPr>
            <a:r>
              <a:rPr lang="en-GB" sz="4000" b="1" spc="50" dirty="0">
                <a:ln w="0"/>
                <a:effectLst>
                  <a:innerShdw blurRad="63500" dist="50800" dir="13500000">
                    <a:srgbClr val="000000">
                      <a:alpha val="50000"/>
                    </a:srgbClr>
                  </a:innerShdw>
                </a:effectLst>
              </a:rPr>
              <a:t>Competency Planning Tool</a:t>
            </a:r>
            <a:endParaRPr sz="3200" b="1" spc="50" dirty="0">
              <a:ln w="0"/>
              <a:effectLst>
                <a:innerShdw blurRad="63500" dist="50800" dir="13500000">
                  <a:srgbClr val="000000">
                    <a:alpha val="50000"/>
                  </a:srgbClr>
                </a:innerShdw>
              </a:effectLst>
            </a:endParaRPr>
          </a:p>
        </p:txBody>
      </p:sp>
      <p:sp>
        <p:nvSpPr>
          <p:cNvPr id="16" name="Google Shape;55;p13">
            <a:extLst>
              <a:ext uri="{FF2B5EF4-FFF2-40B4-BE49-F238E27FC236}">
                <a16:creationId xmlns:a16="http://schemas.microsoft.com/office/drawing/2014/main" id="{DE9B7982-7A4B-457A-9C2E-1923E7C8D161}"/>
              </a:ext>
            </a:extLst>
          </p:cNvPr>
          <p:cNvSpPr txBox="1">
            <a:spLocks noGrp="1"/>
          </p:cNvSpPr>
          <p:nvPr>
            <p:ph type="subTitle" idx="1"/>
          </p:nvPr>
        </p:nvSpPr>
        <p:spPr>
          <a:xfrm>
            <a:off x="2691239" y="1121137"/>
            <a:ext cx="5854324" cy="477617"/>
          </a:xfrm>
          <a:prstGeom prst="rect">
            <a:avLst/>
          </a:prstGeom>
        </p:spPr>
        <p:txBody>
          <a:bodyPr spcFirstLastPara="1" vert="horz" wrap="square" lIns="91425" tIns="91425" rIns="91425" bIns="91425" rtlCol="0" anchor="t" anchorCtr="0">
            <a:noAutofit/>
            <a:scene3d>
              <a:camera prst="orthographicFront"/>
              <a:lightRig rig="soft" dir="t">
                <a:rot lat="0" lon="0" rev="15600000"/>
              </a:lightRig>
            </a:scene3d>
            <a:sp3d extrusionH="57150" prstMaterial="softEdge">
              <a:bevelT w="25400" h="38100"/>
            </a:sp3d>
          </a:bodyPr>
          <a:lstStyle/>
          <a:p>
            <a:pPr>
              <a:spcBef>
                <a:spcPts val="0"/>
              </a:spcBef>
            </a:pPr>
            <a:r>
              <a:rPr lang="en-GB" sz="1600" b="1" dirty="0">
                <a:ln/>
              </a:rPr>
              <a:t>Prepared by WKO </a:t>
            </a:r>
            <a:r>
              <a:rPr lang="en-GB" sz="1600" b="1" dirty="0" err="1">
                <a:ln/>
              </a:rPr>
              <a:t>Steiermark</a:t>
            </a:r>
            <a:r>
              <a:rPr lang="en-GB" sz="1600" b="1" dirty="0">
                <a:ln/>
              </a:rPr>
              <a:t>, Austria</a:t>
            </a:r>
            <a:endParaRPr sz="1600" b="1" dirty="0">
              <a:ln/>
            </a:endParaRPr>
          </a:p>
        </p:txBody>
      </p:sp>
      <p:pic>
        <p:nvPicPr>
          <p:cNvPr id="4" name="Picture 3" descr="A close up of a logo&#10;&#10;Description automatically generated">
            <a:extLst>
              <a:ext uri="{FF2B5EF4-FFF2-40B4-BE49-F238E27FC236}">
                <a16:creationId xmlns:a16="http://schemas.microsoft.com/office/drawing/2014/main" id="{318EA7DB-91C1-4A48-A734-32949D41082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5721040A-1622-41B5-A4C6-B58A6DC708CB}"/>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sp>
        <p:nvSpPr>
          <p:cNvPr id="9" name="Textfeld 8"/>
          <p:cNvSpPr txBox="1"/>
          <p:nvPr/>
        </p:nvSpPr>
        <p:spPr>
          <a:xfrm>
            <a:off x="258372" y="4499443"/>
            <a:ext cx="2155581" cy="1277273"/>
          </a:xfrm>
          <a:prstGeom prst="rect">
            <a:avLst/>
          </a:prstGeom>
          <a:noFill/>
        </p:spPr>
        <p:txBody>
          <a:bodyPr wrap="square" rtlCol="0">
            <a:spAutoFit/>
          </a:bodyPr>
          <a:lstStyle/>
          <a:p>
            <a:pPr algn="r"/>
            <a:r>
              <a:rPr lang="de-DE" sz="1100" dirty="0"/>
              <a:t>With kind permission from the NHS London Leadership Academy. This </a:t>
            </a:r>
            <a:r>
              <a:rPr lang="de-DE" sz="1100" dirty="0" err="1"/>
              <a:t>tool</a:t>
            </a:r>
            <a:r>
              <a:rPr lang="de-DE" sz="1100" dirty="0"/>
              <a:t> </a:t>
            </a:r>
            <a:r>
              <a:rPr lang="de-DE" sz="1100" dirty="0" err="1"/>
              <a:t>is</a:t>
            </a:r>
            <a:r>
              <a:rPr lang="de-DE" sz="1100" dirty="0"/>
              <a:t> a </a:t>
            </a:r>
            <a:r>
              <a:rPr lang="de-DE" sz="1100" dirty="0" err="1"/>
              <a:t>derivation</a:t>
            </a:r>
            <a:r>
              <a:rPr lang="de-DE" sz="1100" dirty="0"/>
              <a:t> </a:t>
            </a:r>
            <a:r>
              <a:rPr lang="de-DE" sz="1100" dirty="0" err="1"/>
              <a:t>of</a:t>
            </a:r>
            <a:r>
              <a:rPr lang="de-DE" sz="1100" dirty="0"/>
              <a:t> </a:t>
            </a:r>
            <a:r>
              <a:rPr lang="de-DE" sz="1100" dirty="0" err="1"/>
              <a:t>the</a:t>
            </a:r>
            <a:r>
              <a:rPr lang="de-DE" sz="1100" dirty="0"/>
              <a:t> </a:t>
            </a:r>
            <a:r>
              <a:rPr lang="de-DE" sz="1100" dirty="0" err="1"/>
              <a:t>talent</a:t>
            </a:r>
            <a:r>
              <a:rPr lang="de-DE" sz="1100" dirty="0"/>
              <a:t> </a:t>
            </a:r>
            <a:r>
              <a:rPr lang="de-DE" sz="1100" dirty="0" err="1"/>
              <a:t>strategy</a:t>
            </a:r>
            <a:r>
              <a:rPr lang="de-DE" sz="1100" dirty="0"/>
              <a:t> </a:t>
            </a:r>
            <a:r>
              <a:rPr lang="de-DE" sz="1100" dirty="0" err="1"/>
              <a:t>tool</a:t>
            </a:r>
            <a:r>
              <a:rPr lang="de-DE" sz="1100" dirty="0"/>
              <a:t> </a:t>
            </a:r>
            <a:r>
              <a:rPr lang="de-DE" sz="1100" dirty="0" err="1"/>
              <a:t>developed</a:t>
            </a:r>
            <a:r>
              <a:rPr lang="de-DE" sz="1100" dirty="0"/>
              <a:t> </a:t>
            </a:r>
            <a:r>
              <a:rPr lang="de-DE" sz="1100" dirty="0" err="1"/>
              <a:t>by</a:t>
            </a:r>
            <a:endParaRPr lang="de-DE" sz="1100" dirty="0"/>
          </a:p>
          <a:p>
            <a:pPr algn="r"/>
            <a:r>
              <a:rPr lang="de-DE" sz="1100" dirty="0"/>
              <a:t>© PA Consulting </a:t>
            </a:r>
            <a:r>
              <a:rPr lang="de-DE" sz="1100" dirty="0" err="1"/>
              <a:t>and</a:t>
            </a:r>
            <a:r>
              <a:rPr lang="de-DE" sz="1100" dirty="0"/>
              <a:t> London Leadership Academy.</a:t>
            </a:r>
            <a:endParaRPr lang="de-AT" sz="1100" dirty="0"/>
          </a:p>
        </p:txBody>
      </p:sp>
      <p:sp>
        <p:nvSpPr>
          <p:cNvPr id="3" name="Rechteck 2"/>
          <p:cNvSpPr/>
          <p:nvPr/>
        </p:nvSpPr>
        <p:spPr>
          <a:xfrm>
            <a:off x="2541044" y="5768423"/>
            <a:ext cx="2778646" cy="276999"/>
          </a:xfrm>
          <a:prstGeom prst="rect">
            <a:avLst/>
          </a:prstGeom>
        </p:spPr>
        <p:txBody>
          <a:bodyPr wrap="none">
            <a:spAutoFit/>
          </a:bodyPr>
          <a:lstStyle/>
          <a:p>
            <a:r>
              <a:rPr lang="en-US" sz="1200" dirty="0">
                <a:solidFill>
                  <a:srgbClr val="111111"/>
                </a:solidFill>
                <a:latin typeface="-apple-system"/>
              </a:rPr>
              <a:t>Photo by </a:t>
            </a:r>
            <a:r>
              <a:rPr lang="en-US" sz="1200" dirty="0">
                <a:solidFill>
                  <a:srgbClr val="767676"/>
                </a:solidFill>
                <a:latin typeface="-apple-system"/>
                <a:hlinkClick r:id="rId5"/>
              </a:rPr>
              <a:t>You X Ventures</a:t>
            </a:r>
            <a:r>
              <a:rPr lang="en-US" sz="1200" dirty="0">
                <a:solidFill>
                  <a:srgbClr val="111111"/>
                </a:solidFill>
                <a:latin typeface="-apple-system"/>
              </a:rPr>
              <a:t> on </a:t>
            </a:r>
            <a:r>
              <a:rPr lang="en-US" sz="1200" dirty="0" err="1">
                <a:solidFill>
                  <a:srgbClr val="767676"/>
                </a:solidFill>
                <a:latin typeface="-apple-system"/>
                <a:hlinkClick r:id="rId6"/>
              </a:rPr>
              <a:t>Unsplash</a:t>
            </a:r>
            <a:endParaRPr lang="de-AT" sz="1200" dirty="0"/>
          </a:p>
        </p:txBody>
      </p:sp>
    </p:spTree>
    <p:extLst>
      <p:ext uri="{BB962C8B-B14F-4D97-AF65-F5344CB8AC3E}">
        <p14:creationId xmlns:p14="http://schemas.microsoft.com/office/powerpoint/2010/main" val="20427602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Competency Planning Tool</a:t>
            </a:r>
            <a:endParaRPr lang="de-AT" dirty="0"/>
          </a:p>
        </p:txBody>
      </p:sp>
      <p:sp>
        <p:nvSpPr>
          <p:cNvPr id="3" name="Inhaltsplatzhalter 2"/>
          <p:cNvSpPr>
            <a:spLocks noGrp="1"/>
          </p:cNvSpPr>
          <p:nvPr>
            <p:ph idx="1"/>
          </p:nvPr>
        </p:nvSpPr>
        <p:spPr/>
        <p:txBody>
          <a:bodyPr>
            <a:normAutofit fontScale="77500" lnSpcReduction="20000"/>
          </a:bodyPr>
          <a:lstStyle/>
          <a:p>
            <a:r>
              <a:rPr lang="en-GB" sz="2400" dirty="0"/>
              <a:t>The Competency Planning Tool enables you to map out the level of mastery across the organisation of each competency that is critical to your talent segments.</a:t>
            </a:r>
          </a:p>
          <a:p>
            <a:r>
              <a:rPr lang="en-GB" sz="2400" dirty="0"/>
              <a:t>Once you have identified and defined your critical talent segments, create a map for each and plot the number of individuals on this based on their performance on each competency (Partially Meets Expectations to Exceeds Expectations). </a:t>
            </a:r>
          </a:p>
          <a:p>
            <a:r>
              <a:rPr lang="en-GB" sz="2400" dirty="0"/>
              <a:t>Based on the completed talent segment maps, you can see where your critical gaps are and plan actions to address these, such as attract new talent or develop and retain existing critical talent. </a:t>
            </a:r>
          </a:p>
          <a:p>
            <a:r>
              <a:rPr lang="en-GB" sz="2400" dirty="0"/>
              <a:t>The example below shows the organisation’s map for the talent segment ‘Team leader Call </a:t>
            </a:r>
            <a:r>
              <a:rPr lang="en-GB" sz="2400" dirty="0" err="1"/>
              <a:t>Center</a:t>
            </a:r>
            <a:r>
              <a:rPr lang="en-GB" sz="2400" dirty="0"/>
              <a:t>’ which contains three competencies. You can see that there is no one currently in the organisation who exceeds expectations for “Delegate”, which highlights a potential talent gap that needs to be filled.</a:t>
            </a:r>
          </a:p>
          <a:p>
            <a:r>
              <a:rPr lang="en-GB" sz="2400" dirty="0"/>
              <a:t>Your segments may have more than three competencies, therefore you would simply add these in and repeat the process. </a:t>
            </a:r>
          </a:p>
        </p:txBody>
      </p:sp>
      <p:sp>
        <p:nvSpPr>
          <p:cNvPr id="4" name="Textfeld 3"/>
          <p:cNvSpPr txBox="1"/>
          <p:nvPr/>
        </p:nvSpPr>
        <p:spPr>
          <a:xfrm>
            <a:off x="2650198" y="6008940"/>
            <a:ext cx="4691506" cy="769441"/>
          </a:xfrm>
          <a:prstGeom prst="rect">
            <a:avLst/>
          </a:prstGeom>
          <a:noFill/>
        </p:spPr>
        <p:txBody>
          <a:bodyPr wrap="square" rtlCol="0">
            <a:spAutoFit/>
          </a:bodyPr>
          <a:lstStyle/>
          <a:p>
            <a:endParaRPr lang="de-DE" sz="1100" dirty="0"/>
          </a:p>
          <a:p>
            <a:r>
              <a:rPr lang="de-DE" sz="1100" dirty="0"/>
              <a:t>With kind permission from the NHS London Leadership Academy. This </a:t>
            </a:r>
            <a:r>
              <a:rPr lang="de-DE" sz="1100" dirty="0" err="1"/>
              <a:t>tool</a:t>
            </a:r>
            <a:r>
              <a:rPr lang="de-DE" sz="1100" dirty="0"/>
              <a:t> </a:t>
            </a:r>
            <a:r>
              <a:rPr lang="de-DE" sz="1100" dirty="0" err="1"/>
              <a:t>is</a:t>
            </a:r>
            <a:r>
              <a:rPr lang="de-DE" sz="1100" dirty="0"/>
              <a:t> a </a:t>
            </a:r>
            <a:r>
              <a:rPr lang="de-DE" sz="1100" dirty="0" err="1"/>
              <a:t>derivation</a:t>
            </a:r>
            <a:r>
              <a:rPr lang="de-DE" sz="1100" dirty="0"/>
              <a:t> </a:t>
            </a:r>
            <a:r>
              <a:rPr lang="de-DE" sz="1100" dirty="0" err="1"/>
              <a:t>of</a:t>
            </a:r>
            <a:r>
              <a:rPr lang="de-DE" sz="1100" dirty="0"/>
              <a:t> </a:t>
            </a:r>
            <a:r>
              <a:rPr lang="de-DE" sz="1100" dirty="0" err="1"/>
              <a:t>the</a:t>
            </a:r>
            <a:r>
              <a:rPr lang="de-DE" sz="1100" dirty="0"/>
              <a:t> </a:t>
            </a:r>
            <a:r>
              <a:rPr lang="de-DE" sz="1100" dirty="0" err="1"/>
              <a:t>talent</a:t>
            </a:r>
            <a:r>
              <a:rPr lang="de-DE" sz="1100" dirty="0"/>
              <a:t> </a:t>
            </a:r>
            <a:r>
              <a:rPr lang="de-DE" sz="1100" dirty="0" err="1"/>
              <a:t>segmentation</a:t>
            </a:r>
            <a:r>
              <a:rPr lang="de-DE" sz="1100" dirty="0"/>
              <a:t> </a:t>
            </a:r>
            <a:r>
              <a:rPr lang="de-DE" sz="1100" dirty="0" err="1"/>
              <a:t>tool</a:t>
            </a:r>
            <a:r>
              <a:rPr lang="de-DE" sz="1100" dirty="0"/>
              <a:t> </a:t>
            </a:r>
            <a:r>
              <a:rPr lang="de-DE" sz="1100" dirty="0" err="1"/>
              <a:t>developed</a:t>
            </a:r>
            <a:r>
              <a:rPr lang="de-DE" sz="1100" dirty="0"/>
              <a:t> </a:t>
            </a:r>
            <a:r>
              <a:rPr lang="de-DE" sz="1100" dirty="0" err="1"/>
              <a:t>by</a:t>
            </a:r>
            <a:endParaRPr lang="de-DE" sz="1100" dirty="0"/>
          </a:p>
          <a:p>
            <a:r>
              <a:rPr lang="de-DE" sz="1100" dirty="0"/>
              <a:t>© PA Consulting </a:t>
            </a:r>
            <a:r>
              <a:rPr lang="de-DE" sz="1100" dirty="0" err="1"/>
              <a:t>and</a:t>
            </a:r>
            <a:r>
              <a:rPr lang="de-DE" sz="1100" dirty="0"/>
              <a:t> London Leadership Academy.</a:t>
            </a:r>
            <a:endParaRPr lang="de-AT" sz="1100" dirty="0"/>
          </a:p>
        </p:txBody>
      </p:sp>
    </p:spTree>
    <p:extLst>
      <p:ext uri="{BB962C8B-B14F-4D97-AF65-F5344CB8AC3E}">
        <p14:creationId xmlns:p14="http://schemas.microsoft.com/office/powerpoint/2010/main" val="14155053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Competency</a:t>
            </a:r>
            <a:r>
              <a:rPr lang="de-DE" dirty="0"/>
              <a:t> </a:t>
            </a:r>
            <a:r>
              <a:rPr lang="de-DE" dirty="0" err="1"/>
              <a:t>Planning</a:t>
            </a:r>
            <a:r>
              <a:rPr lang="de-DE" dirty="0"/>
              <a:t> Tool II</a:t>
            </a:r>
            <a:endParaRPr lang="de-AT" dirty="0"/>
          </a:p>
        </p:txBody>
      </p:sp>
      <p:graphicFrame>
        <p:nvGraphicFramePr>
          <p:cNvPr id="3" name="Group 139"/>
          <p:cNvGraphicFramePr>
            <a:graphicFrameLocks noGrp="1"/>
          </p:cNvGraphicFramePr>
          <p:nvPr>
            <p:extLst>
              <p:ext uri="{D42A27DB-BD31-4B8C-83A1-F6EECF244321}">
                <p14:modId xmlns:p14="http://schemas.microsoft.com/office/powerpoint/2010/main" val="3176900454"/>
              </p:ext>
            </p:extLst>
          </p:nvPr>
        </p:nvGraphicFramePr>
        <p:xfrm>
          <a:off x="207476" y="1440124"/>
          <a:ext cx="8595652" cy="1849430"/>
        </p:xfrm>
        <a:graphic>
          <a:graphicData uri="http://schemas.openxmlformats.org/drawingml/2006/table">
            <a:tbl>
              <a:tblPr firstRow="1" bandRow="1">
                <a:tableStyleId>{BC89EF96-8CEA-46FF-86C4-4CE0E7609802}</a:tableStyleId>
              </a:tblPr>
              <a:tblGrid>
                <a:gridCol w="2148913">
                  <a:extLst>
                    <a:ext uri="{9D8B030D-6E8A-4147-A177-3AD203B41FA5}">
                      <a16:colId xmlns:a16="http://schemas.microsoft.com/office/drawing/2014/main" val="20000"/>
                    </a:ext>
                  </a:extLst>
                </a:gridCol>
                <a:gridCol w="2148913">
                  <a:extLst>
                    <a:ext uri="{9D8B030D-6E8A-4147-A177-3AD203B41FA5}">
                      <a16:colId xmlns:a16="http://schemas.microsoft.com/office/drawing/2014/main" val="20001"/>
                    </a:ext>
                  </a:extLst>
                </a:gridCol>
                <a:gridCol w="2148913">
                  <a:extLst>
                    <a:ext uri="{9D8B030D-6E8A-4147-A177-3AD203B41FA5}">
                      <a16:colId xmlns:a16="http://schemas.microsoft.com/office/drawing/2014/main" val="20002"/>
                    </a:ext>
                  </a:extLst>
                </a:gridCol>
                <a:gridCol w="2148913">
                  <a:extLst>
                    <a:ext uri="{9D8B030D-6E8A-4147-A177-3AD203B41FA5}">
                      <a16:colId xmlns:a16="http://schemas.microsoft.com/office/drawing/2014/main" val="20003"/>
                    </a:ext>
                  </a:extLst>
                </a:gridCol>
              </a:tblGrid>
              <a:tr h="369886">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b="1" i="1" u="none" strike="noStrike" cap="none" normalizeH="0" baseline="0" dirty="0">
                          <a:ln>
                            <a:noFill/>
                          </a:ln>
                          <a:solidFill>
                            <a:schemeClr val="bg1"/>
                          </a:solidFill>
                          <a:effectLst/>
                          <a:latin typeface="Calibri" panose="020F0502020204030204" pitchFamily="34" charset="0"/>
                          <a:ea typeface="MS PGothic"/>
                          <a:cs typeface="MS PGothic"/>
                        </a:rPr>
                        <a:t>TALENT SEGMENT</a:t>
                      </a:r>
                    </a:p>
                  </a:txBody>
                  <a:tcPr marL="84406" marR="84406" marT="42203" marB="42203" anchor="ctr" horzOverflow="overflow">
                    <a:lnR w="12700"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solidFill>
                      <a:schemeClr val="accent1"/>
                    </a:solidFill>
                  </a:tcPr>
                </a:tc>
                <a:tc gridSpan="3">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en-US" sz="1000" b="1" i="1" u="none" strike="noStrike" cap="none" normalizeH="0" baseline="0" dirty="0">
                          <a:ln>
                            <a:noFill/>
                          </a:ln>
                          <a:solidFill>
                            <a:schemeClr val="bg1"/>
                          </a:solidFill>
                          <a:effectLst/>
                          <a:latin typeface="Calibri" panose="020F0502020204030204" pitchFamily="34" charset="0"/>
                          <a:ea typeface="MS PGothic"/>
                          <a:cs typeface="MS PGothic"/>
                        </a:rPr>
                        <a:t>Team Leader Call Center</a:t>
                      </a:r>
                    </a:p>
                  </a:txBody>
                  <a:tcPr marL="84406" marR="84406" marT="42203" marB="42203" anchor="ctr" horzOverflow="overflow">
                    <a:lnL w="12700"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solidFill>
                      <a:schemeClr val="accent1"/>
                    </a:solidFill>
                  </a:tcPr>
                </a:tc>
                <a:tc hMerge="1">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US" sz="1000" b="1" i="0" u="none" strike="noStrike" cap="none" normalizeH="0" baseline="0" dirty="0">
                        <a:ln>
                          <a:noFill/>
                        </a:ln>
                        <a:solidFill>
                          <a:schemeClr val="bg1"/>
                        </a:solidFill>
                        <a:effectLst/>
                        <a:latin typeface="Calibri" panose="020F0502020204030204" pitchFamily="34" charset="0"/>
                        <a:ea typeface="MS PGothic"/>
                        <a:cs typeface="MS PGothic"/>
                      </a:endParaRPr>
                    </a:p>
                  </a:txBody>
                  <a:tcPr marL="84406" marR="84406" marT="42203" marB="4220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solidFill>
                      <a:schemeClr val="accent1"/>
                    </a:solidFill>
                  </a:tcPr>
                </a:tc>
                <a:tc hMerge="1">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US" sz="1000" b="1" i="0" u="none" strike="noStrike" cap="none" normalizeH="0" baseline="0" dirty="0">
                        <a:ln>
                          <a:noFill/>
                        </a:ln>
                        <a:solidFill>
                          <a:schemeClr val="bg1"/>
                        </a:solidFill>
                        <a:effectLst/>
                        <a:latin typeface="Calibri" panose="020F0502020204030204" pitchFamily="34" charset="0"/>
                        <a:ea typeface="MS PGothic"/>
                        <a:cs typeface="MS PGothic"/>
                      </a:endParaRPr>
                    </a:p>
                  </a:txBody>
                  <a:tcPr marL="84406" marR="84406" marT="42203" marB="42203" anchor="ctr" horzOverflow="overflow">
                    <a:lnL w="12700"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10000"/>
                  </a:ext>
                </a:extLst>
              </a:tr>
              <a:tr h="369886">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b="1" i="1" u="none" strike="noStrike" cap="none" normalizeH="0" baseline="0" dirty="0">
                          <a:ln>
                            <a:noFill/>
                          </a:ln>
                          <a:solidFill>
                            <a:schemeClr val="tx1"/>
                          </a:solidFill>
                          <a:effectLst/>
                          <a:latin typeface="Calibri" panose="020F0502020204030204" pitchFamily="34" charset="0"/>
                          <a:ea typeface="MS PGothic"/>
                          <a:cs typeface="MS PGothic"/>
                        </a:rPr>
                        <a:t>COMPETENCY</a:t>
                      </a:r>
                    </a:p>
                  </a:txBody>
                  <a:tcPr marL="84406" marR="84406" marT="42203" marB="42203" anchor="ctr" horzOverflow="overflow">
                    <a:lnT w="28575" cap="flat" cmpd="sng" algn="ctr">
                      <a:solidFill>
                        <a:schemeClr val="bg1"/>
                      </a:solidFill>
                      <a:prstDash val="solid"/>
                      <a:round/>
                      <a:headEnd type="none" w="med" len="med"/>
                      <a:tailEnd type="none" w="med" len="med"/>
                    </a:lnT>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en-GB" sz="1000" b="1" i="1" u="none" strike="noStrike" cap="none" normalizeH="0" baseline="0" dirty="0">
                          <a:ln>
                            <a:noFill/>
                          </a:ln>
                          <a:solidFill>
                            <a:schemeClr val="tx1"/>
                          </a:solidFill>
                          <a:effectLst/>
                          <a:latin typeface="Calibri" panose="020F0502020204030204" pitchFamily="34" charset="0"/>
                          <a:ea typeface="MS PGothic"/>
                          <a:cs typeface="MS PGothic"/>
                        </a:rPr>
                        <a:t>Leadership</a:t>
                      </a:r>
                    </a:p>
                  </a:txBody>
                  <a:tcPr marL="84406" marR="84406" marT="42203" marB="42203" anchor="ctr" horzOverflow="overflow">
                    <a:lnT w="28575" cap="flat" cmpd="sng" algn="ctr">
                      <a:solidFill>
                        <a:schemeClr val="bg1"/>
                      </a:solidFill>
                      <a:prstDash val="solid"/>
                      <a:round/>
                      <a:headEnd type="none" w="med" len="med"/>
                      <a:tailEnd type="none" w="med" len="med"/>
                    </a:lnT>
                    <a:solidFill>
                      <a:schemeClr val="accent1">
                        <a:lumMod val="20000"/>
                        <a:lumOff val="80000"/>
                      </a:schemeClr>
                    </a:solid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en-GB" sz="1000" b="1" i="1" u="none" strike="noStrike" cap="none" normalizeH="0" baseline="0" dirty="0">
                          <a:ln>
                            <a:noFill/>
                          </a:ln>
                          <a:solidFill>
                            <a:schemeClr val="tx1"/>
                          </a:solidFill>
                          <a:effectLst/>
                          <a:latin typeface="Calibri" panose="020F0502020204030204" pitchFamily="34" charset="0"/>
                          <a:ea typeface="MS PGothic"/>
                          <a:cs typeface="MS PGothic"/>
                        </a:rPr>
                        <a:t>Delegate</a:t>
                      </a:r>
                    </a:p>
                  </a:txBody>
                  <a:tcPr marL="84406" marR="84406" marT="42203" marB="42203" anchor="ctr" horzOverflow="overflow">
                    <a:lnT w="28575" cap="flat" cmpd="sng" algn="ctr">
                      <a:solidFill>
                        <a:schemeClr val="bg1"/>
                      </a:solidFill>
                      <a:prstDash val="solid"/>
                      <a:round/>
                      <a:headEnd type="none" w="med" len="med"/>
                      <a:tailEnd type="none" w="med" len="med"/>
                    </a:lnT>
                    <a:solidFill>
                      <a:schemeClr val="accent1">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a:ln>
                            <a:noFill/>
                          </a:ln>
                          <a:solidFill>
                            <a:schemeClr val="tx1"/>
                          </a:solidFill>
                          <a:effectLst/>
                          <a:latin typeface="Calibri" panose="020F0502020204030204" pitchFamily="34" charset="0"/>
                          <a:ea typeface="MS PGothic"/>
                          <a:cs typeface="MS PGothic"/>
                        </a:rPr>
                        <a:t>Customer orientation</a:t>
                      </a:r>
                    </a:p>
                  </a:txBody>
                  <a:tcPr marL="84406" marR="84406" marT="42203" marB="42203" anchor="ctr" horzOverflow="overflow">
                    <a:lnT w="28575" cap="flat" cmpd="sng" algn="ctr">
                      <a:solidFill>
                        <a:schemeClr val="bg1"/>
                      </a:solidFill>
                      <a:prstDash val="solid"/>
                      <a:round/>
                      <a:headEnd type="none" w="med" len="med"/>
                      <a:tailEnd type="none" w="med" len="med"/>
                    </a:lnT>
                    <a:solidFill>
                      <a:schemeClr val="accent1">
                        <a:lumMod val="20000"/>
                        <a:lumOff val="80000"/>
                      </a:schemeClr>
                    </a:solidFill>
                  </a:tcPr>
                </a:tc>
                <a:extLst>
                  <a:ext uri="{0D108BD9-81ED-4DB2-BD59-A6C34878D82A}">
                    <a16:rowId xmlns:a16="http://schemas.microsoft.com/office/drawing/2014/main" val="10001"/>
                  </a:ext>
                </a:extLst>
              </a:tr>
              <a:tr h="369886">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b="1" i="1" u="none" strike="noStrike" cap="none" normalizeH="0" baseline="0" dirty="0">
                          <a:ln>
                            <a:noFill/>
                          </a:ln>
                          <a:solidFill>
                            <a:schemeClr val="tx1"/>
                          </a:solidFill>
                          <a:effectLst/>
                          <a:latin typeface="Calibri" panose="020F0502020204030204" pitchFamily="34" charset="0"/>
                          <a:ea typeface="MS PGothic"/>
                          <a:cs typeface="MS PGothic"/>
                        </a:rPr>
                        <a:t>EXCEEDS EXPECTATIONS</a:t>
                      </a:r>
                    </a:p>
                  </a:txBody>
                  <a:tcPr marL="84406" marR="84406" marT="42203" marB="42203" anchor="ctr" horzOverflow="overflow">
                    <a:solidFill>
                      <a:schemeClr val="bg2">
                        <a:lumMod val="20000"/>
                        <a:lumOff val="80000"/>
                      </a:schemeClr>
                    </a:solid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None/>
                        <a:tabLst/>
                      </a:pPr>
                      <a:r>
                        <a:rPr kumimoji="0" lang="en-US" sz="1000" b="0" i="0" u="none" strike="noStrike" cap="none" normalizeH="0" baseline="0" dirty="0">
                          <a:ln>
                            <a:noFill/>
                          </a:ln>
                          <a:solidFill>
                            <a:schemeClr val="tx1"/>
                          </a:solidFill>
                          <a:effectLst/>
                          <a:latin typeface="Calibri" panose="020F0502020204030204" pitchFamily="34" charset="0"/>
                          <a:ea typeface="MS PGothic"/>
                          <a:cs typeface="MS PGothic"/>
                        </a:rPr>
                        <a:t>2</a:t>
                      </a:r>
                    </a:p>
                  </a:txBody>
                  <a:tcPr marL="84406" marR="84406" marT="42203" marB="42203" anchor="ctr" horzOverflow="overflow">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None/>
                        <a:tabLst/>
                      </a:pPr>
                      <a:r>
                        <a:rPr kumimoji="0" lang="en-US" sz="1000" b="0" i="0" u="none" strike="noStrike" cap="none" normalizeH="0" baseline="0" dirty="0">
                          <a:ln>
                            <a:noFill/>
                          </a:ln>
                          <a:solidFill>
                            <a:schemeClr val="tx1"/>
                          </a:solidFill>
                          <a:effectLst/>
                          <a:latin typeface="Calibri" panose="020F0502020204030204" pitchFamily="34" charset="0"/>
                          <a:ea typeface="MS PGothic"/>
                          <a:cs typeface="MS PGothic"/>
                        </a:rPr>
                        <a:t>0</a:t>
                      </a:r>
                    </a:p>
                  </a:txBody>
                  <a:tcPr marL="84406" marR="84406" marT="42203" marB="42203" anchor="ctr" horzOverflow="overflow">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a:ln>
                            <a:noFill/>
                          </a:ln>
                          <a:solidFill>
                            <a:schemeClr val="tx1"/>
                          </a:solidFill>
                          <a:effectLst/>
                          <a:latin typeface="Calibri" panose="020F0502020204030204" pitchFamily="34" charset="0"/>
                          <a:ea typeface="MS PGothic"/>
                          <a:cs typeface="MS PGothic"/>
                        </a:rPr>
                        <a:t>7</a:t>
                      </a:r>
                    </a:p>
                  </a:txBody>
                  <a:tcPr marL="84406" marR="84406" marT="42203" marB="42203" anchor="ctr" horzOverflow="overflow">
                    <a:noFill/>
                  </a:tcPr>
                </a:tc>
                <a:extLst>
                  <a:ext uri="{0D108BD9-81ED-4DB2-BD59-A6C34878D82A}">
                    <a16:rowId xmlns:a16="http://schemas.microsoft.com/office/drawing/2014/main" val="10002"/>
                  </a:ext>
                </a:extLst>
              </a:tr>
              <a:tr h="369886">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b="1" i="1" u="none" strike="noStrike" cap="none" normalizeH="0" baseline="0" dirty="0">
                          <a:ln>
                            <a:noFill/>
                          </a:ln>
                          <a:solidFill>
                            <a:schemeClr val="tx1"/>
                          </a:solidFill>
                          <a:effectLst/>
                          <a:latin typeface="Calibri" panose="020F0502020204030204" pitchFamily="34" charset="0"/>
                          <a:ea typeface="MS PGothic"/>
                          <a:cs typeface="MS PGothic"/>
                        </a:rPr>
                        <a:t>MEETS EXPECTATIONS</a:t>
                      </a:r>
                    </a:p>
                  </a:txBody>
                  <a:tcPr marL="84406" marR="84406" marT="42203" marB="42203" anchor="ctr" horzOverflow="overflow">
                    <a:solidFill>
                      <a:schemeClr val="bg2">
                        <a:lumMod val="20000"/>
                        <a:lumOff val="80000"/>
                      </a:schemeClr>
                    </a:solid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en-GB" sz="1000" b="0" i="0" u="none" strike="noStrike" cap="none" normalizeH="0" baseline="0" dirty="0">
                          <a:ln>
                            <a:noFill/>
                          </a:ln>
                          <a:solidFill>
                            <a:schemeClr val="tx1"/>
                          </a:solidFill>
                          <a:effectLst/>
                          <a:latin typeface="Calibri" panose="020F0502020204030204" pitchFamily="34" charset="0"/>
                          <a:ea typeface="MS PGothic"/>
                          <a:cs typeface="MS PGothic"/>
                        </a:rPr>
                        <a:t>4</a:t>
                      </a:r>
                    </a:p>
                  </a:txBody>
                  <a:tcPr marL="84406" marR="84406" marT="42203" marB="42203" anchor="ctr" horzOverflow="overflow">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en-GB" sz="1000" b="0" i="0" u="none" strike="noStrike" cap="none" normalizeH="0" baseline="0" dirty="0">
                          <a:ln>
                            <a:noFill/>
                          </a:ln>
                          <a:solidFill>
                            <a:schemeClr val="tx1"/>
                          </a:solidFill>
                          <a:effectLst/>
                          <a:latin typeface="Calibri" panose="020F0502020204030204" pitchFamily="34" charset="0"/>
                          <a:ea typeface="MS PGothic"/>
                          <a:cs typeface="MS PGothic"/>
                        </a:rPr>
                        <a:t>2</a:t>
                      </a:r>
                    </a:p>
                  </a:txBody>
                  <a:tcPr marL="84406" marR="84406" marT="42203" marB="42203" anchor="ctr" horzOverflow="overflow">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a:ln>
                            <a:noFill/>
                          </a:ln>
                          <a:solidFill>
                            <a:schemeClr val="tx1"/>
                          </a:solidFill>
                          <a:effectLst/>
                          <a:latin typeface="Calibri" panose="020F0502020204030204" pitchFamily="34" charset="0"/>
                          <a:ea typeface="MS PGothic"/>
                          <a:cs typeface="MS PGothic"/>
                        </a:rPr>
                        <a:t>7</a:t>
                      </a:r>
                    </a:p>
                  </a:txBody>
                  <a:tcPr marL="84406" marR="84406" marT="42203" marB="42203" anchor="ctr" horzOverflow="overflow">
                    <a:noFill/>
                  </a:tcPr>
                </a:tc>
                <a:extLst>
                  <a:ext uri="{0D108BD9-81ED-4DB2-BD59-A6C34878D82A}">
                    <a16:rowId xmlns:a16="http://schemas.microsoft.com/office/drawing/2014/main" val="10003"/>
                  </a:ext>
                </a:extLst>
              </a:tr>
              <a:tr h="369886">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b="1" i="1" u="none" strike="noStrike" cap="none" normalizeH="0" baseline="0" dirty="0">
                          <a:ln>
                            <a:noFill/>
                          </a:ln>
                          <a:solidFill>
                            <a:schemeClr val="tx1"/>
                          </a:solidFill>
                          <a:effectLst/>
                          <a:latin typeface="Calibri" panose="020F0502020204030204" pitchFamily="34" charset="0"/>
                          <a:ea typeface="MS PGothic"/>
                          <a:cs typeface="MS PGothic"/>
                        </a:rPr>
                        <a:t>PARTIALLY MEETS EXPECTATIONS</a:t>
                      </a:r>
                    </a:p>
                  </a:txBody>
                  <a:tcPr marL="84406" marR="84406" marT="42203" marB="42203" anchor="ctr" horzOverflow="overflow">
                    <a:solidFill>
                      <a:schemeClr val="bg2">
                        <a:lumMod val="20000"/>
                        <a:lumOff val="80000"/>
                      </a:schemeClr>
                    </a:solid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None/>
                        <a:tabLst/>
                      </a:pPr>
                      <a:r>
                        <a:rPr kumimoji="0" lang="en-US" sz="1000" b="0" i="0" u="none" strike="noStrike" cap="none" normalizeH="0" baseline="0" dirty="0">
                          <a:ln>
                            <a:noFill/>
                          </a:ln>
                          <a:solidFill>
                            <a:schemeClr val="tx1"/>
                          </a:solidFill>
                          <a:effectLst/>
                          <a:latin typeface="Calibri" panose="020F0502020204030204" pitchFamily="34" charset="0"/>
                          <a:ea typeface="MS PGothic"/>
                          <a:cs typeface="MS PGothic"/>
                        </a:rPr>
                        <a:t>9</a:t>
                      </a:r>
                    </a:p>
                  </a:txBody>
                  <a:tcPr marL="84406" marR="84406" marT="42203" marB="42203" anchor="ctr" horzOverflow="overflow">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None/>
                        <a:tabLst/>
                      </a:pPr>
                      <a:r>
                        <a:rPr kumimoji="0" lang="en-US" sz="1000" b="0" i="0" u="none" strike="noStrike" cap="none" normalizeH="0" baseline="0" dirty="0">
                          <a:ln>
                            <a:noFill/>
                          </a:ln>
                          <a:solidFill>
                            <a:schemeClr val="tx1"/>
                          </a:solidFill>
                          <a:effectLst/>
                          <a:latin typeface="Calibri" panose="020F0502020204030204" pitchFamily="34" charset="0"/>
                          <a:ea typeface="MS PGothic"/>
                          <a:cs typeface="MS PGothic"/>
                        </a:rPr>
                        <a:t>13</a:t>
                      </a:r>
                    </a:p>
                  </a:txBody>
                  <a:tcPr marL="84406" marR="84406" marT="42203" marB="42203" anchor="ctr" horzOverflow="overflow">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a:ln>
                            <a:noFill/>
                          </a:ln>
                          <a:solidFill>
                            <a:schemeClr val="tx1"/>
                          </a:solidFill>
                          <a:effectLst/>
                          <a:latin typeface="Calibri" panose="020F0502020204030204" pitchFamily="34" charset="0"/>
                          <a:ea typeface="MS PGothic"/>
                          <a:cs typeface="MS PGothic"/>
                        </a:rPr>
                        <a:t>1</a:t>
                      </a:r>
                    </a:p>
                  </a:txBody>
                  <a:tcPr marL="84406" marR="84406" marT="42203" marB="42203" anchor="ctr" horzOverflow="overflow">
                    <a:noFill/>
                  </a:tcPr>
                </a:tc>
                <a:extLst>
                  <a:ext uri="{0D108BD9-81ED-4DB2-BD59-A6C34878D82A}">
                    <a16:rowId xmlns:a16="http://schemas.microsoft.com/office/drawing/2014/main" val="10004"/>
                  </a:ext>
                </a:extLst>
              </a:tr>
            </a:tbl>
          </a:graphicData>
        </a:graphic>
      </p:graphicFrame>
      <p:graphicFrame>
        <p:nvGraphicFramePr>
          <p:cNvPr id="4" name="Group 139"/>
          <p:cNvGraphicFramePr>
            <a:graphicFrameLocks noGrp="1"/>
          </p:cNvGraphicFramePr>
          <p:nvPr>
            <p:extLst>
              <p:ext uri="{D42A27DB-BD31-4B8C-83A1-F6EECF244321}">
                <p14:modId xmlns:p14="http://schemas.microsoft.com/office/powerpoint/2010/main" val="957038164"/>
              </p:ext>
            </p:extLst>
          </p:nvPr>
        </p:nvGraphicFramePr>
        <p:xfrm>
          <a:off x="207474" y="3449322"/>
          <a:ext cx="8595656" cy="2583554"/>
        </p:xfrm>
        <a:graphic>
          <a:graphicData uri="http://schemas.openxmlformats.org/drawingml/2006/table">
            <a:tbl>
              <a:tblPr firstRow="1" bandRow="1">
                <a:tableStyleId>{BC89EF96-8CEA-46FF-86C4-4CE0E7609802}</a:tableStyleId>
              </a:tblPr>
              <a:tblGrid>
                <a:gridCol w="2148914">
                  <a:extLst>
                    <a:ext uri="{9D8B030D-6E8A-4147-A177-3AD203B41FA5}">
                      <a16:colId xmlns:a16="http://schemas.microsoft.com/office/drawing/2014/main" val="20000"/>
                    </a:ext>
                  </a:extLst>
                </a:gridCol>
                <a:gridCol w="2148914">
                  <a:extLst>
                    <a:ext uri="{9D8B030D-6E8A-4147-A177-3AD203B41FA5}">
                      <a16:colId xmlns:a16="http://schemas.microsoft.com/office/drawing/2014/main" val="20001"/>
                    </a:ext>
                  </a:extLst>
                </a:gridCol>
                <a:gridCol w="2148914">
                  <a:extLst>
                    <a:ext uri="{9D8B030D-6E8A-4147-A177-3AD203B41FA5}">
                      <a16:colId xmlns:a16="http://schemas.microsoft.com/office/drawing/2014/main" val="20002"/>
                    </a:ext>
                  </a:extLst>
                </a:gridCol>
                <a:gridCol w="2148914">
                  <a:extLst>
                    <a:ext uri="{9D8B030D-6E8A-4147-A177-3AD203B41FA5}">
                      <a16:colId xmlns:a16="http://schemas.microsoft.com/office/drawing/2014/main" val="20003"/>
                    </a:ext>
                  </a:extLst>
                </a:gridCol>
              </a:tblGrid>
              <a:tr h="4860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b="1" i="1" u="none" strike="noStrike" cap="none" normalizeH="0" baseline="0" dirty="0">
                          <a:ln>
                            <a:noFill/>
                          </a:ln>
                          <a:solidFill>
                            <a:schemeClr val="bg1"/>
                          </a:solidFill>
                          <a:effectLst/>
                          <a:latin typeface="Calibri" panose="020F0502020204030204" pitchFamily="34" charset="0"/>
                          <a:ea typeface="MS PGothic"/>
                          <a:cs typeface="MS PGothic"/>
                        </a:rPr>
                        <a:t>TALENT SEGMENT</a:t>
                      </a:r>
                    </a:p>
                  </a:txBody>
                  <a:tcPr marL="84406" marR="84406" marT="42203" marB="42203" anchor="ctr" horzOverflow="overflow">
                    <a:lnR w="12700"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solidFill>
                      <a:schemeClr val="accent1"/>
                    </a:solidFill>
                  </a:tcPr>
                </a:tc>
                <a:tc gridSpan="3">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en-US" sz="1000" b="1" i="1" u="none" strike="noStrike" cap="none" normalizeH="0" baseline="0" dirty="0">
                          <a:ln>
                            <a:noFill/>
                          </a:ln>
                          <a:solidFill>
                            <a:schemeClr val="bg1"/>
                          </a:solidFill>
                          <a:effectLst/>
                          <a:latin typeface="Calibri" panose="020F0502020204030204" pitchFamily="34" charset="0"/>
                          <a:ea typeface="MS PGothic"/>
                          <a:cs typeface="MS PGothic"/>
                        </a:rPr>
                        <a:t>Position / Role</a:t>
                      </a:r>
                    </a:p>
                  </a:txBody>
                  <a:tcPr marL="84406" marR="84406" marT="42203" marB="42203" anchor="ctr" horzOverflow="overflow">
                    <a:lnL w="12700"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solidFill>
                      <a:schemeClr val="accent1"/>
                    </a:solidFill>
                  </a:tcPr>
                </a:tc>
                <a:tc hMerge="1">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US" sz="1000" b="1" i="0" u="none" strike="noStrike" cap="none" normalizeH="0" baseline="0" dirty="0">
                        <a:ln>
                          <a:noFill/>
                        </a:ln>
                        <a:solidFill>
                          <a:schemeClr val="bg1"/>
                        </a:solidFill>
                        <a:effectLst/>
                        <a:latin typeface="Calibri" panose="020F0502020204030204" pitchFamily="34" charset="0"/>
                        <a:ea typeface="MS PGothic"/>
                        <a:cs typeface="MS PGothic"/>
                      </a:endParaRPr>
                    </a:p>
                  </a:txBody>
                  <a:tcPr marL="84406" marR="84406" marT="42203" marB="4220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solidFill>
                      <a:schemeClr val="accent1"/>
                    </a:solidFill>
                  </a:tcPr>
                </a:tc>
                <a:tc hMerge="1">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US" sz="1000" b="1" i="0" u="none" strike="noStrike" cap="none" normalizeH="0" baseline="0" dirty="0">
                        <a:ln>
                          <a:noFill/>
                        </a:ln>
                        <a:solidFill>
                          <a:schemeClr val="bg1"/>
                        </a:solidFill>
                        <a:effectLst/>
                        <a:latin typeface="Calibri" panose="020F0502020204030204" pitchFamily="34" charset="0"/>
                        <a:ea typeface="MS PGothic"/>
                        <a:cs typeface="MS PGothic"/>
                      </a:endParaRPr>
                    </a:p>
                  </a:txBody>
                  <a:tcPr marL="84406" marR="84406" marT="42203" marB="42203" anchor="ctr" horzOverflow="overflow">
                    <a:lnL w="12700"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10000"/>
                  </a:ext>
                </a:extLst>
              </a:tr>
              <a:tr h="465708">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b="1" i="1" u="none" strike="noStrike" cap="none" normalizeH="0" baseline="0" dirty="0">
                          <a:ln>
                            <a:noFill/>
                          </a:ln>
                          <a:solidFill>
                            <a:schemeClr val="tx1"/>
                          </a:solidFill>
                          <a:effectLst/>
                          <a:latin typeface="Calibri" panose="020F0502020204030204" pitchFamily="34" charset="0"/>
                          <a:ea typeface="MS PGothic"/>
                          <a:cs typeface="MS PGothic"/>
                        </a:rPr>
                        <a:t>COMPETENCY</a:t>
                      </a:r>
                    </a:p>
                  </a:txBody>
                  <a:tcPr marL="84406" marR="84406" marT="42203" marB="42203" anchor="ctr" horzOverflow="overflow">
                    <a:lnT w="28575" cap="flat" cmpd="sng" algn="ctr">
                      <a:solidFill>
                        <a:schemeClr val="bg1"/>
                      </a:solidFill>
                      <a:prstDash val="solid"/>
                      <a:round/>
                      <a:headEnd type="none" w="med" len="med"/>
                      <a:tailEnd type="none" w="med" len="med"/>
                    </a:lnT>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en-GB" sz="1000" b="1" i="1" u="none" strike="noStrike" cap="none" normalizeH="0" baseline="0" dirty="0">
                          <a:ln>
                            <a:noFill/>
                          </a:ln>
                          <a:solidFill>
                            <a:schemeClr val="tx1"/>
                          </a:solidFill>
                          <a:effectLst/>
                          <a:latin typeface="Calibri" panose="020F0502020204030204" pitchFamily="34" charset="0"/>
                          <a:ea typeface="MS PGothic"/>
                          <a:cs typeface="MS PGothic"/>
                        </a:rPr>
                        <a:t>Competency 01</a:t>
                      </a:r>
                    </a:p>
                  </a:txBody>
                  <a:tcPr marL="84406" marR="84406" marT="42203" marB="42203" anchor="ctr" horzOverflow="overflow">
                    <a:lnT w="28575" cap="flat" cmpd="sng" algn="ctr">
                      <a:solidFill>
                        <a:schemeClr val="bg1"/>
                      </a:solidFill>
                      <a:prstDash val="solid"/>
                      <a:round/>
                      <a:headEnd type="none" w="med" len="med"/>
                      <a:tailEnd type="none" w="med" len="med"/>
                    </a:lnT>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en-GB" sz="1000" b="1" i="1" u="none" strike="noStrike" cap="none" normalizeH="0" baseline="0" dirty="0">
                          <a:ln>
                            <a:noFill/>
                          </a:ln>
                          <a:solidFill>
                            <a:schemeClr val="tx1"/>
                          </a:solidFill>
                          <a:effectLst/>
                          <a:latin typeface="Calibri" panose="020F0502020204030204" pitchFamily="34" charset="0"/>
                          <a:ea typeface="MS PGothic"/>
                          <a:cs typeface="MS PGothic"/>
                        </a:rPr>
                        <a:t>Competency 02</a:t>
                      </a:r>
                    </a:p>
                  </a:txBody>
                  <a:tcPr marL="84406" marR="84406" marT="42203" marB="42203" anchor="ctr" horzOverflow="overflow">
                    <a:lnT w="28575" cap="flat" cmpd="sng" algn="ctr">
                      <a:solidFill>
                        <a:schemeClr val="bg1"/>
                      </a:solidFill>
                      <a:prstDash val="solid"/>
                      <a:round/>
                      <a:headEnd type="none" w="med" len="med"/>
                      <a:tailEnd type="none" w="med" len="med"/>
                    </a:lnT>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a:ln>
                            <a:noFill/>
                          </a:ln>
                          <a:solidFill>
                            <a:schemeClr val="tx1"/>
                          </a:solidFill>
                          <a:effectLst/>
                          <a:latin typeface="Calibri" panose="020F0502020204030204" pitchFamily="34" charset="0"/>
                          <a:ea typeface="MS PGothic"/>
                          <a:cs typeface="MS PGothic"/>
                        </a:rPr>
                        <a:t>Competency 03</a:t>
                      </a:r>
                    </a:p>
                  </a:txBody>
                  <a:tcPr marL="84406" marR="84406" marT="42203" marB="42203" anchor="ctr" horzOverflow="overflow">
                    <a:lnT w="28575"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10001"/>
                  </a:ext>
                </a:extLst>
              </a:tr>
              <a:tr h="465708">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b="1" i="1" u="none" strike="noStrike" cap="none" normalizeH="0" baseline="0" dirty="0">
                          <a:ln>
                            <a:noFill/>
                          </a:ln>
                          <a:solidFill>
                            <a:schemeClr val="tx1"/>
                          </a:solidFill>
                          <a:effectLst/>
                          <a:latin typeface="Calibri" panose="020F0502020204030204" pitchFamily="34" charset="0"/>
                          <a:ea typeface="MS PGothic"/>
                          <a:cs typeface="MS PGothic"/>
                        </a:rPr>
                        <a:t>EXCEEDS EXPECTATIONS</a:t>
                      </a:r>
                    </a:p>
                  </a:txBody>
                  <a:tcPr marL="84406" marR="84406" marT="42203" marB="42203" anchor="ctr" horzOverflow="overflow">
                    <a:solidFill>
                      <a:schemeClr val="bg2">
                        <a:lumMod val="20000"/>
                        <a:lumOff val="80000"/>
                      </a:schemeClr>
                    </a:solid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None/>
                        <a:tabLst/>
                      </a:pPr>
                      <a:endParaRPr kumimoji="0" lang="en-US" sz="1000" b="0" i="0" u="none" strike="noStrike" cap="none" normalizeH="0" baseline="0" dirty="0">
                        <a:ln>
                          <a:noFill/>
                        </a:ln>
                        <a:solidFill>
                          <a:schemeClr val="tx1"/>
                        </a:solidFill>
                        <a:effectLst/>
                        <a:latin typeface="Calibri" panose="020F0502020204030204" pitchFamily="34" charset="0"/>
                        <a:ea typeface="MS PGothic"/>
                        <a:cs typeface="MS PGothic"/>
                      </a:endParaRPr>
                    </a:p>
                  </a:txBody>
                  <a:tcPr marL="84406" marR="84406" marT="42203" marB="42203" anchor="ctr" horzOverflow="overflow">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None/>
                        <a:tabLst/>
                      </a:pPr>
                      <a:endParaRPr kumimoji="0" lang="en-US" sz="1000" b="0" i="0" u="none" strike="noStrike" cap="none" normalizeH="0" baseline="0" dirty="0">
                        <a:ln>
                          <a:noFill/>
                        </a:ln>
                        <a:solidFill>
                          <a:schemeClr val="tx1"/>
                        </a:solidFill>
                        <a:effectLst/>
                        <a:latin typeface="Calibri" panose="020F0502020204030204" pitchFamily="34" charset="0"/>
                        <a:ea typeface="MS PGothic"/>
                        <a:cs typeface="MS PGothic"/>
                      </a:endParaRPr>
                    </a:p>
                  </a:txBody>
                  <a:tcPr marL="84406" marR="84406" marT="42203" marB="42203" anchor="ctr" horzOverflow="overflow">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a:ln>
                          <a:noFill/>
                        </a:ln>
                        <a:solidFill>
                          <a:schemeClr val="tx1"/>
                        </a:solidFill>
                        <a:effectLst/>
                        <a:latin typeface="Calibri" panose="020F0502020204030204" pitchFamily="34" charset="0"/>
                        <a:ea typeface="MS PGothic"/>
                        <a:cs typeface="MS PGothic"/>
                      </a:endParaRPr>
                    </a:p>
                  </a:txBody>
                  <a:tcPr marL="84406" marR="84406" marT="42203" marB="42203" anchor="ctr" horzOverflow="overflow">
                    <a:noFill/>
                  </a:tcPr>
                </a:tc>
                <a:extLst>
                  <a:ext uri="{0D108BD9-81ED-4DB2-BD59-A6C34878D82A}">
                    <a16:rowId xmlns:a16="http://schemas.microsoft.com/office/drawing/2014/main" val="10002"/>
                  </a:ext>
                </a:extLst>
              </a:tr>
              <a:tr h="465708">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b="1" i="1" u="none" strike="noStrike" cap="none" normalizeH="0" baseline="0" dirty="0">
                          <a:ln>
                            <a:noFill/>
                          </a:ln>
                          <a:solidFill>
                            <a:schemeClr val="tx1"/>
                          </a:solidFill>
                          <a:effectLst/>
                          <a:latin typeface="Calibri" panose="020F0502020204030204" pitchFamily="34" charset="0"/>
                          <a:ea typeface="MS PGothic"/>
                          <a:cs typeface="MS PGothic"/>
                        </a:rPr>
                        <a:t>MEETS EXPECTATIONS</a:t>
                      </a:r>
                    </a:p>
                  </a:txBody>
                  <a:tcPr marL="84406" marR="84406" marT="42203" marB="42203" anchor="ctr" horzOverflow="overflow">
                    <a:solidFill>
                      <a:schemeClr val="bg2">
                        <a:lumMod val="20000"/>
                        <a:lumOff val="80000"/>
                      </a:schemeClr>
                    </a:solid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endParaRPr kumimoji="0" lang="en-GB" sz="1000" b="0" i="0" u="none" strike="noStrike" cap="none" normalizeH="0" baseline="0" dirty="0">
                        <a:ln>
                          <a:noFill/>
                        </a:ln>
                        <a:solidFill>
                          <a:schemeClr val="tx1"/>
                        </a:solidFill>
                        <a:effectLst/>
                        <a:latin typeface="Calibri" panose="020F0502020204030204" pitchFamily="34" charset="0"/>
                        <a:ea typeface="MS PGothic"/>
                        <a:cs typeface="MS PGothic"/>
                      </a:endParaRPr>
                    </a:p>
                  </a:txBody>
                  <a:tcPr marL="84406" marR="84406" marT="42203" marB="42203" anchor="ctr" horzOverflow="overflow">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endParaRPr kumimoji="0" lang="en-GB" sz="1000" b="0" i="0" u="none" strike="noStrike" cap="none" normalizeH="0" baseline="0" dirty="0">
                        <a:ln>
                          <a:noFill/>
                        </a:ln>
                        <a:solidFill>
                          <a:schemeClr val="tx1"/>
                        </a:solidFill>
                        <a:effectLst/>
                        <a:latin typeface="Calibri" panose="020F0502020204030204" pitchFamily="34" charset="0"/>
                        <a:ea typeface="MS PGothic"/>
                        <a:cs typeface="MS PGothic"/>
                      </a:endParaRPr>
                    </a:p>
                  </a:txBody>
                  <a:tcPr marL="84406" marR="84406" marT="42203" marB="42203" anchor="ctr" horzOverflow="overflow">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a:ln>
                          <a:noFill/>
                        </a:ln>
                        <a:solidFill>
                          <a:schemeClr val="tx1"/>
                        </a:solidFill>
                        <a:effectLst/>
                        <a:latin typeface="Calibri" panose="020F0502020204030204" pitchFamily="34" charset="0"/>
                        <a:ea typeface="MS PGothic"/>
                        <a:cs typeface="MS PGothic"/>
                      </a:endParaRPr>
                    </a:p>
                  </a:txBody>
                  <a:tcPr marL="84406" marR="84406" marT="42203" marB="42203" anchor="ctr" horzOverflow="overflow">
                    <a:noFill/>
                  </a:tcPr>
                </a:tc>
                <a:extLst>
                  <a:ext uri="{0D108BD9-81ED-4DB2-BD59-A6C34878D82A}">
                    <a16:rowId xmlns:a16="http://schemas.microsoft.com/office/drawing/2014/main" val="10003"/>
                  </a:ext>
                </a:extLst>
              </a:tr>
              <a:tr h="465708">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b="1" i="1" u="none" strike="noStrike" cap="none" normalizeH="0" baseline="0" dirty="0">
                          <a:ln>
                            <a:noFill/>
                          </a:ln>
                          <a:solidFill>
                            <a:schemeClr val="tx1"/>
                          </a:solidFill>
                          <a:effectLst/>
                          <a:latin typeface="Calibri" panose="020F0502020204030204" pitchFamily="34" charset="0"/>
                          <a:ea typeface="MS PGothic"/>
                          <a:cs typeface="MS PGothic"/>
                        </a:rPr>
                        <a:t>PARTIALLY MEETS EXPECTATIONS</a:t>
                      </a:r>
                    </a:p>
                  </a:txBody>
                  <a:tcPr marL="84406" marR="84406" marT="42203" marB="42203" anchor="ctr" horzOverflow="overflow">
                    <a:solidFill>
                      <a:schemeClr val="bg2">
                        <a:lumMod val="20000"/>
                        <a:lumOff val="80000"/>
                      </a:schemeClr>
                    </a:solid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None/>
                        <a:tabLst/>
                      </a:pPr>
                      <a:endParaRPr kumimoji="0" lang="en-US" sz="1000" b="0" i="0" u="none" strike="noStrike" cap="none" normalizeH="0" baseline="0" dirty="0">
                        <a:ln>
                          <a:noFill/>
                        </a:ln>
                        <a:solidFill>
                          <a:schemeClr val="tx1"/>
                        </a:solidFill>
                        <a:effectLst/>
                        <a:latin typeface="Calibri" panose="020F0502020204030204" pitchFamily="34" charset="0"/>
                        <a:ea typeface="MS PGothic"/>
                        <a:cs typeface="MS PGothic"/>
                      </a:endParaRPr>
                    </a:p>
                  </a:txBody>
                  <a:tcPr marL="84406" marR="84406" marT="42203" marB="42203" anchor="ctr" horzOverflow="overflow">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None/>
                        <a:tabLst/>
                      </a:pPr>
                      <a:endParaRPr kumimoji="0" lang="en-US" sz="1000" b="0" i="0" u="none" strike="noStrike" cap="none" normalizeH="0" baseline="0" dirty="0">
                        <a:ln>
                          <a:noFill/>
                        </a:ln>
                        <a:solidFill>
                          <a:schemeClr val="tx1"/>
                        </a:solidFill>
                        <a:effectLst/>
                        <a:latin typeface="Calibri" panose="020F0502020204030204" pitchFamily="34" charset="0"/>
                        <a:ea typeface="MS PGothic"/>
                        <a:cs typeface="MS PGothic"/>
                      </a:endParaRPr>
                    </a:p>
                  </a:txBody>
                  <a:tcPr marL="84406" marR="84406" marT="42203" marB="42203" anchor="ctr" horzOverflow="overflow">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a:ln>
                          <a:noFill/>
                        </a:ln>
                        <a:solidFill>
                          <a:schemeClr val="tx1"/>
                        </a:solidFill>
                        <a:effectLst/>
                        <a:latin typeface="Calibri" panose="020F0502020204030204" pitchFamily="34" charset="0"/>
                        <a:ea typeface="MS PGothic"/>
                        <a:cs typeface="MS PGothic"/>
                      </a:endParaRPr>
                    </a:p>
                  </a:txBody>
                  <a:tcPr marL="84406" marR="84406" marT="42203" marB="42203" anchor="ctr" horzOverflow="overflow">
                    <a:noFill/>
                  </a:tcPr>
                </a:tc>
                <a:extLst>
                  <a:ext uri="{0D108BD9-81ED-4DB2-BD59-A6C34878D82A}">
                    <a16:rowId xmlns:a16="http://schemas.microsoft.com/office/drawing/2014/main" val="10004"/>
                  </a:ext>
                </a:extLst>
              </a:tr>
              <a:tr h="234659">
                <a:tc gridSpan="4">
                  <a:txBody>
                    <a:bodyPr/>
                    <a:lstStyle/>
                    <a:p>
                      <a:pPr marL="0" marR="0" lvl="0" indent="0" algn="r" defTabSz="914400" rtl="0" eaLnBrk="0" fontAlgn="base" latinLnBrk="0" hangingPunct="0">
                        <a:lnSpc>
                          <a:spcPct val="100000"/>
                        </a:lnSpc>
                        <a:spcBef>
                          <a:spcPct val="20000"/>
                        </a:spcBef>
                        <a:spcAft>
                          <a:spcPct val="0"/>
                        </a:spcAft>
                        <a:buClr>
                          <a:srgbClr val="D78539"/>
                        </a:buClr>
                        <a:buSzTx/>
                        <a:buFont typeface="Symbol" pitchFamily="18" charset="2"/>
                        <a:buNone/>
                        <a:tabLst/>
                        <a:defRPr/>
                      </a:pPr>
                      <a:r>
                        <a:rPr kumimoji="0" lang="en-US" sz="600" b="0" i="0" u="none" strike="noStrike" kern="1200" cap="none" spc="0" normalizeH="0" baseline="0" noProof="0" dirty="0">
                          <a:ln>
                            <a:noFill/>
                          </a:ln>
                          <a:solidFill>
                            <a:srgbClr val="5E707D"/>
                          </a:solidFill>
                          <a:effectLst/>
                          <a:uLnTx/>
                          <a:uFillTx/>
                          <a:latin typeface="Arial" charset="0"/>
                          <a:ea typeface="+mn-ea"/>
                          <a:cs typeface="+mn-cs"/>
                        </a:rPr>
                        <a:t>© PA Knowledge Limited 2017</a:t>
                      </a:r>
                    </a:p>
                  </a:txBody>
                  <a:tcPr marL="84406" marR="84406" marT="42203" marB="4220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bg1"/>
                    </a:solidFill>
                  </a:tcPr>
                </a:tc>
                <a:tc hMerge="1">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None/>
                        <a:tabLst/>
                      </a:pPr>
                      <a:endParaRPr kumimoji="0" lang="en-US" sz="1000" b="0" i="0" u="none" strike="noStrike" cap="none" normalizeH="0" baseline="0" dirty="0">
                        <a:ln>
                          <a:noFill/>
                        </a:ln>
                        <a:solidFill>
                          <a:schemeClr val="tx1"/>
                        </a:solidFill>
                        <a:effectLst/>
                        <a:latin typeface="Calibri" panose="020F0502020204030204" pitchFamily="34" charset="0"/>
                        <a:ea typeface="MS PGothic"/>
                        <a:cs typeface="MS PGothic"/>
                      </a:endParaRPr>
                    </a:p>
                  </a:txBody>
                  <a:tcPr marL="84406" marR="84406" marT="42203" marB="42203" anchor="ctr" horzOverflow="overflow">
                    <a:solidFill>
                      <a:schemeClr val="bg1"/>
                    </a:solidFill>
                  </a:tcPr>
                </a:tc>
                <a:tc hMerge="1">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None/>
                        <a:tabLst/>
                      </a:pPr>
                      <a:endParaRPr kumimoji="0" lang="en-US" sz="1000" b="0" i="0" u="none" strike="noStrike" cap="none" normalizeH="0" baseline="0" dirty="0">
                        <a:ln>
                          <a:noFill/>
                        </a:ln>
                        <a:solidFill>
                          <a:schemeClr val="tx1"/>
                        </a:solidFill>
                        <a:effectLst/>
                        <a:latin typeface="Calibri" panose="020F0502020204030204" pitchFamily="34" charset="0"/>
                        <a:ea typeface="MS PGothic"/>
                        <a:cs typeface="MS PGothic"/>
                      </a:endParaRPr>
                    </a:p>
                  </a:txBody>
                  <a:tcPr marL="84406" marR="84406" marT="42203" marB="42203" anchor="ctr" horzOverflow="overflow">
                    <a:solidFill>
                      <a:schemeClr val="bg1"/>
                    </a:solidFill>
                  </a:tcPr>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a:ln>
                          <a:noFill/>
                        </a:ln>
                        <a:solidFill>
                          <a:schemeClr val="tx1"/>
                        </a:solidFill>
                        <a:effectLst/>
                        <a:latin typeface="Calibri" panose="020F0502020204030204" pitchFamily="34" charset="0"/>
                        <a:ea typeface="MS PGothic"/>
                        <a:cs typeface="MS PGothic"/>
                      </a:endParaRPr>
                    </a:p>
                  </a:txBody>
                  <a:tcPr marL="84406" marR="84406" marT="42203" marB="42203" anchor="ctr" horzOverflow="overflow">
                    <a:solidFill>
                      <a:schemeClr val="bg1"/>
                    </a:solidFill>
                  </a:tcPr>
                </a:tc>
                <a:extLst>
                  <a:ext uri="{0D108BD9-81ED-4DB2-BD59-A6C34878D82A}">
                    <a16:rowId xmlns:a16="http://schemas.microsoft.com/office/drawing/2014/main" val="10005"/>
                  </a:ext>
                </a:extLst>
              </a:tr>
            </a:tbl>
          </a:graphicData>
        </a:graphic>
      </p:graphicFrame>
      <p:sp>
        <p:nvSpPr>
          <p:cNvPr id="6" name="Textfeld 3">
            <a:extLst>
              <a:ext uri="{FF2B5EF4-FFF2-40B4-BE49-F238E27FC236}">
                <a16:creationId xmlns:a16="http://schemas.microsoft.com/office/drawing/2014/main" id="{93D42FC0-9774-4BFE-A789-9B785E930AE9}"/>
              </a:ext>
            </a:extLst>
          </p:cNvPr>
          <p:cNvSpPr txBox="1"/>
          <p:nvPr/>
        </p:nvSpPr>
        <p:spPr>
          <a:xfrm>
            <a:off x="2650198" y="6008940"/>
            <a:ext cx="4691506" cy="769441"/>
          </a:xfrm>
          <a:prstGeom prst="rect">
            <a:avLst/>
          </a:prstGeom>
          <a:noFill/>
        </p:spPr>
        <p:txBody>
          <a:bodyPr wrap="square" rtlCol="0">
            <a:spAutoFit/>
          </a:bodyPr>
          <a:lstStyle/>
          <a:p>
            <a:endParaRPr lang="de-DE" sz="1100" dirty="0"/>
          </a:p>
          <a:p>
            <a:r>
              <a:rPr lang="de-DE" sz="1100" dirty="0"/>
              <a:t>With kind permission from the NHS London Leadership Academy. This </a:t>
            </a:r>
            <a:r>
              <a:rPr lang="de-DE" sz="1100" dirty="0" err="1"/>
              <a:t>tool</a:t>
            </a:r>
            <a:r>
              <a:rPr lang="de-DE" sz="1100" dirty="0"/>
              <a:t> </a:t>
            </a:r>
            <a:r>
              <a:rPr lang="de-DE" sz="1100" dirty="0" err="1"/>
              <a:t>is</a:t>
            </a:r>
            <a:r>
              <a:rPr lang="de-DE" sz="1100" dirty="0"/>
              <a:t> a </a:t>
            </a:r>
            <a:r>
              <a:rPr lang="de-DE" sz="1100" dirty="0" err="1"/>
              <a:t>derivation</a:t>
            </a:r>
            <a:r>
              <a:rPr lang="de-DE" sz="1100" dirty="0"/>
              <a:t> </a:t>
            </a:r>
            <a:r>
              <a:rPr lang="de-DE" sz="1100" dirty="0" err="1"/>
              <a:t>of</a:t>
            </a:r>
            <a:r>
              <a:rPr lang="de-DE" sz="1100" dirty="0"/>
              <a:t> </a:t>
            </a:r>
            <a:r>
              <a:rPr lang="de-DE" sz="1100" dirty="0" err="1"/>
              <a:t>the</a:t>
            </a:r>
            <a:r>
              <a:rPr lang="de-DE" sz="1100" dirty="0"/>
              <a:t> </a:t>
            </a:r>
            <a:r>
              <a:rPr lang="de-DE" sz="1100" dirty="0" err="1"/>
              <a:t>talent</a:t>
            </a:r>
            <a:r>
              <a:rPr lang="de-DE" sz="1100" dirty="0"/>
              <a:t> </a:t>
            </a:r>
            <a:r>
              <a:rPr lang="de-DE" sz="1100" dirty="0" err="1"/>
              <a:t>segmentation</a:t>
            </a:r>
            <a:r>
              <a:rPr lang="de-DE" sz="1100" dirty="0"/>
              <a:t> </a:t>
            </a:r>
            <a:r>
              <a:rPr lang="de-DE" sz="1100" dirty="0" err="1"/>
              <a:t>tool</a:t>
            </a:r>
            <a:r>
              <a:rPr lang="de-DE" sz="1100" dirty="0"/>
              <a:t> </a:t>
            </a:r>
            <a:r>
              <a:rPr lang="de-DE" sz="1100" dirty="0" err="1"/>
              <a:t>developed</a:t>
            </a:r>
            <a:r>
              <a:rPr lang="de-DE" sz="1100" dirty="0"/>
              <a:t> </a:t>
            </a:r>
            <a:r>
              <a:rPr lang="de-DE" sz="1100" dirty="0" err="1"/>
              <a:t>by</a:t>
            </a:r>
            <a:endParaRPr lang="de-DE" sz="1100" dirty="0"/>
          </a:p>
          <a:p>
            <a:r>
              <a:rPr lang="de-DE" sz="1100" dirty="0"/>
              <a:t>© PA Consulting </a:t>
            </a:r>
            <a:r>
              <a:rPr lang="de-DE" sz="1100" dirty="0" err="1"/>
              <a:t>and</a:t>
            </a:r>
            <a:r>
              <a:rPr lang="de-DE" sz="1100" dirty="0"/>
              <a:t> London Leadership Academy.</a:t>
            </a:r>
            <a:endParaRPr lang="de-AT" sz="1100" dirty="0"/>
          </a:p>
        </p:txBody>
      </p:sp>
    </p:spTree>
    <p:extLst>
      <p:ext uri="{BB962C8B-B14F-4D97-AF65-F5344CB8AC3E}">
        <p14:creationId xmlns:p14="http://schemas.microsoft.com/office/powerpoint/2010/main" val="4234027422"/>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4.0_Template_PPT.pptx" id="{BE5B8B3B-EF03-4840-A88D-FA8D295AF0A1}" vid="{38676A41-D09E-4BFD-A57E-8CC614ECDB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T4.0_Template_PPT</Template>
  <TotalTime>1</TotalTime>
  <Words>359</Words>
  <Application>Microsoft Office PowerPoint</Application>
  <PresentationFormat>On-screen Show (4:3)</PresentationFormat>
  <Paragraphs>50</Paragraphs>
  <Slides>4</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-apple-system</vt:lpstr>
      <vt:lpstr>Arial</vt:lpstr>
      <vt:lpstr>Calibri</vt:lpstr>
      <vt:lpstr>Symbol</vt:lpstr>
      <vt:lpstr>Trebuchet MS</vt:lpstr>
      <vt:lpstr>Office</vt:lpstr>
      <vt:lpstr>Talent 4.0 –  Talent Management for SMEs Training Programme</vt:lpstr>
      <vt:lpstr>Competency Planning Tool</vt:lpstr>
      <vt:lpstr>Competency Planning Tool</vt:lpstr>
      <vt:lpstr>Competency Planning Tool II</vt:lpstr>
    </vt:vector>
  </TitlesOfParts>
  <Company>WKO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Kenneth OE Sundin</dc:creator>
  <cp:lastModifiedBy>FIPL12</cp:lastModifiedBy>
  <cp:revision>26</cp:revision>
  <dcterms:created xsi:type="dcterms:W3CDTF">2019-12-09T12:18:42Z</dcterms:created>
  <dcterms:modified xsi:type="dcterms:W3CDTF">2020-05-19T11:36:07Z</dcterms:modified>
</cp:coreProperties>
</file>