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7" r:id="rId2"/>
    <p:sldId id="263" r:id="rId3"/>
    <p:sldId id="273" r:id="rId4"/>
    <p:sldId id="264" r:id="rId5"/>
    <p:sldId id="279" r:id="rId6"/>
    <p:sldId id="286" r:id="rId7"/>
    <p:sldId id="285" r:id="rId8"/>
    <p:sldId id="308" r:id="rId9"/>
    <p:sldId id="305" r:id="rId10"/>
    <p:sldId id="306" r:id="rId11"/>
    <p:sldId id="307" r:id="rId12"/>
    <p:sldId id="309" r:id="rId13"/>
    <p:sldId id="295" r:id="rId14"/>
    <p:sldId id="296" r:id="rId15"/>
    <p:sldId id="297" r:id="rId16"/>
    <p:sldId id="311" r:id="rId17"/>
    <p:sldId id="310" r:id="rId18"/>
    <p:sldId id="298" r:id="rId19"/>
    <p:sldId id="299" r:id="rId20"/>
    <p:sldId id="300" r:id="rId21"/>
    <p:sldId id="301" r:id="rId22"/>
    <p:sldId id="302" r:id="rId23"/>
    <p:sldId id="303" r:id="rId24"/>
    <p:sldId id="304" r:id="rId25"/>
    <p:sldId id="312" r:id="rId26"/>
    <p:sldId id="272" r:id="rId27"/>
    <p:sldId id="294" r:id="rId28"/>
    <p:sldId id="268" r:id="rId2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ki Kallis" initials="KK" lastIdx="3" clrIdx="0">
    <p:extLst>
      <p:ext uri="{19B8F6BF-5375-455C-9EA6-DF929625EA0E}">
        <p15:presenceInfo xmlns:p15="http://schemas.microsoft.com/office/powerpoint/2012/main" userId="Kiki Kalli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7B9"/>
    <a:srgbClr val="3086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91" autoAdjust="0"/>
  </p:normalViewPr>
  <p:slideViewPr>
    <p:cSldViewPr snapToGrid="0">
      <p:cViewPr varScale="1">
        <p:scale>
          <a:sx n="72" d="100"/>
          <a:sy n="72" d="100"/>
        </p:scale>
        <p:origin x="1350" y="5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33CB59-B89E-4780-A9AA-15B738C85EB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DE"/>
        </a:p>
      </dgm:t>
    </dgm:pt>
    <dgm:pt modelId="{F8488D35-7836-4A70-8096-507ADE518371}">
      <dgm:prSet phldrT="[Text]"/>
      <dgm:spPr/>
      <dgm:t>
        <a:bodyPr/>
        <a:lstStyle/>
        <a:p>
          <a:r>
            <a:rPr lang="de-DE" dirty="0" err="1"/>
            <a:t>Strategy</a:t>
          </a:r>
          <a:endParaRPr lang="de-DE" dirty="0"/>
        </a:p>
      </dgm:t>
    </dgm:pt>
    <dgm:pt modelId="{BEF43264-3B5B-461D-A8BE-4A9FF0708482}" type="parTrans" cxnId="{1908F146-43B9-49FA-B0A4-CE66A9BDBE8C}">
      <dgm:prSet/>
      <dgm:spPr/>
      <dgm:t>
        <a:bodyPr/>
        <a:lstStyle/>
        <a:p>
          <a:endParaRPr lang="de-DE"/>
        </a:p>
      </dgm:t>
    </dgm:pt>
    <dgm:pt modelId="{E4671A81-1CFC-450E-A629-69FF4E9CFBB3}" type="sibTrans" cxnId="{1908F146-43B9-49FA-B0A4-CE66A9BDBE8C}">
      <dgm:prSet/>
      <dgm:spPr/>
      <dgm:t>
        <a:bodyPr/>
        <a:lstStyle/>
        <a:p>
          <a:endParaRPr lang="de-DE"/>
        </a:p>
      </dgm:t>
    </dgm:pt>
    <dgm:pt modelId="{C6C22A6F-1088-4E24-8B90-F275EBF07B7B}">
      <dgm:prSet phldrT="[Text]"/>
      <dgm:spPr/>
      <dgm:t>
        <a:bodyPr/>
        <a:lstStyle/>
        <a:p>
          <a:r>
            <a:rPr lang="en-GB" noProof="0" dirty="0"/>
            <a:t>Clear TM-Strategy</a:t>
          </a:r>
        </a:p>
      </dgm:t>
    </dgm:pt>
    <dgm:pt modelId="{7985DEAB-5DF2-48A0-B4A9-7865D4941FEC}" type="parTrans" cxnId="{67F770AF-1BB3-4B9E-A8B3-A1737C8D647A}">
      <dgm:prSet/>
      <dgm:spPr/>
      <dgm:t>
        <a:bodyPr/>
        <a:lstStyle/>
        <a:p>
          <a:endParaRPr lang="de-DE"/>
        </a:p>
      </dgm:t>
    </dgm:pt>
    <dgm:pt modelId="{1C610925-72DB-42A8-8E79-71A90D9CD599}" type="sibTrans" cxnId="{67F770AF-1BB3-4B9E-A8B3-A1737C8D647A}">
      <dgm:prSet/>
      <dgm:spPr/>
      <dgm:t>
        <a:bodyPr/>
        <a:lstStyle/>
        <a:p>
          <a:endParaRPr lang="de-DE"/>
        </a:p>
      </dgm:t>
    </dgm:pt>
    <dgm:pt modelId="{88393ED0-8742-49F5-8FB2-762A76CC114E}">
      <dgm:prSet phldrT="[Text]"/>
      <dgm:spPr/>
      <dgm:t>
        <a:bodyPr/>
        <a:lstStyle/>
        <a:p>
          <a:r>
            <a:rPr lang="en-GB" noProof="0" dirty="0"/>
            <a:t>Aligned with business objectives</a:t>
          </a:r>
        </a:p>
      </dgm:t>
    </dgm:pt>
    <dgm:pt modelId="{A8E3383C-9207-47B0-BD0F-308B23E2801F}" type="parTrans" cxnId="{7F3104D9-7176-4DE1-88CD-786B62647460}">
      <dgm:prSet/>
      <dgm:spPr/>
      <dgm:t>
        <a:bodyPr/>
        <a:lstStyle/>
        <a:p>
          <a:endParaRPr lang="de-DE"/>
        </a:p>
      </dgm:t>
    </dgm:pt>
    <dgm:pt modelId="{120D607E-E102-42EC-ABDF-832D841CE7DE}" type="sibTrans" cxnId="{7F3104D9-7176-4DE1-88CD-786B62647460}">
      <dgm:prSet/>
      <dgm:spPr/>
      <dgm:t>
        <a:bodyPr/>
        <a:lstStyle/>
        <a:p>
          <a:endParaRPr lang="de-DE"/>
        </a:p>
      </dgm:t>
    </dgm:pt>
    <dgm:pt modelId="{C1817B64-CAAC-4AFC-B3A8-567EE3B2C385}">
      <dgm:prSet phldrT="[Text]"/>
      <dgm:spPr/>
      <dgm:t>
        <a:bodyPr/>
        <a:lstStyle/>
        <a:p>
          <a:r>
            <a:rPr lang="de-DE" dirty="0"/>
            <a:t>Culture</a:t>
          </a:r>
        </a:p>
      </dgm:t>
    </dgm:pt>
    <dgm:pt modelId="{BDF6D25E-D825-4002-BD5F-717905449EBD}" type="parTrans" cxnId="{138CB9EC-88DB-453E-A7B3-85F971335155}">
      <dgm:prSet/>
      <dgm:spPr/>
      <dgm:t>
        <a:bodyPr/>
        <a:lstStyle/>
        <a:p>
          <a:endParaRPr lang="de-DE"/>
        </a:p>
      </dgm:t>
    </dgm:pt>
    <dgm:pt modelId="{D74F5E0C-1D14-4F01-AD15-B7B8ADB6C1CB}" type="sibTrans" cxnId="{138CB9EC-88DB-453E-A7B3-85F971335155}">
      <dgm:prSet/>
      <dgm:spPr/>
      <dgm:t>
        <a:bodyPr/>
        <a:lstStyle/>
        <a:p>
          <a:endParaRPr lang="de-DE"/>
        </a:p>
      </dgm:t>
    </dgm:pt>
    <dgm:pt modelId="{43F7DC6A-7B66-4D58-B7DE-947AA90A3D60}">
      <dgm:prSet phldrT="[Text]"/>
      <dgm:spPr/>
      <dgm:t>
        <a:bodyPr/>
        <a:lstStyle/>
        <a:p>
          <a:r>
            <a:rPr lang="en-GB" noProof="0" dirty="0"/>
            <a:t>Mindfulness leadership</a:t>
          </a:r>
        </a:p>
      </dgm:t>
    </dgm:pt>
    <dgm:pt modelId="{A5BE09DB-A9A0-4049-B12A-8ADED3C6052C}" type="parTrans" cxnId="{E54B4AF2-96CF-487D-99AD-92F4A0A9EA56}">
      <dgm:prSet/>
      <dgm:spPr/>
      <dgm:t>
        <a:bodyPr/>
        <a:lstStyle/>
        <a:p>
          <a:endParaRPr lang="de-DE"/>
        </a:p>
      </dgm:t>
    </dgm:pt>
    <dgm:pt modelId="{1C8E3D0D-3606-4C5A-BC24-E1B0A79740C3}" type="sibTrans" cxnId="{E54B4AF2-96CF-487D-99AD-92F4A0A9EA56}">
      <dgm:prSet/>
      <dgm:spPr/>
      <dgm:t>
        <a:bodyPr/>
        <a:lstStyle/>
        <a:p>
          <a:endParaRPr lang="de-DE"/>
        </a:p>
      </dgm:t>
    </dgm:pt>
    <dgm:pt modelId="{FD22CE30-23D8-4FF3-AEE0-740235D26A1B}">
      <dgm:prSet phldrT="[Text]"/>
      <dgm:spPr/>
      <dgm:t>
        <a:bodyPr/>
        <a:lstStyle/>
        <a:p>
          <a:r>
            <a:rPr lang="en-GB" noProof="0" dirty="0"/>
            <a:t>HR acts as business partner</a:t>
          </a:r>
        </a:p>
      </dgm:t>
    </dgm:pt>
    <dgm:pt modelId="{150B6E08-BF1D-4C76-A974-D306FEEBFFBE}" type="parTrans" cxnId="{20F43699-D87C-4E97-9A5E-62E4ED239BF3}">
      <dgm:prSet/>
      <dgm:spPr/>
      <dgm:t>
        <a:bodyPr/>
        <a:lstStyle/>
        <a:p>
          <a:endParaRPr lang="de-DE"/>
        </a:p>
      </dgm:t>
    </dgm:pt>
    <dgm:pt modelId="{D11A7631-A18F-40BE-BB42-AC1F791DA624}" type="sibTrans" cxnId="{20F43699-D87C-4E97-9A5E-62E4ED239BF3}">
      <dgm:prSet/>
      <dgm:spPr/>
      <dgm:t>
        <a:bodyPr/>
        <a:lstStyle/>
        <a:p>
          <a:endParaRPr lang="de-DE"/>
        </a:p>
      </dgm:t>
    </dgm:pt>
    <dgm:pt modelId="{66569725-CB44-46FE-B13E-344D1BCFFC0F}">
      <dgm:prSet phldrT="[Text]"/>
      <dgm:spPr/>
      <dgm:t>
        <a:bodyPr/>
        <a:lstStyle/>
        <a:p>
          <a:r>
            <a:rPr lang="de-DE" dirty="0"/>
            <a:t>HR-</a:t>
          </a:r>
          <a:r>
            <a:rPr lang="de-DE" dirty="0" err="1"/>
            <a:t>Processes</a:t>
          </a:r>
          <a:endParaRPr lang="de-DE" dirty="0"/>
        </a:p>
      </dgm:t>
    </dgm:pt>
    <dgm:pt modelId="{CF13E5E6-3AA7-4659-A3C6-B7D3DBA4BCC1}" type="parTrans" cxnId="{677C285D-30E1-4440-820E-CED56E23E4B6}">
      <dgm:prSet/>
      <dgm:spPr/>
      <dgm:t>
        <a:bodyPr/>
        <a:lstStyle/>
        <a:p>
          <a:endParaRPr lang="de-DE"/>
        </a:p>
      </dgm:t>
    </dgm:pt>
    <dgm:pt modelId="{01ED7C74-D71B-49F9-83B6-9CD224AC333E}" type="sibTrans" cxnId="{677C285D-30E1-4440-820E-CED56E23E4B6}">
      <dgm:prSet/>
      <dgm:spPr/>
      <dgm:t>
        <a:bodyPr/>
        <a:lstStyle/>
        <a:p>
          <a:endParaRPr lang="de-DE"/>
        </a:p>
      </dgm:t>
    </dgm:pt>
    <dgm:pt modelId="{28C4202C-6DDE-4C58-B5FE-843E365A2CE8}">
      <dgm:prSet phldrT="[Text]"/>
      <dgm:spPr/>
      <dgm:t>
        <a:bodyPr/>
        <a:lstStyle/>
        <a:p>
          <a:r>
            <a:rPr lang="en-GB" noProof="0" dirty="0"/>
            <a:t>Attract</a:t>
          </a:r>
        </a:p>
      </dgm:t>
    </dgm:pt>
    <dgm:pt modelId="{B7648C5E-973B-4134-BC6C-747F308E0CC7}" type="parTrans" cxnId="{B530837D-4206-4E30-9F62-9EE511B883AF}">
      <dgm:prSet/>
      <dgm:spPr/>
      <dgm:t>
        <a:bodyPr/>
        <a:lstStyle/>
        <a:p>
          <a:endParaRPr lang="de-DE"/>
        </a:p>
      </dgm:t>
    </dgm:pt>
    <dgm:pt modelId="{3320D6F7-237A-4A03-A6A8-BAF965E9C93D}" type="sibTrans" cxnId="{B530837D-4206-4E30-9F62-9EE511B883AF}">
      <dgm:prSet/>
      <dgm:spPr/>
      <dgm:t>
        <a:bodyPr/>
        <a:lstStyle/>
        <a:p>
          <a:endParaRPr lang="de-DE"/>
        </a:p>
      </dgm:t>
    </dgm:pt>
    <dgm:pt modelId="{F851B550-FB5C-495E-8BCC-3F2486D40CA7}">
      <dgm:prSet phldrT="[Text]"/>
      <dgm:spPr/>
      <dgm:t>
        <a:bodyPr/>
        <a:lstStyle/>
        <a:p>
          <a:endParaRPr lang="en-GB" noProof="0" dirty="0"/>
        </a:p>
      </dgm:t>
    </dgm:pt>
    <dgm:pt modelId="{BAE07D61-3604-4931-A3C3-94705C5B6198}" type="parTrans" cxnId="{090402A0-46DF-48F4-84B5-B57227501D26}">
      <dgm:prSet/>
      <dgm:spPr/>
      <dgm:t>
        <a:bodyPr/>
        <a:lstStyle/>
        <a:p>
          <a:endParaRPr lang="de-DE"/>
        </a:p>
      </dgm:t>
    </dgm:pt>
    <dgm:pt modelId="{A805F5C0-6044-4AC3-B060-9259F0AAE5B9}" type="sibTrans" cxnId="{090402A0-46DF-48F4-84B5-B57227501D26}">
      <dgm:prSet/>
      <dgm:spPr/>
      <dgm:t>
        <a:bodyPr/>
        <a:lstStyle/>
        <a:p>
          <a:endParaRPr lang="de-DE"/>
        </a:p>
      </dgm:t>
    </dgm:pt>
    <dgm:pt modelId="{56F13BE7-52B9-46BD-8BF2-5FABFDC01B07}">
      <dgm:prSet phldrT="[Text]"/>
      <dgm:spPr/>
      <dgm:t>
        <a:bodyPr/>
        <a:lstStyle/>
        <a:p>
          <a:r>
            <a:rPr lang="en-GB" noProof="0"/>
            <a:t>Openness for change</a:t>
          </a:r>
          <a:endParaRPr lang="en-GB" noProof="0" dirty="0"/>
        </a:p>
      </dgm:t>
    </dgm:pt>
    <dgm:pt modelId="{DD2A02F5-32E6-438B-9319-F4A108B1D5A1}" type="parTrans" cxnId="{06AF107B-6864-4412-A880-172E0E0A9AE2}">
      <dgm:prSet/>
      <dgm:spPr/>
      <dgm:t>
        <a:bodyPr/>
        <a:lstStyle/>
        <a:p>
          <a:endParaRPr lang="de-DE"/>
        </a:p>
      </dgm:t>
    </dgm:pt>
    <dgm:pt modelId="{5EBDED46-93B6-4225-9E04-6621CEFB292F}" type="sibTrans" cxnId="{06AF107B-6864-4412-A880-172E0E0A9AE2}">
      <dgm:prSet/>
      <dgm:spPr/>
      <dgm:t>
        <a:bodyPr/>
        <a:lstStyle/>
        <a:p>
          <a:endParaRPr lang="de-DE"/>
        </a:p>
      </dgm:t>
    </dgm:pt>
    <dgm:pt modelId="{EE3B18CE-296A-49F5-87EF-83882CBF2D29}">
      <dgm:prSet phldrT="[Text]"/>
      <dgm:spPr/>
      <dgm:t>
        <a:bodyPr/>
        <a:lstStyle/>
        <a:p>
          <a:r>
            <a:rPr lang="en-GB" noProof="0" dirty="0"/>
            <a:t>Willingness to learn and develop</a:t>
          </a:r>
        </a:p>
      </dgm:t>
    </dgm:pt>
    <dgm:pt modelId="{C3A4AE2B-E2BC-421F-A123-98F37EAE8CF2}" type="parTrans" cxnId="{2CAC2368-606F-478F-9BF4-3AF87137298F}">
      <dgm:prSet/>
      <dgm:spPr/>
      <dgm:t>
        <a:bodyPr/>
        <a:lstStyle/>
        <a:p>
          <a:endParaRPr lang="de-DE"/>
        </a:p>
      </dgm:t>
    </dgm:pt>
    <dgm:pt modelId="{AF10D5BD-5D24-46A6-9655-D883C009CD5A}" type="sibTrans" cxnId="{2CAC2368-606F-478F-9BF4-3AF87137298F}">
      <dgm:prSet/>
      <dgm:spPr/>
      <dgm:t>
        <a:bodyPr/>
        <a:lstStyle/>
        <a:p>
          <a:endParaRPr lang="de-DE"/>
        </a:p>
      </dgm:t>
    </dgm:pt>
    <dgm:pt modelId="{F8F8353B-3AFB-426A-A013-C198D3E52B29}">
      <dgm:prSet phldrT="[Text]"/>
      <dgm:spPr/>
      <dgm:t>
        <a:bodyPr/>
        <a:lstStyle/>
        <a:p>
          <a:r>
            <a:rPr lang="en-GB" noProof="0" dirty="0"/>
            <a:t>Agree on Indicators</a:t>
          </a:r>
        </a:p>
      </dgm:t>
    </dgm:pt>
    <dgm:pt modelId="{867B9D52-7005-442E-B633-E1E73CF2BBFE}" type="parTrans" cxnId="{8D7FB109-55CB-4C34-B396-D2363E5AEF6D}">
      <dgm:prSet/>
      <dgm:spPr/>
      <dgm:t>
        <a:bodyPr/>
        <a:lstStyle/>
        <a:p>
          <a:endParaRPr lang="de-DE"/>
        </a:p>
      </dgm:t>
    </dgm:pt>
    <dgm:pt modelId="{ABDD36E9-2855-4E4A-AAF2-5E62386B7F0F}" type="sibTrans" cxnId="{8D7FB109-55CB-4C34-B396-D2363E5AEF6D}">
      <dgm:prSet/>
      <dgm:spPr/>
      <dgm:t>
        <a:bodyPr/>
        <a:lstStyle/>
        <a:p>
          <a:endParaRPr lang="de-DE"/>
        </a:p>
      </dgm:t>
    </dgm:pt>
    <dgm:pt modelId="{AB801477-CA75-4949-93A5-6C04A425BF84}">
      <dgm:prSet phldrT="[Text]"/>
      <dgm:spPr/>
      <dgm:t>
        <a:bodyPr/>
        <a:lstStyle/>
        <a:p>
          <a:r>
            <a:rPr lang="en-GB" noProof="0" dirty="0"/>
            <a:t>Develop instruments</a:t>
          </a:r>
        </a:p>
      </dgm:t>
    </dgm:pt>
    <dgm:pt modelId="{B52E1FCD-5268-47F8-A0FD-B9E789C875A1}" type="parTrans" cxnId="{9C65811B-634E-4965-9913-E8B8F6A782E1}">
      <dgm:prSet/>
      <dgm:spPr/>
      <dgm:t>
        <a:bodyPr/>
        <a:lstStyle/>
        <a:p>
          <a:endParaRPr lang="de-DE"/>
        </a:p>
      </dgm:t>
    </dgm:pt>
    <dgm:pt modelId="{F6532F2A-3F6A-4B21-B2A9-F43387C07066}" type="sibTrans" cxnId="{9C65811B-634E-4965-9913-E8B8F6A782E1}">
      <dgm:prSet/>
      <dgm:spPr/>
      <dgm:t>
        <a:bodyPr/>
        <a:lstStyle/>
        <a:p>
          <a:endParaRPr lang="de-DE"/>
        </a:p>
      </dgm:t>
    </dgm:pt>
    <dgm:pt modelId="{7FF418BC-7CEC-4CC0-9A1F-4454220A4758}">
      <dgm:prSet phldrT="[Text]"/>
      <dgm:spPr/>
      <dgm:t>
        <a:bodyPr/>
        <a:lstStyle/>
        <a:p>
          <a:r>
            <a:rPr lang="en-GB" noProof="0" dirty="0"/>
            <a:t>Develop</a:t>
          </a:r>
        </a:p>
      </dgm:t>
    </dgm:pt>
    <dgm:pt modelId="{11F29A7D-DF7C-49DD-AE6E-6D2633A2D93F}" type="parTrans" cxnId="{DF7ACBCB-13FE-4F1B-AF02-1469CA84BC4B}">
      <dgm:prSet/>
      <dgm:spPr/>
      <dgm:t>
        <a:bodyPr/>
        <a:lstStyle/>
        <a:p>
          <a:endParaRPr lang="de-DE"/>
        </a:p>
      </dgm:t>
    </dgm:pt>
    <dgm:pt modelId="{BB68C6C5-6F0E-4086-B65B-98D2F5D1BD03}" type="sibTrans" cxnId="{DF7ACBCB-13FE-4F1B-AF02-1469CA84BC4B}">
      <dgm:prSet/>
      <dgm:spPr/>
      <dgm:t>
        <a:bodyPr/>
        <a:lstStyle/>
        <a:p>
          <a:endParaRPr lang="de-DE"/>
        </a:p>
      </dgm:t>
    </dgm:pt>
    <dgm:pt modelId="{384BEAA6-FA6A-487F-BF6B-F15701376D46}">
      <dgm:prSet phldrT="[Text]"/>
      <dgm:spPr/>
      <dgm:t>
        <a:bodyPr/>
        <a:lstStyle/>
        <a:p>
          <a:r>
            <a:rPr lang="en-GB" noProof="0" dirty="0"/>
            <a:t>Succession</a:t>
          </a:r>
        </a:p>
      </dgm:t>
    </dgm:pt>
    <dgm:pt modelId="{73C9083C-ECBB-4355-A996-69EFD6414247}" type="parTrans" cxnId="{D52406A3-6543-45C7-888E-D7B02A341062}">
      <dgm:prSet/>
      <dgm:spPr/>
      <dgm:t>
        <a:bodyPr/>
        <a:lstStyle/>
        <a:p>
          <a:endParaRPr lang="de-DE"/>
        </a:p>
      </dgm:t>
    </dgm:pt>
    <dgm:pt modelId="{4833DD2C-00A6-4CB5-B504-42E22ADAC539}" type="sibTrans" cxnId="{D52406A3-6543-45C7-888E-D7B02A341062}">
      <dgm:prSet/>
      <dgm:spPr/>
      <dgm:t>
        <a:bodyPr/>
        <a:lstStyle/>
        <a:p>
          <a:endParaRPr lang="de-DE"/>
        </a:p>
      </dgm:t>
    </dgm:pt>
    <dgm:pt modelId="{9C236059-83E5-4FF6-B522-CAC5AAF97741}">
      <dgm:prSet phldrT="[Text]"/>
      <dgm:spPr/>
      <dgm:t>
        <a:bodyPr/>
        <a:lstStyle/>
        <a:p>
          <a:r>
            <a:rPr lang="en-GB" noProof="0" dirty="0"/>
            <a:t>Retain</a:t>
          </a:r>
        </a:p>
      </dgm:t>
    </dgm:pt>
    <dgm:pt modelId="{E4463FEE-1BD3-4540-9449-5AC7DF0FD7C7}" type="parTrans" cxnId="{0EE7AE31-E042-40A4-9F83-30BE9A96DCD7}">
      <dgm:prSet/>
      <dgm:spPr/>
      <dgm:t>
        <a:bodyPr/>
        <a:lstStyle/>
        <a:p>
          <a:endParaRPr lang="de-DE"/>
        </a:p>
      </dgm:t>
    </dgm:pt>
    <dgm:pt modelId="{0F388A2B-9B23-48CA-9851-2DAAC8C84E5B}" type="sibTrans" cxnId="{0EE7AE31-E042-40A4-9F83-30BE9A96DCD7}">
      <dgm:prSet/>
      <dgm:spPr/>
      <dgm:t>
        <a:bodyPr/>
        <a:lstStyle/>
        <a:p>
          <a:endParaRPr lang="de-DE"/>
        </a:p>
      </dgm:t>
    </dgm:pt>
    <dgm:pt modelId="{C3DE0120-9D9D-4CFE-A272-EB95A3FB1322}">
      <dgm:prSet phldrT="[Text]"/>
      <dgm:spPr/>
      <dgm:t>
        <a:bodyPr/>
        <a:lstStyle/>
        <a:p>
          <a:r>
            <a:rPr lang="en-GB" noProof="0" dirty="0"/>
            <a:t>Recruit</a:t>
          </a:r>
        </a:p>
      </dgm:t>
    </dgm:pt>
    <dgm:pt modelId="{05323BD2-EF8B-4460-9199-2FB793BD8F06}" type="parTrans" cxnId="{04A40A2A-7754-4D69-844B-B1E2474167CD}">
      <dgm:prSet/>
      <dgm:spPr/>
      <dgm:t>
        <a:bodyPr/>
        <a:lstStyle/>
        <a:p>
          <a:endParaRPr lang="de-DE"/>
        </a:p>
      </dgm:t>
    </dgm:pt>
    <dgm:pt modelId="{81EC93FD-4F96-4309-8980-D472859B25DD}" type="sibTrans" cxnId="{04A40A2A-7754-4D69-844B-B1E2474167CD}">
      <dgm:prSet/>
      <dgm:spPr/>
      <dgm:t>
        <a:bodyPr/>
        <a:lstStyle/>
        <a:p>
          <a:endParaRPr lang="de-DE"/>
        </a:p>
      </dgm:t>
    </dgm:pt>
    <dgm:pt modelId="{345B212F-9E37-4056-BE6E-207AA3541DE5}">
      <dgm:prSet phldrT="[Text]"/>
      <dgm:spPr/>
      <dgm:t>
        <a:bodyPr/>
        <a:lstStyle/>
        <a:p>
          <a:r>
            <a:rPr lang="en-GB" noProof="0" dirty="0"/>
            <a:t>Identify</a:t>
          </a:r>
        </a:p>
      </dgm:t>
    </dgm:pt>
    <dgm:pt modelId="{E7B3756D-56A2-4AD7-8BFC-AC9770F854F4}" type="parTrans" cxnId="{A1A74963-6976-4879-8E74-8AD7190191BF}">
      <dgm:prSet/>
      <dgm:spPr/>
      <dgm:t>
        <a:bodyPr/>
        <a:lstStyle/>
        <a:p>
          <a:endParaRPr lang="de-DE"/>
        </a:p>
      </dgm:t>
    </dgm:pt>
    <dgm:pt modelId="{629B7EED-B04C-4EF3-A1D8-302F5CFA9460}" type="sibTrans" cxnId="{A1A74963-6976-4879-8E74-8AD7190191BF}">
      <dgm:prSet/>
      <dgm:spPr/>
      <dgm:t>
        <a:bodyPr/>
        <a:lstStyle/>
        <a:p>
          <a:endParaRPr lang="de-DE"/>
        </a:p>
      </dgm:t>
    </dgm:pt>
    <dgm:pt modelId="{281944D8-E4FC-4A7A-B9D0-F2F377DD3CF9}">
      <dgm:prSet phldrT="[Text]"/>
      <dgm:spPr/>
      <dgm:t>
        <a:bodyPr/>
        <a:lstStyle/>
        <a:p>
          <a:r>
            <a:rPr lang="en-GB" noProof="0" dirty="0"/>
            <a:t>etc.</a:t>
          </a:r>
        </a:p>
      </dgm:t>
    </dgm:pt>
    <dgm:pt modelId="{A05079CD-4DB4-4FBA-B535-CA21547CE49D}" type="parTrans" cxnId="{1998CC71-A100-4F0C-9E2B-1FFDB0499702}">
      <dgm:prSet/>
      <dgm:spPr/>
      <dgm:t>
        <a:bodyPr/>
        <a:lstStyle/>
        <a:p>
          <a:endParaRPr lang="de-DE"/>
        </a:p>
      </dgm:t>
    </dgm:pt>
    <dgm:pt modelId="{C4D70492-5B48-4BCE-9CD1-62BAB5EABA22}" type="sibTrans" cxnId="{1998CC71-A100-4F0C-9E2B-1FFDB0499702}">
      <dgm:prSet/>
      <dgm:spPr/>
      <dgm:t>
        <a:bodyPr/>
        <a:lstStyle/>
        <a:p>
          <a:endParaRPr lang="de-DE"/>
        </a:p>
      </dgm:t>
    </dgm:pt>
    <dgm:pt modelId="{AFB61FBF-5A7E-48AD-8CAB-D58C48CE3C2C}" type="pres">
      <dgm:prSet presAssocID="{DC33CB59-B89E-4780-A9AA-15B738C85EB1}" presName="Name0" presStyleCnt="0">
        <dgm:presLayoutVars>
          <dgm:dir/>
          <dgm:animLvl val="lvl"/>
          <dgm:resizeHandles val="exact"/>
        </dgm:presLayoutVars>
      </dgm:prSet>
      <dgm:spPr/>
    </dgm:pt>
    <dgm:pt modelId="{CE836761-B398-4EC2-9E78-D025C329A451}" type="pres">
      <dgm:prSet presAssocID="{F8488D35-7836-4A70-8096-507ADE518371}" presName="composite" presStyleCnt="0"/>
      <dgm:spPr/>
    </dgm:pt>
    <dgm:pt modelId="{B0749464-682D-4D2B-A303-E1F1A7796462}" type="pres">
      <dgm:prSet presAssocID="{F8488D35-7836-4A70-8096-507ADE518371}" presName="parTx" presStyleLbl="alignNode1" presStyleIdx="0" presStyleCnt="3">
        <dgm:presLayoutVars>
          <dgm:chMax val="0"/>
          <dgm:chPref val="0"/>
          <dgm:bulletEnabled val="1"/>
        </dgm:presLayoutVars>
      </dgm:prSet>
      <dgm:spPr/>
    </dgm:pt>
    <dgm:pt modelId="{B4F5863B-F35E-496E-8EBC-4F28EC5FE162}" type="pres">
      <dgm:prSet presAssocID="{F8488D35-7836-4A70-8096-507ADE518371}" presName="desTx" presStyleLbl="alignAccFollowNode1" presStyleIdx="0" presStyleCnt="3">
        <dgm:presLayoutVars>
          <dgm:bulletEnabled val="1"/>
        </dgm:presLayoutVars>
      </dgm:prSet>
      <dgm:spPr/>
    </dgm:pt>
    <dgm:pt modelId="{9F706E4A-F9FF-49FC-BFF2-555976269DA4}" type="pres">
      <dgm:prSet presAssocID="{E4671A81-1CFC-450E-A629-69FF4E9CFBB3}" presName="space" presStyleCnt="0"/>
      <dgm:spPr/>
    </dgm:pt>
    <dgm:pt modelId="{8128A5DC-9B95-4349-905A-E39FB447BFB6}" type="pres">
      <dgm:prSet presAssocID="{C1817B64-CAAC-4AFC-B3A8-567EE3B2C385}" presName="composite" presStyleCnt="0"/>
      <dgm:spPr/>
    </dgm:pt>
    <dgm:pt modelId="{C768B2BC-D86D-41C8-B246-7E78822EC016}" type="pres">
      <dgm:prSet presAssocID="{C1817B64-CAAC-4AFC-B3A8-567EE3B2C385}" presName="parTx" presStyleLbl="alignNode1" presStyleIdx="1" presStyleCnt="3">
        <dgm:presLayoutVars>
          <dgm:chMax val="0"/>
          <dgm:chPref val="0"/>
          <dgm:bulletEnabled val="1"/>
        </dgm:presLayoutVars>
      </dgm:prSet>
      <dgm:spPr/>
    </dgm:pt>
    <dgm:pt modelId="{D116BAF1-88A6-46A2-B359-D43CE5732349}" type="pres">
      <dgm:prSet presAssocID="{C1817B64-CAAC-4AFC-B3A8-567EE3B2C385}" presName="desTx" presStyleLbl="alignAccFollowNode1" presStyleIdx="1" presStyleCnt="3">
        <dgm:presLayoutVars>
          <dgm:bulletEnabled val="1"/>
        </dgm:presLayoutVars>
      </dgm:prSet>
      <dgm:spPr/>
    </dgm:pt>
    <dgm:pt modelId="{FFF8D438-8CD0-481C-8374-75F425393FC2}" type="pres">
      <dgm:prSet presAssocID="{D74F5E0C-1D14-4F01-AD15-B7B8ADB6C1CB}" presName="space" presStyleCnt="0"/>
      <dgm:spPr/>
    </dgm:pt>
    <dgm:pt modelId="{39A6FBAB-1BA7-4BD8-B6E6-EFEF7E16E3C8}" type="pres">
      <dgm:prSet presAssocID="{66569725-CB44-46FE-B13E-344D1BCFFC0F}" presName="composite" presStyleCnt="0"/>
      <dgm:spPr/>
    </dgm:pt>
    <dgm:pt modelId="{7F82060B-341E-412C-9C6B-B0F8F6BA6307}" type="pres">
      <dgm:prSet presAssocID="{66569725-CB44-46FE-B13E-344D1BCFFC0F}" presName="parTx" presStyleLbl="alignNode1" presStyleIdx="2" presStyleCnt="3">
        <dgm:presLayoutVars>
          <dgm:chMax val="0"/>
          <dgm:chPref val="0"/>
          <dgm:bulletEnabled val="1"/>
        </dgm:presLayoutVars>
      </dgm:prSet>
      <dgm:spPr/>
    </dgm:pt>
    <dgm:pt modelId="{09DE7CC5-4503-4EF6-AC8A-A285287A9B45}" type="pres">
      <dgm:prSet presAssocID="{66569725-CB44-46FE-B13E-344D1BCFFC0F}" presName="desTx" presStyleLbl="alignAccFollowNode1" presStyleIdx="2" presStyleCnt="3">
        <dgm:presLayoutVars>
          <dgm:bulletEnabled val="1"/>
        </dgm:presLayoutVars>
      </dgm:prSet>
      <dgm:spPr/>
    </dgm:pt>
  </dgm:ptLst>
  <dgm:cxnLst>
    <dgm:cxn modelId="{C34D7401-F7A7-4033-B151-DDA271C350B8}" type="presOf" srcId="{56F13BE7-52B9-46BD-8BF2-5FABFDC01B07}" destId="{D116BAF1-88A6-46A2-B359-D43CE5732349}" srcOrd="0" destOrd="1" presId="urn:microsoft.com/office/officeart/2005/8/layout/hList1"/>
    <dgm:cxn modelId="{8D7FB109-55CB-4C34-B396-D2363E5AEF6D}" srcId="{F8488D35-7836-4A70-8096-507ADE518371}" destId="{F8F8353B-3AFB-426A-A013-C198D3E52B29}" srcOrd="2" destOrd="0" parTransId="{867B9D52-7005-442E-B633-E1E73CF2BBFE}" sibTransId="{ABDD36E9-2855-4E4A-AAF2-5E62386B7F0F}"/>
    <dgm:cxn modelId="{9C65811B-634E-4965-9913-E8B8F6A782E1}" srcId="{F8488D35-7836-4A70-8096-507ADE518371}" destId="{AB801477-CA75-4949-93A5-6C04A425BF84}" srcOrd="3" destOrd="0" parTransId="{B52E1FCD-5268-47F8-A0FD-B9E789C875A1}" sibTransId="{F6532F2A-3F6A-4B21-B2A9-F43387C07066}"/>
    <dgm:cxn modelId="{04A40A2A-7754-4D69-844B-B1E2474167CD}" srcId="{66569725-CB44-46FE-B13E-344D1BCFFC0F}" destId="{C3DE0120-9D9D-4CFE-A272-EB95A3FB1322}" srcOrd="2" destOrd="0" parTransId="{05323BD2-EF8B-4460-9199-2FB793BD8F06}" sibTransId="{81EC93FD-4F96-4309-8980-D472859B25DD}"/>
    <dgm:cxn modelId="{0EE7AE31-E042-40A4-9F83-30BE9A96DCD7}" srcId="{66569725-CB44-46FE-B13E-344D1BCFFC0F}" destId="{9C236059-83E5-4FF6-B522-CAC5AAF97741}" srcOrd="4" destOrd="0" parTransId="{E4463FEE-1BD3-4540-9449-5AC7DF0FD7C7}" sibTransId="{0F388A2B-9B23-48CA-9851-2DAAC8C84E5B}"/>
    <dgm:cxn modelId="{81B3CF5C-9DAE-4DAE-A5C9-65CE8DA5538E}" type="presOf" srcId="{384BEAA6-FA6A-487F-BF6B-F15701376D46}" destId="{09DE7CC5-4503-4EF6-AC8A-A285287A9B45}" srcOrd="0" destOrd="5" presId="urn:microsoft.com/office/officeart/2005/8/layout/hList1"/>
    <dgm:cxn modelId="{677C285D-30E1-4440-820E-CED56E23E4B6}" srcId="{DC33CB59-B89E-4780-A9AA-15B738C85EB1}" destId="{66569725-CB44-46FE-B13E-344D1BCFFC0F}" srcOrd="2" destOrd="0" parTransId="{CF13E5E6-3AA7-4659-A3C6-B7D3DBA4BCC1}" sibTransId="{01ED7C74-D71B-49F9-83B6-9CD224AC333E}"/>
    <dgm:cxn modelId="{64D16F5F-DC75-4C70-B3CD-012C7FBC1D5E}" type="presOf" srcId="{281944D8-E4FC-4A7A-B9D0-F2F377DD3CF9}" destId="{09DE7CC5-4503-4EF6-AC8A-A285287A9B45}" srcOrd="0" destOrd="6" presId="urn:microsoft.com/office/officeart/2005/8/layout/hList1"/>
    <dgm:cxn modelId="{0543E162-9F1A-4F78-B09D-AAF612E59D08}" type="presOf" srcId="{66569725-CB44-46FE-B13E-344D1BCFFC0F}" destId="{7F82060B-341E-412C-9C6B-B0F8F6BA6307}" srcOrd="0" destOrd="0" presId="urn:microsoft.com/office/officeart/2005/8/layout/hList1"/>
    <dgm:cxn modelId="{A1A74963-6976-4879-8E74-8AD7190191BF}" srcId="{66569725-CB44-46FE-B13E-344D1BCFFC0F}" destId="{345B212F-9E37-4056-BE6E-207AA3541DE5}" srcOrd="1" destOrd="0" parTransId="{E7B3756D-56A2-4AD7-8BFC-AC9770F854F4}" sibTransId="{629B7EED-B04C-4EF3-A1D8-302F5CFA9460}"/>
    <dgm:cxn modelId="{1908F146-43B9-49FA-B0A4-CE66A9BDBE8C}" srcId="{DC33CB59-B89E-4780-A9AA-15B738C85EB1}" destId="{F8488D35-7836-4A70-8096-507ADE518371}" srcOrd="0" destOrd="0" parTransId="{BEF43264-3B5B-461D-A8BE-4A9FF0708482}" sibTransId="{E4671A81-1CFC-450E-A629-69FF4E9CFBB3}"/>
    <dgm:cxn modelId="{2CAC2368-606F-478F-9BF4-3AF87137298F}" srcId="{C1817B64-CAAC-4AFC-B3A8-567EE3B2C385}" destId="{EE3B18CE-296A-49F5-87EF-83882CBF2D29}" srcOrd="2" destOrd="0" parTransId="{C3A4AE2B-E2BC-421F-A123-98F37EAE8CF2}" sibTransId="{AF10D5BD-5D24-46A6-9655-D883C009CD5A}"/>
    <dgm:cxn modelId="{C7852C6A-261C-4C6F-912D-FF78D2040DE4}" type="presOf" srcId="{88393ED0-8742-49F5-8FB2-762A76CC114E}" destId="{B4F5863B-F35E-496E-8EBC-4F28EC5FE162}" srcOrd="0" destOrd="1" presId="urn:microsoft.com/office/officeart/2005/8/layout/hList1"/>
    <dgm:cxn modelId="{5C71C96B-A99A-466C-A0E7-D700D58AA56D}" type="presOf" srcId="{F8488D35-7836-4A70-8096-507ADE518371}" destId="{B0749464-682D-4D2B-A303-E1F1A7796462}" srcOrd="0" destOrd="0" presId="urn:microsoft.com/office/officeart/2005/8/layout/hList1"/>
    <dgm:cxn modelId="{1B952470-2919-47BD-92E5-573A93FAE134}" type="presOf" srcId="{C1817B64-CAAC-4AFC-B3A8-567EE3B2C385}" destId="{C768B2BC-D86D-41C8-B246-7E78822EC016}" srcOrd="0" destOrd="0" presId="urn:microsoft.com/office/officeart/2005/8/layout/hList1"/>
    <dgm:cxn modelId="{1998CC71-A100-4F0C-9E2B-1FFDB0499702}" srcId="{66569725-CB44-46FE-B13E-344D1BCFFC0F}" destId="{281944D8-E4FC-4A7A-B9D0-F2F377DD3CF9}" srcOrd="6" destOrd="0" parTransId="{A05079CD-4DB4-4FBA-B535-CA21547CE49D}" sibTransId="{C4D70492-5B48-4BCE-9CD1-62BAB5EABA22}"/>
    <dgm:cxn modelId="{06AF107B-6864-4412-A880-172E0E0A9AE2}" srcId="{C1817B64-CAAC-4AFC-B3A8-567EE3B2C385}" destId="{56F13BE7-52B9-46BD-8BF2-5FABFDC01B07}" srcOrd="1" destOrd="0" parTransId="{DD2A02F5-32E6-438B-9319-F4A108B1D5A1}" sibTransId="{5EBDED46-93B6-4225-9E04-6621CEFB292F}"/>
    <dgm:cxn modelId="{76C5A77B-C12E-42FB-80BD-84D0CDF2DB38}" type="presOf" srcId="{DC33CB59-B89E-4780-A9AA-15B738C85EB1}" destId="{AFB61FBF-5A7E-48AD-8CAB-D58C48CE3C2C}" srcOrd="0" destOrd="0" presId="urn:microsoft.com/office/officeart/2005/8/layout/hList1"/>
    <dgm:cxn modelId="{B530837D-4206-4E30-9F62-9EE511B883AF}" srcId="{66569725-CB44-46FE-B13E-344D1BCFFC0F}" destId="{28C4202C-6DDE-4C58-B5FE-843E365A2CE8}" srcOrd="0" destOrd="0" parTransId="{B7648C5E-973B-4134-BC6C-747F308E0CC7}" sibTransId="{3320D6F7-237A-4A03-A6A8-BAF965E9C93D}"/>
    <dgm:cxn modelId="{57175584-738B-4A34-83D1-955B723982DC}" type="presOf" srcId="{28C4202C-6DDE-4C58-B5FE-843E365A2CE8}" destId="{09DE7CC5-4503-4EF6-AC8A-A285287A9B45}" srcOrd="0" destOrd="0" presId="urn:microsoft.com/office/officeart/2005/8/layout/hList1"/>
    <dgm:cxn modelId="{431B0186-7569-4536-A2C0-2D002ECB0C23}" type="presOf" srcId="{EE3B18CE-296A-49F5-87EF-83882CBF2D29}" destId="{D116BAF1-88A6-46A2-B359-D43CE5732349}" srcOrd="0" destOrd="2" presId="urn:microsoft.com/office/officeart/2005/8/layout/hList1"/>
    <dgm:cxn modelId="{ED37B495-8F79-4050-981F-0F7DDAFCC5E6}" type="presOf" srcId="{AB801477-CA75-4949-93A5-6C04A425BF84}" destId="{B4F5863B-F35E-496E-8EBC-4F28EC5FE162}" srcOrd="0" destOrd="3" presId="urn:microsoft.com/office/officeart/2005/8/layout/hList1"/>
    <dgm:cxn modelId="{20F43699-D87C-4E97-9A5E-62E4ED239BF3}" srcId="{C1817B64-CAAC-4AFC-B3A8-567EE3B2C385}" destId="{FD22CE30-23D8-4FF3-AEE0-740235D26A1B}" srcOrd="3" destOrd="0" parTransId="{150B6E08-BF1D-4C76-A974-D306FEEBFFBE}" sibTransId="{D11A7631-A18F-40BE-BB42-AC1F791DA624}"/>
    <dgm:cxn modelId="{1613E19D-9BBC-4480-B18F-F3B203874F24}" type="presOf" srcId="{43F7DC6A-7B66-4D58-B7DE-947AA90A3D60}" destId="{D116BAF1-88A6-46A2-B359-D43CE5732349}" srcOrd="0" destOrd="0" presId="urn:microsoft.com/office/officeart/2005/8/layout/hList1"/>
    <dgm:cxn modelId="{090402A0-46DF-48F4-84B5-B57227501D26}" srcId="{F8488D35-7836-4A70-8096-507ADE518371}" destId="{F851B550-FB5C-495E-8BCC-3F2486D40CA7}" srcOrd="4" destOrd="0" parTransId="{BAE07D61-3604-4931-A3C3-94705C5B6198}" sibTransId="{A805F5C0-6044-4AC3-B060-9259F0AAE5B9}"/>
    <dgm:cxn modelId="{D52406A3-6543-45C7-888E-D7B02A341062}" srcId="{66569725-CB44-46FE-B13E-344D1BCFFC0F}" destId="{384BEAA6-FA6A-487F-BF6B-F15701376D46}" srcOrd="5" destOrd="0" parTransId="{73C9083C-ECBB-4355-A996-69EFD6414247}" sibTransId="{4833DD2C-00A6-4CB5-B504-42E22ADAC539}"/>
    <dgm:cxn modelId="{0AD60CA8-E1D8-47BB-9BD7-F1CFE1F86535}" type="presOf" srcId="{7FF418BC-7CEC-4CC0-9A1F-4454220A4758}" destId="{09DE7CC5-4503-4EF6-AC8A-A285287A9B45}" srcOrd="0" destOrd="3" presId="urn:microsoft.com/office/officeart/2005/8/layout/hList1"/>
    <dgm:cxn modelId="{67F770AF-1BB3-4B9E-A8B3-A1737C8D647A}" srcId="{F8488D35-7836-4A70-8096-507ADE518371}" destId="{C6C22A6F-1088-4E24-8B90-F275EBF07B7B}" srcOrd="0" destOrd="0" parTransId="{7985DEAB-5DF2-48A0-B4A9-7865D4941FEC}" sibTransId="{1C610925-72DB-42A8-8E79-71A90D9CD599}"/>
    <dgm:cxn modelId="{7778B0B9-AC8D-4D18-8267-87EC8FAAAE98}" type="presOf" srcId="{C6C22A6F-1088-4E24-8B90-F275EBF07B7B}" destId="{B4F5863B-F35E-496E-8EBC-4F28EC5FE162}" srcOrd="0" destOrd="0" presId="urn:microsoft.com/office/officeart/2005/8/layout/hList1"/>
    <dgm:cxn modelId="{CA7454BE-19D7-4E27-B536-650B2EA2436D}" type="presOf" srcId="{F851B550-FB5C-495E-8BCC-3F2486D40CA7}" destId="{B4F5863B-F35E-496E-8EBC-4F28EC5FE162}" srcOrd="0" destOrd="4" presId="urn:microsoft.com/office/officeart/2005/8/layout/hList1"/>
    <dgm:cxn modelId="{DF7ACBCB-13FE-4F1B-AF02-1469CA84BC4B}" srcId="{66569725-CB44-46FE-B13E-344D1BCFFC0F}" destId="{7FF418BC-7CEC-4CC0-9A1F-4454220A4758}" srcOrd="3" destOrd="0" parTransId="{11F29A7D-DF7C-49DD-AE6E-6D2633A2D93F}" sibTransId="{BB68C6C5-6F0E-4086-B65B-98D2F5D1BD03}"/>
    <dgm:cxn modelId="{799947D0-4A6D-483D-80AA-060F9EDFA1A9}" type="presOf" srcId="{F8F8353B-3AFB-426A-A013-C198D3E52B29}" destId="{B4F5863B-F35E-496E-8EBC-4F28EC5FE162}" srcOrd="0" destOrd="2" presId="urn:microsoft.com/office/officeart/2005/8/layout/hList1"/>
    <dgm:cxn modelId="{05BF56D8-3C29-4FD4-AEF2-7C8B2D9DA3E1}" type="presOf" srcId="{C3DE0120-9D9D-4CFE-A272-EB95A3FB1322}" destId="{09DE7CC5-4503-4EF6-AC8A-A285287A9B45}" srcOrd="0" destOrd="2" presId="urn:microsoft.com/office/officeart/2005/8/layout/hList1"/>
    <dgm:cxn modelId="{7F3104D9-7176-4DE1-88CD-786B62647460}" srcId="{F8488D35-7836-4A70-8096-507ADE518371}" destId="{88393ED0-8742-49F5-8FB2-762A76CC114E}" srcOrd="1" destOrd="0" parTransId="{A8E3383C-9207-47B0-BD0F-308B23E2801F}" sibTransId="{120D607E-E102-42EC-ABDF-832D841CE7DE}"/>
    <dgm:cxn modelId="{C9F42CE3-FDD6-4EE2-8B18-59BB4693F088}" type="presOf" srcId="{FD22CE30-23D8-4FF3-AEE0-740235D26A1B}" destId="{D116BAF1-88A6-46A2-B359-D43CE5732349}" srcOrd="0" destOrd="3" presId="urn:microsoft.com/office/officeart/2005/8/layout/hList1"/>
    <dgm:cxn modelId="{138CB9EC-88DB-453E-A7B3-85F971335155}" srcId="{DC33CB59-B89E-4780-A9AA-15B738C85EB1}" destId="{C1817B64-CAAC-4AFC-B3A8-567EE3B2C385}" srcOrd="1" destOrd="0" parTransId="{BDF6D25E-D825-4002-BD5F-717905449EBD}" sibTransId="{D74F5E0C-1D14-4F01-AD15-B7B8ADB6C1CB}"/>
    <dgm:cxn modelId="{E54B4AF2-96CF-487D-99AD-92F4A0A9EA56}" srcId="{C1817B64-CAAC-4AFC-B3A8-567EE3B2C385}" destId="{43F7DC6A-7B66-4D58-B7DE-947AA90A3D60}" srcOrd="0" destOrd="0" parTransId="{A5BE09DB-A9A0-4049-B12A-8ADED3C6052C}" sibTransId="{1C8E3D0D-3606-4C5A-BC24-E1B0A79740C3}"/>
    <dgm:cxn modelId="{3BB9D2F8-C8C7-4C0D-BEF6-1B0B090471D2}" type="presOf" srcId="{9C236059-83E5-4FF6-B522-CAC5AAF97741}" destId="{09DE7CC5-4503-4EF6-AC8A-A285287A9B45}" srcOrd="0" destOrd="4" presId="urn:microsoft.com/office/officeart/2005/8/layout/hList1"/>
    <dgm:cxn modelId="{E3692DFA-C852-4D09-8696-77777D4C34C2}" type="presOf" srcId="{345B212F-9E37-4056-BE6E-207AA3541DE5}" destId="{09DE7CC5-4503-4EF6-AC8A-A285287A9B45}" srcOrd="0" destOrd="1" presId="urn:microsoft.com/office/officeart/2005/8/layout/hList1"/>
    <dgm:cxn modelId="{1F551C58-5248-4965-A7C6-25EB298C8DA0}" type="presParOf" srcId="{AFB61FBF-5A7E-48AD-8CAB-D58C48CE3C2C}" destId="{CE836761-B398-4EC2-9E78-D025C329A451}" srcOrd="0" destOrd="0" presId="urn:microsoft.com/office/officeart/2005/8/layout/hList1"/>
    <dgm:cxn modelId="{1B873143-13A6-4C88-A0A4-0345E20C2742}" type="presParOf" srcId="{CE836761-B398-4EC2-9E78-D025C329A451}" destId="{B0749464-682D-4D2B-A303-E1F1A7796462}" srcOrd="0" destOrd="0" presId="urn:microsoft.com/office/officeart/2005/8/layout/hList1"/>
    <dgm:cxn modelId="{73C90E8D-C558-4F60-8F48-C860C96A2DD6}" type="presParOf" srcId="{CE836761-B398-4EC2-9E78-D025C329A451}" destId="{B4F5863B-F35E-496E-8EBC-4F28EC5FE162}" srcOrd="1" destOrd="0" presId="urn:microsoft.com/office/officeart/2005/8/layout/hList1"/>
    <dgm:cxn modelId="{E5549F18-360D-4F06-8E39-423FE54C4EB2}" type="presParOf" srcId="{AFB61FBF-5A7E-48AD-8CAB-D58C48CE3C2C}" destId="{9F706E4A-F9FF-49FC-BFF2-555976269DA4}" srcOrd="1" destOrd="0" presId="urn:microsoft.com/office/officeart/2005/8/layout/hList1"/>
    <dgm:cxn modelId="{7ED50DF9-8EB1-48C1-8207-1E206EFB3AD6}" type="presParOf" srcId="{AFB61FBF-5A7E-48AD-8CAB-D58C48CE3C2C}" destId="{8128A5DC-9B95-4349-905A-E39FB447BFB6}" srcOrd="2" destOrd="0" presId="urn:microsoft.com/office/officeart/2005/8/layout/hList1"/>
    <dgm:cxn modelId="{D3911E52-5C19-48BA-8FA6-D0AE3FA39D16}" type="presParOf" srcId="{8128A5DC-9B95-4349-905A-E39FB447BFB6}" destId="{C768B2BC-D86D-41C8-B246-7E78822EC016}" srcOrd="0" destOrd="0" presId="urn:microsoft.com/office/officeart/2005/8/layout/hList1"/>
    <dgm:cxn modelId="{2ACC843D-0875-49E6-A0E0-BB2C656407F8}" type="presParOf" srcId="{8128A5DC-9B95-4349-905A-E39FB447BFB6}" destId="{D116BAF1-88A6-46A2-B359-D43CE5732349}" srcOrd="1" destOrd="0" presId="urn:microsoft.com/office/officeart/2005/8/layout/hList1"/>
    <dgm:cxn modelId="{5312B2F0-D99A-4FC8-92CE-27F0189BCD4E}" type="presParOf" srcId="{AFB61FBF-5A7E-48AD-8CAB-D58C48CE3C2C}" destId="{FFF8D438-8CD0-481C-8374-75F425393FC2}" srcOrd="3" destOrd="0" presId="urn:microsoft.com/office/officeart/2005/8/layout/hList1"/>
    <dgm:cxn modelId="{AF31F8FF-1E81-416F-A105-3AD71ABF5309}" type="presParOf" srcId="{AFB61FBF-5A7E-48AD-8CAB-D58C48CE3C2C}" destId="{39A6FBAB-1BA7-4BD8-B6E6-EFEF7E16E3C8}" srcOrd="4" destOrd="0" presId="urn:microsoft.com/office/officeart/2005/8/layout/hList1"/>
    <dgm:cxn modelId="{F51B3D32-D8B9-43DD-A7A5-DDBD69C645C4}" type="presParOf" srcId="{39A6FBAB-1BA7-4BD8-B6E6-EFEF7E16E3C8}" destId="{7F82060B-341E-412C-9C6B-B0F8F6BA6307}" srcOrd="0" destOrd="0" presId="urn:microsoft.com/office/officeart/2005/8/layout/hList1"/>
    <dgm:cxn modelId="{6BD4D7B5-692E-48FE-ADAF-6DD44B48E70B}" type="presParOf" srcId="{39A6FBAB-1BA7-4BD8-B6E6-EFEF7E16E3C8}" destId="{09DE7CC5-4503-4EF6-AC8A-A285287A9B4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49464-682D-4D2B-A303-E1F1A7796462}">
      <dsp:nvSpPr>
        <dsp:cNvPr id="0" name=""/>
        <dsp:cNvSpPr/>
      </dsp:nvSpPr>
      <dsp:spPr>
        <a:xfrm>
          <a:off x="1964" y="211849"/>
          <a:ext cx="1914973"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de-DE" sz="2000" kern="1200" dirty="0" err="1"/>
            <a:t>Strategy</a:t>
          </a:r>
          <a:endParaRPr lang="de-DE" sz="2000" kern="1200" dirty="0"/>
        </a:p>
      </dsp:txBody>
      <dsp:txXfrm>
        <a:off x="1964" y="211849"/>
        <a:ext cx="1914973" cy="576000"/>
      </dsp:txXfrm>
    </dsp:sp>
    <dsp:sp modelId="{B4F5863B-F35E-496E-8EBC-4F28EC5FE162}">
      <dsp:nvSpPr>
        <dsp:cNvPr id="0" name=""/>
        <dsp:cNvSpPr/>
      </dsp:nvSpPr>
      <dsp:spPr>
        <a:xfrm>
          <a:off x="1964" y="787849"/>
          <a:ext cx="1914973" cy="31292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noProof="0" dirty="0"/>
            <a:t>Clear TM-Strategy</a:t>
          </a:r>
        </a:p>
        <a:p>
          <a:pPr marL="228600" lvl="1" indent="-228600" algn="l" defTabSz="889000">
            <a:lnSpc>
              <a:spcPct val="90000"/>
            </a:lnSpc>
            <a:spcBef>
              <a:spcPct val="0"/>
            </a:spcBef>
            <a:spcAft>
              <a:spcPct val="15000"/>
            </a:spcAft>
            <a:buChar char="•"/>
          </a:pPr>
          <a:r>
            <a:rPr lang="en-GB" sz="2000" kern="1200" noProof="0" dirty="0"/>
            <a:t>Aligned with business objectives</a:t>
          </a:r>
        </a:p>
        <a:p>
          <a:pPr marL="228600" lvl="1" indent="-228600" algn="l" defTabSz="889000">
            <a:lnSpc>
              <a:spcPct val="90000"/>
            </a:lnSpc>
            <a:spcBef>
              <a:spcPct val="0"/>
            </a:spcBef>
            <a:spcAft>
              <a:spcPct val="15000"/>
            </a:spcAft>
            <a:buChar char="•"/>
          </a:pPr>
          <a:r>
            <a:rPr lang="en-GB" sz="2000" kern="1200" noProof="0" dirty="0"/>
            <a:t>Agree on Indicators</a:t>
          </a:r>
        </a:p>
        <a:p>
          <a:pPr marL="228600" lvl="1" indent="-228600" algn="l" defTabSz="889000">
            <a:lnSpc>
              <a:spcPct val="90000"/>
            </a:lnSpc>
            <a:spcBef>
              <a:spcPct val="0"/>
            </a:spcBef>
            <a:spcAft>
              <a:spcPct val="15000"/>
            </a:spcAft>
            <a:buChar char="•"/>
          </a:pPr>
          <a:r>
            <a:rPr lang="en-GB" sz="2000" kern="1200" noProof="0" dirty="0"/>
            <a:t>Develop instruments</a:t>
          </a:r>
        </a:p>
        <a:p>
          <a:pPr marL="228600" lvl="1" indent="-228600" algn="l" defTabSz="889000">
            <a:lnSpc>
              <a:spcPct val="90000"/>
            </a:lnSpc>
            <a:spcBef>
              <a:spcPct val="0"/>
            </a:spcBef>
            <a:spcAft>
              <a:spcPct val="15000"/>
            </a:spcAft>
            <a:buChar char="•"/>
          </a:pPr>
          <a:endParaRPr lang="en-GB" sz="2000" kern="1200" noProof="0" dirty="0"/>
        </a:p>
      </dsp:txBody>
      <dsp:txXfrm>
        <a:off x="1964" y="787849"/>
        <a:ext cx="1914973" cy="3129299"/>
      </dsp:txXfrm>
    </dsp:sp>
    <dsp:sp modelId="{C768B2BC-D86D-41C8-B246-7E78822EC016}">
      <dsp:nvSpPr>
        <dsp:cNvPr id="0" name=""/>
        <dsp:cNvSpPr/>
      </dsp:nvSpPr>
      <dsp:spPr>
        <a:xfrm>
          <a:off x="2185033" y="211849"/>
          <a:ext cx="1914973"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de-DE" sz="2000" kern="1200" dirty="0"/>
            <a:t>Culture</a:t>
          </a:r>
        </a:p>
      </dsp:txBody>
      <dsp:txXfrm>
        <a:off x="2185033" y="211849"/>
        <a:ext cx="1914973" cy="576000"/>
      </dsp:txXfrm>
    </dsp:sp>
    <dsp:sp modelId="{D116BAF1-88A6-46A2-B359-D43CE5732349}">
      <dsp:nvSpPr>
        <dsp:cNvPr id="0" name=""/>
        <dsp:cNvSpPr/>
      </dsp:nvSpPr>
      <dsp:spPr>
        <a:xfrm>
          <a:off x="2185033" y="787849"/>
          <a:ext cx="1914973" cy="31292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noProof="0" dirty="0"/>
            <a:t>Mindfulness leadership</a:t>
          </a:r>
        </a:p>
        <a:p>
          <a:pPr marL="228600" lvl="1" indent="-228600" algn="l" defTabSz="889000">
            <a:lnSpc>
              <a:spcPct val="90000"/>
            </a:lnSpc>
            <a:spcBef>
              <a:spcPct val="0"/>
            </a:spcBef>
            <a:spcAft>
              <a:spcPct val="15000"/>
            </a:spcAft>
            <a:buChar char="•"/>
          </a:pPr>
          <a:r>
            <a:rPr lang="en-GB" sz="2000" kern="1200" noProof="0"/>
            <a:t>Openness for change</a:t>
          </a:r>
          <a:endParaRPr lang="en-GB" sz="2000" kern="1200" noProof="0" dirty="0"/>
        </a:p>
        <a:p>
          <a:pPr marL="228600" lvl="1" indent="-228600" algn="l" defTabSz="889000">
            <a:lnSpc>
              <a:spcPct val="90000"/>
            </a:lnSpc>
            <a:spcBef>
              <a:spcPct val="0"/>
            </a:spcBef>
            <a:spcAft>
              <a:spcPct val="15000"/>
            </a:spcAft>
            <a:buChar char="•"/>
          </a:pPr>
          <a:r>
            <a:rPr lang="en-GB" sz="2000" kern="1200" noProof="0" dirty="0"/>
            <a:t>Willingness to learn and develop</a:t>
          </a:r>
        </a:p>
        <a:p>
          <a:pPr marL="228600" lvl="1" indent="-228600" algn="l" defTabSz="889000">
            <a:lnSpc>
              <a:spcPct val="90000"/>
            </a:lnSpc>
            <a:spcBef>
              <a:spcPct val="0"/>
            </a:spcBef>
            <a:spcAft>
              <a:spcPct val="15000"/>
            </a:spcAft>
            <a:buChar char="•"/>
          </a:pPr>
          <a:r>
            <a:rPr lang="en-GB" sz="2000" kern="1200" noProof="0" dirty="0"/>
            <a:t>HR acts as business partner</a:t>
          </a:r>
        </a:p>
      </dsp:txBody>
      <dsp:txXfrm>
        <a:off x="2185033" y="787849"/>
        <a:ext cx="1914973" cy="3129299"/>
      </dsp:txXfrm>
    </dsp:sp>
    <dsp:sp modelId="{7F82060B-341E-412C-9C6B-B0F8F6BA6307}">
      <dsp:nvSpPr>
        <dsp:cNvPr id="0" name=""/>
        <dsp:cNvSpPr/>
      </dsp:nvSpPr>
      <dsp:spPr>
        <a:xfrm>
          <a:off x="4368103" y="211849"/>
          <a:ext cx="1914973"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de-DE" sz="2000" kern="1200" dirty="0"/>
            <a:t>HR-</a:t>
          </a:r>
          <a:r>
            <a:rPr lang="de-DE" sz="2000" kern="1200" dirty="0" err="1"/>
            <a:t>Processes</a:t>
          </a:r>
          <a:endParaRPr lang="de-DE" sz="2000" kern="1200" dirty="0"/>
        </a:p>
      </dsp:txBody>
      <dsp:txXfrm>
        <a:off x="4368103" y="211849"/>
        <a:ext cx="1914973" cy="576000"/>
      </dsp:txXfrm>
    </dsp:sp>
    <dsp:sp modelId="{09DE7CC5-4503-4EF6-AC8A-A285287A9B45}">
      <dsp:nvSpPr>
        <dsp:cNvPr id="0" name=""/>
        <dsp:cNvSpPr/>
      </dsp:nvSpPr>
      <dsp:spPr>
        <a:xfrm>
          <a:off x="4368103" y="787849"/>
          <a:ext cx="1914973" cy="31292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noProof="0" dirty="0"/>
            <a:t>Attract</a:t>
          </a:r>
        </a:p>
        <a:p>
          <a:pPr marL="228600" lvl="1" indent="-228600" algn="l" defTabSz="889000">
            <a:lnSpc>
              <a:spcPct val="90000"/>
            </a:lnSpc>
            <a:spcBef>
              <a:spcPct val="0"/>
            </a:spcBef>
            <a:spcAft>
              <a:spcPct val="15000"/>
            </a:spcAft>
            <a:buChar char="•"/>
          </a:pPr>
          <a:r>
            <a:rPr lang="en-GB" sz="2000" kern="1200" noProof="0" dirty="0"/>
            <a:t>Identify</a:t>
          </a:r>
        </a:p>
        <a:p>
          <a:pPr marL="228600" lvl="1" indent="-228600" algn="l" defTabSz="889000">
            <a:lnSpc>
              <a:spcPct val="90000"/>
            </a:lnSpc>
            <a:spcBef>
              <a:spcPct val="0"/>
            </a:spcBef>
            <a:spcAft>
              <a:spcPct val="15000"/>
            </a:spcAft>
            <a:buChar char="•"/>
          </a:pPr>
          <a:r>
            <a:rPr lang="en-GB" sz="2000" kern="1200" noProof="0" dirty="0"/>
            <a:t>Recruit</a:t>
          </a:r>
        </a:p>
        <a:p>
          <a:pPr marL="228600" lvl="1" indent="-228600" algn="l" defTabSz="889000">
            <a:lnSpc>
              <a:spcPct val="90000"/>
            </a:lnSpc>
            <a:spcBef>
              <a:spcPct val="0"/>
            </a:spcBef>
            <a:spcAft>
              <a:spcPct val="15000"/>
            </a:spcAft>
            <a:buChar char="•"/>
          </a:pPr>
          <a:r>
            <a:rPr lang="en-GB" sz="2000" kern="1200" noProof="0" dirty="0"/>
            <a:t>Develop</a:t>
          </a:r>
        </a:p>
        <a:p>
          <a:pPr marL="228600" lvl="1" indent="-228600" algn="l" defTabSz="889000">
            <a:lnSpc>
              <a:spcPct val="90000"/>
            </a:lnSpc>
            <a:spcBef>
              <a:spcPct val="0"/>
            </a:spcBef>
            <a:spcAft>
              <a:spcPct val="15000"/>
            </a:spcAft>
            <a:buChar char="•"/>
          </a:pPr>
          <a:r>
            <a:rPr lang="en-GB" sz="2000" kern="1200" noProof="0" dirty="0"/>
            <a:t>Retain</a:t>
          </a:r>
        </a:p>
        <a:p>
          <a:pPr marL="228600" lvl="1" indent="-228600" algn="l" defTabSz="889000">
            <a:lnSpc>
              <a:spcPct val="90000"/>
            </a:lnSpc>
            <a:spcBef>
              <a:spcPct val="0"/>
            </a:spcBef>
            <a:spcAft>
              <a:spcPct val="15000"/>
            </a:spcAft>
            <a:buChar char="•"/>
          </a:pPr>
          <a:r>
            <a:rPr lang="en-GB" sz="2000" kern="1200" noProof="0" dirty="0"/>
            <a:t>Succession</a:t>
          </a:r>
        </a:p>
        <a:p>
          <a:pPr marL="228600" lvl="1" indent="-228600" algn="l" defTabSz="889000">
            <a:lnSpc>
              <a:spcPct val="90000"/>
            </a:lnSpc>
            <a:spcBef>
              <a:spcPct val="0"/>
            </a:spcBef>
            <a:spcAft>
              <a:spcPct val="15000"/>
            </a:spcAft>
            <a:buChar char="•"/>
          </a:pPr>
          <a:r>
            <a:rPr lang="en-GB" sz="2000" kern="1200" noProof="0" dirty="0"/>
            <a:t>etc.</a:t>
          </a:r>
        </a:p>
      </dsp:txBody>
      <dsp:txXfrm>
        <a:off x="4368103" y="787849"/>
        <a:ext cx="1914973" cy="312929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7909EB-9729-4F47-91C0-3AA07B88B825}" type="datetimeFigureOut">
              <a:rPr lang="en-SE" smtClean="0"/>
              <a:t>05/19/2020</a:t>
            </a:fld>
            <a:endParaRPr lang="en-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2A152-18E1-47D5-9774-F259E223000C}" type="slidenum">
              <a:rPr lang="en-SE" smtClean="0"/>
              <a:t>‹#›</a:t>
            </a:fld>
            <a:endParaRPr lang="en-SE"/>
          </a:p>
        </p:txBody>
      </p:sp>
    </p:spTree>
    <p:extLst>
      <p:ext uri="{BB962C8B-B14F-4D97-AF65-F5344CB8AC3E}">
        <p14:creationId xmlns:p14="http://schemas.microsoft.com/office/powerpoint/2010/main" val="450497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52874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25188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636709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20407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0043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61829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65946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3136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49944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6977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8525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93637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78597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577555"/>
            <a:ext cx="6858000" cy="1932407"/>
          </a:xfrm>
        </p:spPr>
        <p:txBody>
          <a:bodyPr anchor="b"/>
          <a:lstStyle>
            <a:lvl1pPr algn="ctr">
              <a:defRPr sz="4500"/>
            </a:lvl1pPr>
          </a:lstStyle>
          <a:p>
            <a:r>
              <a:rPr lang="en-US"/>
              <a:t>Click to edit Master title style</a:t>
            </a:r>
            <a:endParaRPr lang="de-AT" dirty="0"/>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7113006" y="5845567"/>
            <a:ext cx="1896967" cy="407194"/>
          </a:xfrm>
          <a:prstGeom prst="rect">
            <a:avLst/>
          </a:prstGeom>
        </p:spPr>
      </p:pic>
      <p:sp>
        <p:nvSpPr>
          <p:cNvPr id="9"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9307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Vertikaler Textplatzhalt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434248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en-US"/>
              <a:t>Click to edit Master title style</a:t>
            </a:r>
            <a:endParaRPr lang="de-AT"/>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44287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60945"/>
            <a:ext cx="7772400" cy="1949018"/>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7073B3-B8A4-4A9F-A96A-2C180B3B6F5D}" type="datetimeFigureOut">
              <a:rPr lang="de-AT" smtClean="0"/>
              <a:t>19.05.2020</a:t>
            </a:fld>
            <a:endParaRPr lang="de-AT" dirty="0"/>
          </a:p>
        </p:txBody>
      </p:sp>
      <p:sp>
        <p:nvSpPr>
          <p:cNvPr id="5" name="Footer Placeholder 4"/>
          <p:cNvSpPr>
            <a:spLocks noGrp="1"/>
          </p:cNvSpPr>
          <p:nvPr>
            <p:ph type="ftr" sz="quarter" idx="11"/>
          </p:nvPr>
        </p:nvSpPr>
        <p:spPr/>
        <p:txBody>
          <a:bodyPr/>
          <a:lstStyle/>
          <a:p>
            <a:endParaRPr lang="de-AT" dirty="0"/>
          </a:p>
        </p:txBody>
      </p:sp>
      <p:sp>
        <p:nvSpPr>
          <p:cNvPr id="6" name="Slide Number Placeholder 5"/>
          <p:cNvSpPr>
            <a:spLocks noGrp="1"/>
          </p:cNvSpPr>
          <p:nvPr>
            <p:ph type="sldNum" sz="quarter" idx="12"/>
          </p:nvPr>
        </p:nvSpPr>
        <p:spPr/>
        <p:txBody>
          <a:bodyPr/>
          <a:lstStyle/>
          <a:p>
            <a:fld id="{BF392987-28A0-473A-8771-24F8F41EB7F1}" type="slidenum">
              <a:rPr lang="de-AT" smtClean="0"/>
              <a:t>‹#›</a:t>
            </a:fld>
            <a:endParaRPr lang="de-AT" dirty="0"/>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10" name="Grafik 9"/>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7113006" y="5845567"/>
            <a:ext cx="1896967" cy="407194"/>
          </a:xfrm>
          <a:prstGeom prst="rect">
            <a:avLst/>
          </a:prstGeom>
        </p:spPr>
      </p:pic>
      <p:sp>
        <p:nvSpPr>
          <p:cNvPr id="11"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9210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dirty="0"/>
          </a:p>
        </p:txBody>
      </p:sp>
      <p:sp>
        <p:nvSpPr>
          <p:cNvPr id="3" name="Inhaltsplatzhalter 2"/>
          <p:cNvSpPr>
            <a:spLocks noGrp="1"/>
          </p:cNvSpPr>
          <p:nvPr>
            <p:ph idx="1"/>
          </p:nvPr>
        </p:nvSpPr>
        <p:spPr>
          <a:xfrm>
            <a:off x="628650" y="1825625"/>
            <a:ext cx="7886700" cy="4134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99406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de-AT"/>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a:t>
            </a:fld>
            <a:endParaRPr lang="de-AT" dirty="0"/>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917898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Inhaltsplatzhalt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Inhaltsplatzhalt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9" name="Grafik 8"/>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51291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en-US"/>
              <a:t>Click to edit Master title style</a:t>
            </a:r>
            <a:endParaRPr lang="de-AT"/>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Inhaltsplatzhalt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Inhaltsplatzhalt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8" name="Fußzeilenplatzhalter 7"/>
          <p:cNvSpPr>
            <a:spLocks noGrp="1"/>
          </p:cNvSpPr>
          <p:nvPr>
            <p:ph type="ftr" sz="quarter" idx="11"/>
          </p:nvPr>
        </p:nvSpPr>
        <p:spPr/>
        <p:txBody>
          <a:bodyPr/>
          <a:lstStyle/>
          <a:p>
            <a:endParaRPr lang="de-AT" dirty="0"/>
          </a:p>
        </p:txBody>
      </p:sp>
      <p:sp>
        <p:nvSpPr>
          <p:cNvPr id="9" name="Foliennummernplatzhalter 8"/>
          <p:cNvSpPr>
            <a:spLocks noGrp="1"/>
          </p:cNvSpPr>
          <p:nvPr>
            <p:ph type="sldNum" sz="quarter" idx="12"/>
          </p:nvPr>
        </p:nvSpPr>
        <p:spPr/>
        <p:txBody>
          <a:bodyPr/>
          <a:lstStyle/>
          <a:p>
            <a:fld id="{BF392987-28A0-473A-8771-24F8F41EB7F1}" type="slidenum">
              <a:rPr lang="de-AT" smtClean="0"/>
              <a:t>‹#›</a:t>
            </a:fld>
            <a:endParaRPr lang="de-AT" dirty="0"/>
          </a:p>
        </p:txBody>
      </p:sp>
      <p:pic>
        <p:nvPicPr>
          <p:cNvPr id="10" name="Grafi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11" name="Grafik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1600316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BF392987-28A0-473A-8771-24F8F41EB7F1}" type="slidenum">
              <a:rPr lang="de-AT" smtClean="0"/>
              <a:t>‹#›</a:t>
            </a:fld>
            <a:endParaRPr lang="de-AT" dirty="0"/>
          </a:p>
        </p:txBody>
      </p:sp>
      <p:pic>
        <p:nvPicPr>
          <p:cNvPr id="6" name="Grafik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60370" y="6094641"/>
            <a:ext cx="1097880" cy="697245"/>
          </a:xfrm>
          <a:prstGeom prst="rect">
            <a:avLst/>
          </a:prstGeom>
        </p:spPr>
      </p:pic>
      <p:pic>
        <p:nvPicPr>
          <p:cNvPr id="7" name="Grafik 6"/>
          <p:cNvPicPr>
            <a:picLocks noChangeAspect="1"/>
          </p:cNvPicPr>
          <p:nvPr userDrawn="1"/>
        </p:nvPicPr>
        <p:blipFill rotWithShape="1">
          <a:blip r:embed="rId3" cstate="print">
            <a:extLst>
              <a:ext uri="{28A0092B-C50C-407E-A947-70E740481C1C}">
                <a14:useLocalDpi xmlns:a14="http://schemas.microsoft.com/office/drawing/2010/main" val="0"/>
              </a:ext>
            </a:extLst>
          </a:blip>
          <a:srcRect t="12525" b="12327"/>
          <a:stretch/>
        </p:blipFill>
        <p:spPr>
          <a:xfrm>
            <a:off x="123035" y="6299200"/>
            <a:ext cx="1967228" cy="422276"/>
          </a:xfrm>
          <a:prstGeom prst="rect">
            <a:avLst/>
          </a:prstGeom>
        </p:spPr>
      </p:pic>
    </p:spTree>
    <p:extLst>
      <p:ext uri="{BB962C8B-B14F-4D97-AF65-F5344CB8AC3E}">
        <p14:creationId xmlns:p14="http://schemas.microsoft.com/office/powerpoint/2010/main" val="3440334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3" name="Fußzeilenplatzhalter 2"/>
          <p:cNvSpPr>
            <a:spLocks noGrp="1"/>
          </p:cNvSpPr>
          <p:nvPr>
            <p:ph type="ftr" sz="quarter" idx="11"/>
          </p:nvPr>
        </p:nvSpPr>
        <p:spPr/>
        <p:txBody>
          <a:bodyPr/>
          <a:lstStyle/>
          <a:p>
            <a:endParaRPr lang="de-AT" dirty="0"/>
          </a:p>
        </p:txBody>
      </p:sp>
      <p:sp>
        <p:nvSpPr>
          <p:cNvPr id="4" name="Foliennummernplatzhalter 3"/>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792950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Inhaltsplatzhalt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2551998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Bildplatzhalt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de-AT" dirty="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19.05.2020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a:t>
            </a:fld>
            <a:endParaRPr lang="de-AT" dirty="0"/>
          </a:p>
        </p:txBody>
      </p:sp>
    </p:spTree>
    <p:extLst>
      <p:ext uri="{BB962C8B-B14F-4D97-AF65-F5344CB8AC3E}">
        <p14:creationId xmlns:p14="http://schemas.microsoft.com/office/powerpoint/2010/main" val="1867626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Titelmasterformat durch Klicken bearbeiten</a:t>
            </a:r>
            <a:endParaRPr lang="de-AT"/>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DFEAAD3-FFDB-4E0C-A6C1-ECE8D80FA51D}" type="datetimeFigureOut">
              <a:rPr lang="de-AT" smtClean="0"/>
              <a:t>19.05.2020</a:t>
            </a:fld>
            <a:endParaRPr lang="de-AT" dirty="0"/>
          </a:p>
        </p:txBody>
      </p:sp>
      <p:sp>
        <p:nvSpPr>
          <p:cNvPr id="5"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AT" dirty="0"/>
          </a:p>
        </p:txBody>
      </p:sp>
      <p:sp>
        <p:nvSpPr>
          <p:cNvPr id="6" name="Foliennummernplatzhalt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392987-28A0-473A-8771-24F8F41EB7F1}" type="slidenum">
              <a:rPr lang="de-AT" smtClean="0"/>
              <a:t>‹#›</a:t>
            </a:fld>
            <a:endParaRPr lang="de-AT" dirty="0"/>
          </a:p>
        </p:txBody>
      </p:sp>
    </p:spTree>
    <p:extLst>
      <p:ext uri="{BB962C8B-B14F-4D97-AF65-F5344CB8AC3E}">
        <p14:creationId xmlns:p14="http://schemas.microsoft.com/office/powerpoint/2010/main" val="962578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4lent.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unsplash.com/s/photos/garden?utm_source=unsplash&amp;utm_medium=referral&amp;utm_content=creditCopyText" TargetMode="External"/><Relationship Id="rId5" Type="http://schemas.openxmlformats.org/officeDocument/2006/relationships/hyperlink" Target="https://unsplash.com/@annaelizaearl?utm_source=unsplash&amp;utm_medium=referral&amp;utm_content=creditCopyText" TargetMode="Externa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unsplash.com/s/photos/steps?utm_source=unsplash&amp;utm_medium=referral&amp;utm_content=creditCopyText" TargetMode="External"/><Relationship Id="rId5" Type="http://schemas.openxmlformats.org/officeDocument/2006/relationships/hyperlink" Target="https://unsplash.com/@cliqueimages?utm_source=unsplash&amp;utm_medium=referral&amp;utm_content=creditCopyText" TargetMode="Externa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s://unsplash.com/s/photos/steps?utm_source=unsplash&amp;utm_medium=referral&amp;utm_content=creditCopyText" TargetMode="External"/><Relationship Id="rId5" Type="http://schemas.openxmlformats.org/officeDocument/2006/relationships/hyperlink" Target="https://unsplash.com/@cliqueimages?utm_source=unsplash&amp;utm_medium=referral&amp;utm_content=creditCopyText" TargetMode="Externa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s://unsplash.com/s/photos/strategy?utm_source=unsplash&amp;utm_medium=referral&amp;utm_content=creditCopyText" TargetMode="External"/><Relationship Id="rId5" Type="http://schemas.openxmlformats.org/officeDocument/2006/relationships/hyperlink" Target="https://unsplash.com/@austindistel?utm_source=unsplash&amp;utm_medium=referral&amp;utm_content=creditCopyText" TargetMode="Externa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ommons.wikimedia.org/wiki/User:Xhienne" TargetMode="Externa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hyperlink" Target="https://creativecommons.org/licenses/by-sa/2.5/deed.en" TargetMode="External"/><Relationship Id="rId4" Type="http://schemas.openxmlformats.org/officeDocument/2006/relationships/hyperlink" Target="https://en.wikipedia.org/wiki/en:Creative_Common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unsplash.com/s/photos/checkin?utm_source=unsplash&amp;utm_medium=referral&amp;utm_content=creditCopyText" TargetMode="External"/><Relationship Id="rId5" Type="http://schemas.openxmlformats.org/officeDocument/2006/relationships/hyperlink" Target="https://unsplash.com/@proxyclick?utm_source=unsplash&amp;utm_medium=referral&amp;utm_content=creditCopyText" TargetMode="Externa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4.png"/><Relationship Id="rId7"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unsplash.com/s/photos/garden?utm_source=unsplash&amp;utm_medium=referral&amp;utm_content=creditCopyText" TargetMode="External"/><Relationship Id="rId5" Type="http://schemas.openxmlformats.org/officeDocument/2006/relationships/hyperlink" Target="https://unsplash.com/@annaelizaearl?utm_source=unsplash&amp;utm_medium=referral&amp;utm_content=creditCopyText" TargetMode="Externa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unsplash.com/s/photos/garden?utm_source=unsplash&amp;utm_medium=referral&amp;utm_content=creditCopyText" TargetMode="External"/><Relationship Id="rId5" Type="http://schemas.openxmlformats.org/officeDocument/2006/relationships/hyperlink" Target="https://unsplash.com/@annaelizaearl?utm_source=unsplash&amp;utm_medium=referral&amp;utm_content=creditCopyText" TargetMode="Externa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04868" y="2034406"/>
            <a:ext cx="8520600" cy="2094562"/>
          </a:xfrm>
          <a:prstGeom prst="rect">
            <a:avLst/>
          </a:prstGeom>
        </p:spPr>
        <p:txBody>
          <a:bodyPr spcFirstLastPara="1" vert="horz" wrap="square" lIns="91425" tIns="91425" rIns="91425" bIns="91425" rtlCol="0" anchor="b" anchorCtr="0">
            <a:noAutofit/>
          </a:bodyPr>
          <a:lstStyle/>
          <a:p>
            <a:pPr lvl="0"/>
            <a:r>
              <a:rPr lang="en-GB" sz="4600" b="1" spc="50" dirty="0">
                <a:ln w="0"/>
                <a:effectLst>
                  <a:innerShdw blurRad="63500" dist="50800" dir="13500000">
                    <a:srgbClr val="000000">
                      <a:alpha val="50000"/>
                    </a:srgbClr>
                  </a:innerShdw>
                </a:effectLst>
              </a:rPr>
              <a:t>Talent 4.0 – </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Talent Management for SMEs</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Training Programme</a:t>
            </a:r>
            <a:endParaRPr sz="4800" b="1" spc="50" dirty="0">
              <a:ln w="0"/>
              <a:effectLst>
                <a:innerShdw blurRad="63500" dist="50800" dir="13500000">
                  <a:srgbClr val="000000">
                    <a:alpha val="50000"/>
                  </a:srgbClr>
                </a:innerShdw>
              </a:effectLst>
            </a:endParaRPr>
          </a:p>
        </p:txBody>
      </p:sp>
      <p:sp>
        <p:nvSpPr>
          <p:cNvPr id="2" name="TextBox 1">
            <a:extLst>
              <a:ext uri="{FF2B5EF4-FFF2-40B4-BE49-F238E27FC236}">
                <a16:creationId xmlns:a16="http://schemas.microsoft.com/office/drawing/2014/main" id="{340489AB-6B8C-4A79-B8F6-6BBF45C01F44}"/>
              </a:ext>
            </a:extLst>
          </p:cNvPr>
          <p:cNvSpPr txBox="1"/>
          <p:nvPr/>
        </p:nvSpPr>
        <p:spPr>
          <a:xfrm>
            <a:off x="3322040" y="4446165"/>
            <a:ext cx="2147582" cy="369332"/>
          </a:xfrm>
          <a:prstGeom prst="rect">
            <a:avLst/>
          </a:prstGeom>
          <a:noFill/>
        </p:spPr>
        <p:txBody>
          <a:bodyPr wrap="square" rtlCol="0">
            <a:spAutoFit/>
          </a:bodyPr>
          <a:lstStyle/>
          <a:p>
            <a:r>
              <a:rPr lang="sv-SE" dirty="0">
                <a:hlinkClick r:id="rId3"/>
              </a:rPr>
              <a:t>https://t4lent.eu/</a:t>
            </a:r>
            <a:endParaRPr lang="en-SE" dirty="0"/>
          </a:p>
        </p:txBody>
      </p:sp>
      <p:pic>
        <p:nvPicPr>
          <p:cNvPr id="4" name="Picture 3" descr="A close up of a logo&#10;&#10;Description automatically generated">
            <a:extLst>
              <a:ext uri="{FF2B5EF4-FFF2-40B4-BE49-F238E27FC236}">
                <a16:creationId xmlns:a16="http://schemas.microsoft.com/office/drawing/2014/main" id="{6DE162E2-3A7C-49F5-98B6-6CDE8B8323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B85096CB-8D14-407D-919A-F227C038C295}"/>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What</a:t>
            </a:r>
            <a:r>
              <a:rPr lang="de-DE" sz="3400" b="1" dirty="0">
                <a:ln/>
                <a:solidFill>
                  <a:schemeClr val="bg1"/>
                </a:solidFill>
              </a:rPr>
              <a:t> </a:t>
            </a:r>
            <a:r>
              <a:rPr lang="de-DE" sz="3400" b="1" dirty="0" err="1">
                <a:ln/>
                <a:solidFill>
                  <a:schemeClr val="bg1"/>
                </a:solidFill>
              </a:rPr>
              <a:t>should</a:t>
            </a:r>
            <a:r>
              <a:rPr lang="de-DE" sz="3400" b="1" dirty="0">
                <a:ln/>
                <a:solidFill>
                  <a:schemeClr val="bg1"/>
                </a:solidFill>
              </a:rPr>
              <a:t> a </a:t>
            </a:r>
            <a:r>
              <a:rPr lang="de-DE" sz="3400" b="1" dirty="0" err="1">
                <a:ln/>
                <a:solidFill>
                  <a:schemeClr val="bg1"/>
                </a:solidFill>
              </a:rPr>
              <a:t>successful</a:t>
            </a:r>
            <a:r>
              <a:rPr lang="de-DE" sz="3400" b="1" dirty="0">
                <a:ln/>
                <a:solidFill>
                  <a:schemeClr val="bg1"/>
                </a:solidFill>
              </a:rPr>
              <a:t> </a:t>
            </a:r>
            <a:r>
              <a:rPr lang="de-DE" sz="3400" b="1" dirty="0" err="1">
                <a:ln/>
                <a:solidFill>
                  <a:schemeClr val="bg1"/>
                </a:solidFill>
              </a:rPr>
              <a:t>strategy</a:t>
            </a:r>
            <a:r>
              <a:rPr lang="de-DE" sz="3400" b="1" dirty="0">
                <a:ln/>
                <a:solidFill>
                  <a:schemeClr val="bg1"/>
                </a:solidFill>
              </a:rPr>
              <a:t> </a:t>
            </a:r>
            <a:r>
              <a:rPr lang="de-DE" sz="3400" b="1" dirty="0" err="1">
                <a:ln/>
                <a:solidFill>
                  <a:schemeClr val="bg1"/>
                </a:solidFill>
              </a:rPr>
              <a:t>factor</a:t>
            </a:r>
            <a:r>
              <a:rPr lang="de-DE" sz="3400" b="1" dirty="0">
                <a:ln/>
                <a:solidFill>
                  <a:schemeClr val="bg1"/>
                </a:solidFill>
              </a:rPr>
              <a:t> in?</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42045" y="2498176"/>
            <a:ext cx="5661190" cy="2910932"/>
          </a:xfrm>
          <a:prstGeom prst="rect">
            <a:avLst/>
          </a:prstGeom>
        </p:spPr>
        <p:txBody>
          <a:bodyPr spcFirstLastPara="1" vert="horz" wrap="square" lIns="91425" tIns="91425" rIns="91425" bIns="91425" rtlCol="0" anchor="t" anchorCtr="0">
            <a:noAutofit/>
          </a:bodyPr>
          <a:lstStyle/>
          <a:p>
            <a:pPr marL="285750" lvl="0" indent="-285750" algn="l">
              <a:buFont typeface="Arial" panose="020B0604020202020204" pitchFamily="34" charset="0"/>
              <a:buChar char="•"/>
            </a:pPr>
            <a:r>
              <a:rPr lang="en-GB" sz="2000" dirty="0"/>
              <a:t>Identification of critical talent (talent segmentation) – Learning Unit 3</a:t>
            </a:r>
          </a:p>
          <a:p>
            <a:pPr marL="285750" lvl="0" indent="-285750" algn="l">
              <a:buFont typeface="Arial" panose="020B0604020202020204" pitchFamily="34" charset="0"/>
              <a:buChar char="•"/>
            </a:pPr>
            <a:r>
              <a:rPr lang="en-GB" sz="2000" dirty="0"/>
              <a:t>Assessment and planning of talent dilemmas</a:t>
            </a:r>
          </a:p>
          <a:p>
            <a:pPr marL="285750" lvl="0" indent="-285750" algn="l">
              <a:buFont typeface="Arial" panose="020B0604020202020204" pitchFamily="34" charset="0"/>
              <a:buChar char="•"/>
            </a:pPr>
            <a:r>
              <a:rPr lang="en-GB" sz="2000" dirty="0"/>
              <a:t>Involvement of all important stakeholders</a:t>
            </a:r>
          </a:p>
          <a:p>
            <a:pPr marL="285750" lvl="0" indent="-285750" algn="l">
              <a:buFont typeface="Arial" panose="020B0604020202020204" pitchFamily="34" charset="0"/>
              <a:buChar char="•"/>
            </a:pPr>
            <a:r>
              <a:rPr lang="en-GB" sz="2000" dirty="0"/>
              <a:t>Action Plan with milestones</a:t>
            </a:r>
          </a:p>
          <a:p>
            <a:pPr marL="285750" lvl="0" indent="-285750" algn="l">
              <a:buFont typeface="Arial" panose="020B0604020202020204" pitchFamily="34" charset="0"/>
              <a:buChar char="•"/>
            </a:pPr>
            <a:r>
              <a:rPr lang="en-GB" sz="2000" dirty="0"/>
              <a:t>Success criteria, indicators and instruments</a:t>
            </a:r>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3" name="Grafik 2"/>
          <p:cNvPicPr>
            <a:picLocks noChangeAspect="1"/>
          </p:cNvPicPr>
          <p:nvPr/>
        </p:nvPicPr>
        <p:blipFill rotWithShape="1">
          <a:blip r:embed="rId4" cstate="print">
            <a:extLst>
              <a:ext uri="{28A0092B-C50C-407E-A947-70E740481C1C}">
                <a14:useLocalDpi xmlns:a14="http://schemas.microsoft.com/office/drawing/2010/main" val="0"/>
              </a:ext>
            </a:extLst>
          </a:blip>
          <a:srcRect t="11282"/>
          <a:stretch/>
        </p:blipFill>
        <p:spPr>
          <a:xfrm>
            <a:off x="6574557" y="2353633"/>
            <a:ext cx="2187405" cy="2910931"/>
          </a:xfrm>
          <a:prstGeom prst="rect">
            <a:avLst/>
          </a:prstGeom>
          <a:ln>
            <a:noFill/>
          </a:ln>
          <a:effectLst>
            <a:outerShdw blurRad="292100" dist="139700" dir="2700000" algn="tl" rotWithShape="0">
              <a:srgbClr val="333333">
                <a:alpha val="65000"/>
              </a:srgbClr>
            </a:outerShdw>
          </a:effectLst>
        </p:spPr>
      </p:pic>
      <p:sp>
        <p:nvSpPr>
          <p:cNvPr id="7" name="Rechteck 6"/>
          <p:cNvSpPr/>
          <p:nvPr/>
        </p:nvSpPr>
        <p:spPr>
          <a:xfrm>
            <a:off x="6471681" y="5283078"/>
            <a:ext cx="2393156"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Anna Earl</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4226418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Crucial</a:t>
            </a:r>
            <a:r>
              <a:rPr lang="de-DE" sz="3400" b="1" dirty="0">
                <a:ln/>
                <a:solidFill>
                  <a:schemeClr val="bg1"/>
                </a:solidFill>
              </a:rPr>
              <a:t> </a:t>
            </a:r>
            <a:r>
              <a:rPr lang="de-DE" sz="3400" b="1" dirty="0" err="1">
                <a:ln/>
                <a:solidFill>
                  <a:schemeClr val="bg1"/>
                </a:solidFill>
              </a:rPr>
              <a:t>steps</a:t>
            </a:r>
            <a:r>
              <a:rPr lang="de-DE" sz="3400" b="1" dirty="0">
                <a:ln/>
                <a:solidFill>
                  <a:schemeClr val="bg1"/>
                </a:solidFill>
              </a:rPr>
              <a:t> </a:t>
            </a:r>
            <a:r>
              <a:rPr lang="de-DE" sz="3400" b="1" dirty="0" err="1">
                <a:ln/>
                <a:solidFill>
                  <a:schemeClr val="bg1"/>
                </a:solidFill>
              </a:rPr>
              <a:t>towards</a:t>
            </a:r>
            <a:r>
              <a:rPr lang="de-DE" sz="3400" b="1" dirty="0">
                <a:ln/>
                <a:solidFill>
                  <a:schemeClr val="bg1"/>
                </a:solidFill>
              </a:rPr>
              <a:t> </a:t>
            </a:r>
            <a:r>
              <a:rPr lang="de-DE" sz="3400" b="1" dirty="0" err="1">
                <a:ln/>
                <a:solidFill>
                  <a:schemeClr val="bg1"/>
                </a:solidFill>
              </a:rPr>
              <a:t>your</a:t>
            </a:r>
            <a:r>
              <a:rPr lang="de-DE" sz="3400" b="1" dirty="0">
                <a:ln/>
                <a:solidFill>
                  <a:schemeClr val="bg1"/>
                </a:solidFill>
              </a:rPr>
              <a:t> Talent </a:t>
            </a:r>
            <a:r>
              <a:rPr lang="de-DE" sz="3400" b="1" dirty="0" err="1">
                <a:ln/>
                <a:solidFill>
                  <a:schemeClr val="bg1"/>
                </a:solidFill>
              </a:rPr>
              <a:t>Strategy</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2955389" y="2436758"/>
            <a:ext cx="5632020" cy="3278599"/>
          </a:xfrm>
          <a:prstGeom prst="rect">
            <a:avLst/>
          </a:prstGeom>
        </p:spPr>
        <p:txBody>
          <a:bodyPr spcFirstLastPara="1" vert="horz" wrap="square" lIns="91425" tIns="91425" rIns="91425" bIns="91425" rtlCol="0" anchor="t" anchorCtr="0">
            <a:noAutofit/>
          </a:bodyPr>
          <a:lstStyle/>
          <a:p>
            <a:pPr marL="342900" lvl="0" indent="-342900" algn="l">
              <a:buFont typeface="+mj-lt"/>
              <a:buAutoNum type="arabicPeriod"/>
            </a:pPr>
            <a:r>
              <a:rPr lang="en-GB" sz="2000" dirty="0"/>
              <a:t>Understanding the Status Quo (Situation Analysis, Challenges and Dilemmas)</a:t>
            </a:r>
          </a:p>
          <a:p>
            <a:pPr marL="342900" lvl="0" indent="-342900" algn="l">
              <a:buFont typeface="+mj-lt"/>
              <a:buAutoNum type="arabicPeriod"/>
            </a:pPr>
            <a:r>
              <a:rPr lang="en-GB" sz="2000" dirty="0"/>
              <a:t>Setting goals</a:t>
            </a:r>
          </a:p>
          <a:p>
            <a:pPr marL="342900" lvl="0" indent="-342900" algn="l">
              <a:buFont typeface="+mj-lt"/>
              <a:buAutoNum type="arabicPeriod"/>
            </a:pPr>
            <a:r>
              <a:rPr lang="en-GB" sz="2000" dirty="0"/>
              <a:t>Designing your roadmap - Planning of activities with clear delivery plans, roles and responsibilities</a:t>
            </a:r>
          </a:p>
          <a:p>
            <a:pPr marL="342900" lvl="0" indent="-342900" algn="l">
              <a:buFont typeface="+mj-lt"/>
              <a:buAutoNum type="arabicPeriod"/>
            </a:pPr>
            <a:r>
              <a:rPr lang="en-GB" sz="2000" dirty="0"/>
              <a:t>Budgeting (when workload is clearer)</a:t>
            </a:r>
          </a:p>
          <a:p>
            <a:pPr marL="342900" lvl="0" indent="-342900" algn="l">
              <a:buFont typeface="+mj-lt"/>
              <a:buAutoNum type="arabicPeriod"/>
            </a:pPr>
            <a:r>
              <a:rPr lang="en-GB" sz="2000" dirty="0"/>
              <a:t>Kick-Off Event (incl. presentation of goals and roadmap)</a:t>
            </a:r>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5071" y="2498175"/>
            <a:ext cx="2188020" cy="3278599"/>
          </a:xfrm>
          <a:prstGeom prst="rect">
            <a:avLst/>
          </a:prstGeom>
          <a:ln>
            <a:noFill/>
          </a:ln>
          <a:effectLst>
            <a:outerShdw blurRad="292100" dist="139700" dir="2700000" algn="tl" rotWithShape="0">
              <a:srgbClr val="333333">
                <a:alpha val="65000"/>
              </a:srgbClr>
            </a:outerShdw>
          </a:effectLst>
        </p:spPr>
      </p:pic>
      <p:sp>
        <p:nvSpPr>
          <p:cNvPr id="6" name="Rechteck 5"/>
          <p:cNvSpPr/>
          <p:nvPr/>
        </p:nvSpPr>
        <p:spPr>
          <a:xfrm>
            <a:off x="266174" y="5776774"/>
            <a:ext cx="2505814" cy="261610"/>
          </a:xfrm>
          <a:prstGeom prst="rect">
            <a:avLst/>
          </a:prstGeom>
        </p:spPr>
        <p:txBody>
          <a:bodyPr wrap="none">
            <a:spAutoFit/>
          </a:bodyPr>
          <a:lstStyle/>
          <a:p>
            <a:r>
              <a:rPr lang="en-US" sz="1100" dirty="0">
                <a:solidFill>
                  <a:srgbClr val="111111"/>
                </a:solidFill>
                <a:latin typeface="-apple-system"/>
              </a:rPr>
              <a:t>Photo by </a:t>
            </a:r>
            <a:r>
              <a:rPr lang="en-US" sz="1100" dirty="0">
                <a:solidFill>
                  <a:srgbClr val="767676"/>
                </a:solidFill>
                <a:latin typeface="-apple-system"/>
                <a:hlinkClick r:id="rId5"/>
              </a:rPr>
              <a:t>Clique Images</a:t>
            </a:r>
            <a:r>
              <a:rPr lang="en-US" sz="1100" dirty="0">
                <a:solidFill>
                  <a:srgbClr val="111111"/>
                </a:solidFill>
                <a:latin typeface="-apple-system"/>
              </a:rPr>
              <a:t> on </a:t>
            </a:r>
            <a:r>
              <a:rPr lang="en-US" sz="1100" dirty="0" err="1">
                <a:solidFill>
                  <a:srgbClr val="767676"/>
                </a:solidFill>
                <a:latin typeface="-apple-system"/>
                <a:hlinkClick r:id="rId6"/>
              </a:rPr>
              <a:t>Unsplash</a:t>
            </a:r>
            <a:endParaRPr lang="de-AT" sz="1100" dirty="0"/>
          </a:p>
        </p:txBody>
      </p:sp>
      <p:sp>
        <p:nvSpPr>
          <p:cNvPr id="7" name="Geschweifte Klammer rechts 6"/>
          <p:cNvSpPr/>
          <p:nvPr/>
        </p:nvSpPr>
        <p:spPr>
          <a:xfrm>
            <a:off x="8272483" y="3152523"/>
            <a:ext cx="291005" cy="1403781"/>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8" name="Textfeld 7"/>
          <p:cNvSpPr txBox="1"/>
          <p:nvPr/>
        </p:nvSpPr>
        <p:spPr>
          <a:xfrm>
            <a:off x="8370786" y="2916428"/>
            <a:ext cx="677108" cy="1756308"/>
          </a:xfrm>
          <a:prstGeom prst="rect">
            <a:avLst/>
          </a:prstGeom>
          <a:noFill/>
        </p:spPr>
        <p:txBody>
          <a:bodyPr vert="vert" wrap="square" rtlCol="0">
            <a:spAutoFit/>
          </a:bodyPr>
          <a:lstStyle/>
          <a:p>
            <a:r>
              <a:rPr lang="de-DE" sz="1600" dirty="0"/>
              <a:t>Talent </a:t>
            </a:r>
            <a:r>
              <a:rPr lang="de-DE" sz="1600" dirty="0" err="1"/>
              <a:t>Strategy</a:t>
            </a:r>
            <a:endParaRPr lang="de-DE" sz="1600" dirty="0"/>
          </a:p>
          <a:p>
            <a:pPr algn="ctr"/>
            <a:r>
              <a:rPr lang="de-DE" sz="1600" dirty="0"/>
              <a:t> Tool</a:t>
            </a:r>
            <a:endParaRPr lang="de-AT" sz="1600" dirty="0"/>
          </a:p>
        </p:txBody>
      </p:sp>
    </p:spTree>
    <p:extLst>
      <p:ext uri="{BB962C8B-B14F-4D97-AF65-F5344CB8AC3E}">
        <p14:creationId xmlns:p14="http://schemas.microsoft.com/office/powerpoint/2010/main" val="136290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Crucial</a:t>
            </a:r>
            <a:r>
              <a:rPr lang="de-DE" sz="3400" b="1" dirty="0">
                <a:ln/>
                <a:solidFill>
                  <a:schemeClr val="bg1"/>
                </a:solidFill>
              </a:rPr>
              <a:t> </a:t>
            </a:r>
            <a:r>
              <a:rPr lang="de-DE" sz="3400" b="1" dirty="0" err="1">
                <a:ln/>
                <a:solidFill>
                  <a:schemeClr val="bg1"/>
                </a:solidFill>
              </a:rPr>
              <a:t>steps</a:t>
            </a:r>
            <a:r>
              <a:rPr lang="de-DE" sz="3400" b="1" dirty="0">
                <a:ln/>
                <a:solidFill>
                  <a:schemeClr val="bg1"/>
                </a:solidFill>
              </a:rPr>
              <a:t> </a:t>
            </a:r>
            <a:r>
              <a:rPr lang="de-DE" sz="3400" b="1" dirty="0" err="1">
                <a:ln/>
                <a:solidFill>
                  <a:schemeClr val="bg1"/>
                </a:solidFill>
              </a:rPr>
              <a:t>towards</a:t>
            </a:r>
            <a:r>
              <a:rPr lang="de-DE" sz="3400" b="1" dirty="0">
                <a:ln/>
                <a:solidFill>
                  <a:schemeClr val="bg1"/>
                </a:solidFill>
              </a:rPr>
              <a:t> </a:t>
            </a:r>
            <a:r>
              <a:rPr lang="de-DE" sz="3400" b="1" dirty="0" err="1">
                <a:ln/>
                <a:solidFill>
                  <a:schemeClr val="bg1"/>
                </a:solidFill>
              </a:rPr>
              <a:t>your</a:t>
            </a:r>
            <a:r>
              <a:rPr lang="de-DE" sz="3400" b="1" dirty="0">
                <a:ln/>
                <a:solidFill>
                  <a:schemeClr val="bg1"/>
                </a:solidFill>
              </a:rPr>
              <a:t> Talent </a:t>
            </a:r>
            <a:r>
              <a:rPr lang="de-DE" sz="3400" b="1" dirty="0" err="1">
                <a:ln/>
                <a:solidFill>
                  <a:schemeClr val="bg1"/>
                </a:solidFill>
              </a:rPr>
              <a:t>Strategy</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2971621" y="2507067"/>
            <a:ext cx="5250291" cy="2923403"/>
          </a:xfrm>
          <a:prstGeom prst="rect">
            <a:avLst/>
          </a:prstGeom>
        </p:spPr>
        <p:txBody>
          <a:bodyPr spcFirstLastPara="1" vert="horz" wrap="square" lIns="91425" tIns="91425" rIns="91425" bIns="91425" rtlCol="0" anchor="t" anchorCtr="0">
            <a:noAutofit/>
          </a:bodyPr>
          <a:lstStyle/>
          <a:p>
            <a:pPr marL="342900" indent="-342900" algn="l">
              <a:buFont typeface="+mj-lt"/>
              <a:buAutoNum type="arabicPeriod" startAt="6"/>
            </a:pPr>
            <a:r>
              <a:rPr lang="en-GB" sz="2000" dirty="0"/>
              <a:t>Identifying critical talent (Talent Segmentation, Learning Unit 3)</a:t>
            </a:r>
          </a:p>
          <a:p>
            <a:pPr marL="342900" lvl="0" indent="-342900" algn="l">
              <a:buFont typeface="+mj-lt"/>
              <a:buAutoNum type="arabicPeriod" startAt="6"/>
            </a:pPr>
            <a:r>
              <a:rPr lang="en-GB" sz="2000" dirty="0"/>
              <a:t>Defining the crucial competencies and skills (Competency modelling) – Learning Unit 3</a:t>
            </a:r>
          </a:p>
          <a:p>
            <a:pPr marL="342900" lvl="0" indent="-342900" algn="l">
              <a:buFont typeface="+mj-lt"/>
              <a:buAutoNum type="arabicPeriod" startAt="6"/>
            </a:pPr>
            <a:r>
              <a:rPr lang="en-GB" sz="2000" dirty="0"/>
              <a:t>Deciding upon success criteria and indicators</a:t>
            </a:r>
          </a:p>
          <a:p>
            <a:pPr marL="342900" lvl="0" indent="-342900" algn="l">
              <a:buFont typeface="+mj-lt"/>
              <a:buAutoNum type="arabicPeriod" startAt="6"/>
            </a:pPr>
            <a:r>
              <a:rPr lang="en-GB" sz="2000" dirty="0"/>
              <a:t>Provision of instruments and procedures for assessment</a:t>
            </a:r>
          </a:p>
          <a:p>
            <a:pPr marL="342900" lvl="0" indent="-342900" algn="l">
              <a:buFont typeface="+mj-lt"/>
              <a:buAutoNum type="arabicPeriod" startAt="6"/>
            </a:pPr>
            <a:endParaRPr lang="en-GB" dirty="0"/>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5071" y="2478851"/>
            <a:ext cx="2188020" cy="3278599"/>
          </a:xfrm>
          <a:prstGeom prst="rect">
            <a:avLst/>
          </a:prstGeom>
          <a:ln>
            <a:noFill/>
          </a:ln>
          <a:effectLst>
            <a:outerShdw blurRad="292100" dist="139700" dir="2700000" algn="tl" rotWithShape="0">
              <a:srgbClr val="333333">
                <a:alpha val="65000"/>
              </a:srgbClr>
            </a:outerShdw>
          </a:effectLst>
        </p:spPr>
      </p:pic>
      <p:sp>
        <p:nvSpPr>
          <p:cNvPr id="6" name="Rechteck 5"/>
          <p:cNvSpPr/>
          <p:nvPr/>
        </p:nvSpPr>
        <p:spPr>
          <a:xfrm>
            <a:off x="266174" y="5757450"/>
            <a:ext cx="2505814" cy="261610"/>
          </a:xfrm>
          <a:prstGeom prst="rect">
            <a:avLst/>
          </a:prstGeom>
        </p:spPr>
        <p:txBody>
          <a:bodyPr wrap="none">
            <a:spAutoFit/>
          </a:bodyPr>
          <a:lstStyle/>
          <a:p>
            <a:r>
              <a:rPr lang="en-US" sz="1100" dirty="0">
                <a:solidFill>
                  <a:srgbClr val="111111"/>
                </a:solidFill>
                <a:latin typeface="-apple-system"/>
              </a:rPr>
              <a:t>Photo by </a:t>
            </a:r>
            <a:r>
              <a:rPr lang="en-US" sz="1100" dirty="0">
                <a:solidFill>
                  <a:srgbClr val="767676"/>
                </a:solidFill>
                <a:latin typeface="-apple-system"/>
                <a:hlinkClick r:id="rId5"/>
              </a:rPr>
              <a:t>Clique Images</a:t>
            </a:r>
            <a:r>
              <a:rPr lang="en-US" sz="1100" dirty="0">
                <a:solidFill>
                  <a:srgbClr val="111111"/>
                </a:solidFill>
                <a:latin typeface="-apple-system"/>
              </a:rPr>
              <a:t> on </a:t>
            </a:r>
            <a:r>
              <a:rPr lang="en-US" sz="1100" dirty="0" err="1">
                <a:solidFill>
                  <a:srgbClr val="767676"/>
                </a:solidFill>
                <a:latin typeface="-apple-system"/>
                <a:hlinkClick r:id="rId6"/>
              </a:rPr>
              <a:t>Unsplash</a:t>
            </a:r>
            <a:endParaRPr lang="de-AT" sz="1100" dirty="0"/>
          </a:p>
        </p:txBody>
      </p:sp>
    </p:spTree>
    <p:extLst>
      <p:ext uri="{BB962C8B-B14F-4D97-AF65-F5344CB8AC3E}">
        <p14:creationId xmlns:p14="http://schemas.microsoft.com/office/powerpoint/2010/main" val="3188860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18420"/>
          <a:stretch/>
        </p:blipFill>
        <p:spPr>
          <a:xfrm>
            <a:off x="2347816" y="1704754"/>
            <a:ext cx="6568938" cy="4018962"/>
          </a:xfrm>
          <a:prstGeom prst="rect">
            <a:avLst/>
          </a:prstGeom>
          <a:effectLst>
            <a:outerShdw blurRad="50800" dist="50800" dir="5400000" algn="ctr" rotWithShape="0">
              <a:srgbClr val="000000"/>
            </a:outerShdw>
          </a:effectLst>
        </p:spPr>
      </p:pic>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2554290" y="243778"/>
            <a:ext cx="6128222" cy="838651"/>
          </a:xfrm>
          <a:prstGeom prst="rect">
            <a:avLst/>
          </a:prstGeom>
        </p:spPr>
        <p:txBody>
          <a:bodyPr spcFirstLastPara="1" vert="horz" wrap="square" lIns="91425" tIns="91425" rIns="91425" bIns="91425" rtlCol="0" anchor="b" anchorCtr="0">
            <a:noAutofit/>
          </a:bodyPr>
          <a:lstStyle/>
          <a:p>
            <a:pPr>
              <a:spcBef>
                <a:spcPts val="0"/>
              </a:spcBef>
            </a:pPr>
            <a:r>
              <a:rPr lang="en-GB" sz="4000" b="1" spc="50" dirty="0">
                <a:ln w="0"/>
                <a:effectLst>
                  <a:innerShdw blurRad="63500" dist="50800" dir="13500000">
                    <a:srgbClr val="000000">
                      <a:alpha val="50000"/>
                    </a:srgbClr>
                  </a:innerShdw>
                </a:effectLst>
              </a:rPr>
              <a:t>Talent Strategy Tool</a:t>
            </a:r>
            <a:endParaRPr sz="32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2691239" y="1121137"/>
            <a:ext cx="5854324" cy="477617"/>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1600" b="1" dirty="0">
                <a:ln/>
              </a:rPr>
              <a:t>Prepared by WKO </a:t>
            </a:r>
            <a:r>
              <a:rPr lang="en-GB" sz="1600" b="1" dirty="0" err="1">
                <a:ln/>
              </a:rPr>
              <a:t>Steiermark</a:t>
            </a:r>
            <a:r>
              <a:rPr lang="en-GB" sz="1600" b="1" dirty="0">
                <a:ln/>
              </a:rPr>
              <a:t>, Austria</a:t>
            </a:r>
            <a:endParaRPr sz="16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2" name="Rechteck 1"/>
          <p:cNvSpPr/>
          <p:nvPr/>
        </p:nvSpPr>
        <p:spPr>
          <a:xfrm>
            <a:off x="2347816" y="5829716"/>
            <a:ext cx="2572692"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Austin </a:t>
            </a:r>
            <a:r>
              <a:rPr lang="en-US" sz="1200" dirty="0" err="1">
                <a:solidFill>
                  <a:srgbClr val="767676"/>
                </a:solidFill>
                <a:latin typeface="-apple-system"/>
                <a:hlinkClick r:id="rId5"/>
              </a:rPr>
              <a:t>Distel</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
        <p:nvSpPr>
          <p:cNvPr id="9" name="Textfeld 8"/>
          <p:cNvSpPr txBox="1"/>
          <p:nvPr/>
        </p:nvSpPr>
        <p:spPr>
          <a:xfrm>
            <a:off x="92766" y="4386471"/>
            <a:ext cx="2141706" cy="1277273"/>
          </a:xfrm>
          <a:prstGeom prst="rect">
            <a:avLst/>
          </a:prstGeom>
          <a:noFill/>
        </p:spPr>
        <p:txBody>
          <a:bodyPr wrap="square" rtlCol="0">
            <a:spAutoFit/>
          </a:bodyPr>
          <a:lstStyle/>
          <a:p>
            <a:pPr algn="r"/>
            <a:r>
              <a:rPr lang="de-DE" sz="1100" dirty="0"/>
              <a:t>With kind permission from the NHS London Leadership Academy. This </a:t>
            </a:r>
            <a:r>
              <a:rPr lang="de-DE" sz="1100" dirty="0" err="1"/>
              <a:t>tool</a:t>
            </a:r>
            <a:r>
              <a:rPr lang="de-DE" sz="1100" dirty="0"/>
              <a:t> </a:t>
            </a:r>
            <a:r>
              <a:rPr lang="de-DE" sz="1100" dirty="0" err="1"/>
              <a:t>is</a:t>
            </a:r>
            <a:r>
              <a:rPr lang="de-DE" sz="1100" dirty="0"/>
              <a:t> a </a:t>
            </a:r>
            <a:r>
              <a:rPr lang="de-DE" sz="1100" dirty="0" err="1"/>
              <a:t>derivation</a:t>
            </a:r>
            <a:r>
              <a:rPr lang="de-DE" sz="1100" dirty="0"/>
              <a:t> </a:t>
            </a:r>
            <a:r>
              <a:rPr lang="de-DE" sz="1100" dirty="0" err="1"/>
              <a:t>of</a:t>
            </a:r>
            <a:r>
              <a:rPr lang="de-DE" sz="1100" dirty="0"/>
              <a:t> </a:t>
            </a:r>
            <a:r>
              <a:rPr lang="de-DE" sz="1100" dirty="0" err="1"/>
              <a:t>the</a:t>
            </a:r>
            <a:r>
              <a:rPr lang="de-DE" sz="1100" dirty="0"/>
              <a:t> </a:t>
            </a:r>
            <a:r>
              <a:rPr lang="de-DE" sz="1100" dirty="0" err="1"/>
              <a:t>talent</a:t>
            </a:r>
            <a:r>
              <a:rPr lang="de-DE" sz="1100" dirty="0"/>
              <a:t> </a:t>
            </a:r>
            <a:r>
              <a:rPr lang="de-DE" sz="1100" dirty="0" err="1"/>
              <a:t>strategy</a:t>
            </a:r>
            <a:r>
              <a:rPr lang="de-DE" sz="1100" dirty="0"/>
              <a:t> </a:t>
            </a:r>
            <a:r>
              <a:rPr lang="de-DE" sz="1100" dirty="0" err="1"/>
              <a:t>tool</a:t>
            </a:r>
            <a:r>
              <a:rPr lang="de-DE" sz="1100" dirty="0"/>
              <a:t> </a:t>
            </a:r>
            <a:r>
              <a:rPr lang="de-DE" sz="1100" dirty="0" err="1"/>
              <a:t>developed</a:t>
            </a:r>
            <a:r>
              <a:rPr lang="de-DE" sz="1100" dirty="0"/>
              <a:t> </a:t>
            </a:r>
            <a:r>
              <a:rPr lang="de-DE" sz="1100" dirty="0" err="1"/>
              <a:t>by</a:t>
            </a:r>
            <a:endParaRPr lang="de-DE" sz="1100" dirty="0"/>
          </a:p>
          <a:p>
            <a:pPr algn="r"/>
            <a:r>
              <a:rPr lang="de-DE" sz="1100" dirty="0"/>
              <a:t>© PA Consulting </a:t>
            </a:r>
            <a:r>
              <a:rPr lang="de-DE" sz="1100" dirty="0" err="1"/>
              <a:t>and</a:t>
            </a:r>
            <a:r>
              <a:rPr lang="de-DE" sz="1100" dirty="0"/>
              <a:t> London Leadership Academy.</a:t>
            </a:r>
            <a:endParaRPr lang="de-AT" sz="1100" dirty="0"/>
          </a:p>
        </p:txBody>
      </p:sp>
    </p:spTree>
    <p:extLst>
      <p:ext uri="{BB962C8B-B14F-4D97-AF65-F5344CB8AC3E}">
        <p14:creationId xmlns:p14="http://schemas.microsoft.com/office/powerpoint/2010/main" val="289855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628650" y="1825625"/>
            <a:ext cx="7886700" cy="4174787"/>
          </a:xfrm>
        </p:spPr>
        <p:txBody>
          <a:bodyPr>
            <a:normAutofit fontScale="70000" lnSpcReduction="20000"/>
          </a:bodyPr>
          <a:lstStyle/>
          <a:p>
            <a:pPr marL="0" lvl="0" indent="0" algn="just">
              <a:buNone/>
            </a:pPr>
            <a:r>
              <a:rPr lang="en-GB" sz="2400" dirty="0"/>
              <a:t>Follow these steps using the tools and templates provided to develop your talent strategy:</a:t>
            </a:r>
          </a:p>
          <a:p>
            <a:pPr marL="342900" lvl="0" indent="-342900">
              <a:buFont typeface="+mj-lt"/>
              <a:buAutoNum type="arabicPeriod"/>
            </a:pPr>
            <a:r>
              <a:rPr lang="en-GB" sz="2400" dirty="0"/>
              <a:t>Gather information on the organisation context and strategy, and existing HR and talent strategy, including business strategy documents; external factors impacting the organisation; existing HR processes and plans e.g. resourcing plans, succession plans, critical roles, organisational structure; talent data e.g. attrition rates, headcount, performance data etc. </a:t>
            </a:r>
          </a:p>
          <a:p>
            <a:pPr marL="342900" indent="-342900">
              <a:buFont typeface="+mj-lt"/>
              <a:buAutoNum type="arabicPeriod"/>
            </a:pPr>
            <a:r>
              <a:rPr lang="en-GB" sz="2400" dirty="0"/>
              <a:t>As an additional preparation activity it is recommended to run a SWOT-Analysis to systematically capture internal as well as external information.</a:t>
            </a:r>
          </a:p>
          <a:p>
            <a:pPr marL="342900" lvl="0" indent="-342900">
              <a:buFont typeface="+mj-lt"/>
              <a:buAutoNum type="arabicPeriod"/>
            </a:pPr>
            <a:r>
              <a:rPr lang="en-GB" sz="2400" dirty="0"/>
              <a:t>Conduct interviews with internal stakeholders including the CEO, strategy lead, operations lead, finance lead, among other relevant individuals. Collect information on the priorities in their area of the organisation, the challenges, the opportunities they see in the future and the talent, skills and resources they think they need to achieve their objectives in the short, medium and long-term.</a:t>
            </a:r>
          </a:p>
          <a:p>
            <a:pPr marL="342900" lvl="0" indent="-342900">
              <a:buFont typeface="+mj-lt"/>
              <a:buAutoNum type="arabicPeriod"/>
            </a:pPr>
            <a:r>
              <a:rPr lang="en-GB" sz="2400" dirty="0"/>
              <a:t>Use the </a:t>
            </a:r>
            <a:r>
              <a:rPr lang="en-GB" sz="2400" i="1" dirty="0"/>
              <a:t>Organisational Challenge Template</a:t>
            </a:r>
            <a:r>
              <a:rPr lang="en-GB" sz="2400" dirty="0"/>
              <a:t> on slide 18-19 to help you collate the information you have gathered on your organisation’s context and strategy during the first two steps.</a:t>
            </a:r>
          </a:p>
        </p:txBody>
      </p:sp>
      <p:sp>
        <p:nvSpPr>
          <p:cNvPr id="4" name="Titel 1"/>
          <p:cNvSpPr>
            <a:spLocks noGrp="1"/>
          </p:cNvSpPr>
          <p:nvPr>
            <p:ph type="title"/>
          </p:nvPr>
        </p:nvSpPr>
        <p:spPr/>
        <p:txBody>
          <a:bodyPr>
            <a:normAutofit/>
          </a:bodyPr>
          <a:lstStyle/>
          <a:p>
            <a:r>
              <a:rPr lang="en-GB" b="1" i="1" dirty="0"/>
              <a:t>6 steps to align your talent strategy to the organisational strategy (I)</a:t>
            </a:r>
            <a:endParaRPr lang="de-AT" dirty="0"/>
          </a:p>
        </p:txBody>
      </p:sp>
    </p:spTree>
    <p:extLst>
      <p:ext uri="{BB962C8B-B14F-4D97-AF65-F5344CB8AC3E}">
        <p14:creationId xmlns:p14="http://schemas.microsoft.com/office/powerpoint/2010/main" val="3763059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77500" lnSpcReduction="20000"/>
          </a:bodyPr>
          <a:lstStyle/>
          <a:p>
            <a:pPr marL="0" lvl="0" indent="0">
              <a:buNone/>
            </a:pPr>
            <a:r>
              <a:rPr lang="en-GB" sz="2400" dirty="0"/>
              <a:t>Follow these steps using the tools and templates provided to develop your talent strategy:</a:t>
            </a:r>
          </a:p>
          <a:p>
            <a:pPr marL="342900" lvl="0" indent="-342900">
              <a:buFont typeface="+mj-lt"/>
              <a:buAutoNum type="arabicPeriod" startAt="4"/>
            </a:pPr>
            <a:r>
              <a:rPr lang="en-GB" sz="2400" dirty="0"/>
              <a:t>Using the </a:t>
            </a:r>
            <a:r>
              <a:rPr lang="en-GB" sz="2400" i="1" dirty="0"/>
              <a:t>Talent Dilemmas Diagnostic Tool </a:t>
            </a:r>
            <a:r>
              <a:rPr lang="en-GB" sz="2400" dirty="0"/>
              <a:t>(slides 20-21)</a:t>
            </a:r>
            <a:r>
              <a:rPr lang="en-GB" sz="2400" i="1" dirty="0"/>
              <a:t>,</a:t>
            </a:r>
            <a:r>
              <a:rPr lang="en-GB" sz="2400" dirty="0"/>
              <a:t> identify the overarching talent principles that will guide the development of your talent strategy. The tool can be used in your stakeholder interviews or a facilitated group exercise with a team of stakeholders to give you a clear picture of where your organisation currently sits on the ten most common talent dilemmas and where your stakeholders believe the organisation should sit. The aspirational position guides the development of your talent principles. The gap between your current position and this aspiration will inform the actions in your talent strategy.</a:t>
            </a:r>
          </a:p>
          <a:p>
            <a:pPr marL="342900" lvl="0" indent="-342900">
              <a:buFont typeface="+mj-lt"/>
              <a:buAutoNum type="arabicPeriod" startAt="4"/>
            </a:pPr>
            <a:r>
              <a:rPr lang="en-GB" sz="2400" dirty="0"/>
              <a:t>When you have completed the previous steps, you are ready to start the critical planning stage. Use the </a:t>
            </a:r>
            <a:r>
              <a:rPr lang="en-GB" sz="2400" i="1" dirty="0"/>
              <a:t>Talent Roadmap Planning Template</a:t>
            </a:r>
            <a:r>
              <a:rPr lang="en-GB" sz="2400" dirty="0"/>
              <a:t> (slides 22-24) to identify and record the priorities and key actions to take at each milestone on the journey to developing your talent strategy.  </a:t>
            </a:r>
          </a:p>
        </p:txBody>
      </p:sp>
      <p:sp>
        <p:nvSpPr>
          <p:cNvPr id="4" name="Titel 1"/>
          <p:cNvSpPr>
            <a:spLocks noGrp="1"/>
          </p:cNvSpPr>
          <p:nvPr>
            <p:ph type="title"/>
          </p:nvPr>
        </p:nvSpPr>
        <p:spPr/>
        <p:txBody>
          <a:bodyPr>
            <a:normAutofit/>
          </a:bodyPr>
          <a:lstStyle/>
          <a:p>
            <a:r>
              <a:rPr lang="en-GB" b="1" i="1" dirty="0"/>
              <a:t>5 steps to align your talent strategy to the organisational strategy (II)</a:t>
            </a:r>
            <a:endParaRPr lang="de-AT" dirty="0"/>
          </a:p>
        </p:txBody>
      </p:sp>
    </p:spTree>
    <p:extLst>
      <p:ext uri="{BB962C8B-B14F-4D97-AF65-F5344CB8AC3E}">
        <p14:creationId xmlns:p14="http://schemas.microsoft.com/office/powerpoint/2010/main" val="3749327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SWOT-Analysis (I)</a:t>
            </a:r>
            <a:endParaRPr lang="de-AT" dirty="0"/>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00995" y="1459785"/>
            <a:ext cx="3942010" cy="4434762"/>
          </a:xfrm>
        </p:spPr>
      </p:pic>
      <p:sp>
        <p:nvSpPr>
          <p:cNvPr id="5" name="Rechteck 4"/>
          <p:cNvSpPr/>
          <p:nvPr/>
        </p:nvSpPr>
        <p:spPr>
          <a:xfrm>
            <a:off x="2831123" y="5690767"/>
            <a:ext cx="3481754" cy="646331"/>
          </a:xfrm>
          <a:prstGeom prst="rect">
            <a:avLst/>
          </a:prstGeom>
        </p:spPr>
        <p:txBody>
          <a:bodyPr wrap="square">
            <a:spAutoFit/>
          </a:bodyPr>
          <a:lstStyle/>
          <a:p>
            <a:r>
              <a:rPr lang="en-US" sz="1200" dirty="0">
                <a:solidFill>
                  <a:srgbClr val="222222"/>
                </a:solidFill>
                <a:latin typeface="Arial" panose="020B0604020202020204" pitchFamily="34" charset="0"/>
              </a:rPr>
              <a:t>This file was created by </a:t>
            </a:r>
            <a:r>
              <a:rPr lang="de-AT" sz="1200" dirty="0" err="1">
                <a:hlinkClick r:id="rId3" tooltip="User:Xhienne"/>
              </a:rPr>
              <a:t>Xhienne</a:t>
            </a:r>
            <a:r>
              <a:rPr lang="en-US" sz="1200" dirty="0">
                <a:solidFill>
                  <a:srgbClr val="222222"/>
                </a:solidFill>
                <a:latin typeface="Arial" panose="020B0604020202020204" pitchFamily="34" charset="0"/>
              </a:rPr>
              <a:t> and is licensed under the </a:t>
            </a:r>
            <a:r>
              <a:rPr lang="en-US" sz="1200" dirty="0">
                <a:solidFill>
                  <a:srgbClr val="663366"/>
                </a:solidFill>
                <a:latin typeface="Arial" panose="020B0604020202020204" pitchFamily="34" charset="0"/>
                <a:hlinkClick r:id="rId4" tooltip="w:en:Creative Commons"/>
              </a:rPr>
              <a:t>Creative Commons</a:t>
            </a:r>
            <a:r>
              <a:rPr lang="en-US" sz="1200" dirty="0">
                <a:solidFill>
                  <a:srgbClr val="222222"/>
                </a:solidFill>
                <a:latin typeface="Arial" panose="020B0604020202020204" pitchFamily="34" charset="0"/>
              </a:rPr>
              <a:t> </a:t>
            </a:r>
            <a:r>
              <a:rPr lang="en-US" sz="1200" dirty="0">
                <a:solidFill>
                  <a:srgbClr val="663366"/>
                </a:solidFill>
                <a:latin typeface="Arial" panose="020B0604020202020204" pitchFamily="34" charset="0"/>
                <a:hlinkClick r:id="rId5"/>
              </a:rPr>
              <a:t>Attribution-Share Alike 2.5 Generic</a:t>
            </a:r>
            <a:endParaRPr lang="de-AT" sz="1200" dirty="0"/>
          </a:p>
        </p:txBody>
      </p:sp>
    </p:spTree>
    <p:extLst>
      <p:ext uri="{BB962C8B-B14F-4D97-AF65-F5344CB8AC3E}">
        <p14:creationId xmlns:p14="http://schemas.microsoft.com/office/powerpoint/2010/main" val="2454523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SWOT-Analysis (II)</a:t>
            </a:r>
            <a:endParaRPr lang="de-AT" dirty="0"/>
          </a:p>
        </p:txBody>
      </p:sp>
      <p:sp>
        <p:nvSpPr>
          <p:cNvPr id="3" name="Inhaltsplatzhalter 2"/>
          <p:cNvSpPr>
            <a:spLocks noGrp="1"/>
          </p:cNvSpPr>
          <p:nvPr>
            <p:ph idx="1"/>
          </p:nvPr>
        </p:nvSpPr>
        <p:spPr>
          <a:xfrm>
            <a:off x="1000970" y="1690689"/>
            <a:ext cx="7514380" cy="4134080"/>
          </a:xfrm>
        </p:spPr>
        <p:txBody>
          <a:bodyPr/>
          <a:lstStyle/>
          <a:p>
            <a:pPr marL="0" indent="0">
              <a:buNone/>
            </a:pPr>
            <a:r>
              <a:rPr lang="en-GB" dirty="0"/>
              <a:t>External factors to be considered:</a:t>
            </a:r>
          </a:p>
          <a:p>
            <a:r>
              <a:rPr lang="en-GB" dirty="0"/>
              <a:t>Market situation of specific sector</a:t>
            </a:r>
          </a:p>
          <a:p>
            <a:r>
              <a:rPr lang="en-GB" dirty="0"/>
              <a:t>Societal factors such as social structure, change in values</a:t>
            </a:r>
          </a:p>
          <a:p>
            <a:r>
              <a:rPr lang="en-GB" dirty="0"/>
              <a:t>Education potential/structure of employees</a:t>
            </a:r>
          </a:p>
          <a:p>
            <a:r>
              <a:rPr lang="en-GB" dirty="0"/>
              <a:t>Situation on the labour market</a:t>
            </a:r>
          </a:p>
          <a:p>
            <a:r>
              <a:rPr lang="en-GB" dirty="0"/>
              <a:t>Legal provisions</a:t>
            </a:r>
          </a:p>
          <a:p>
            <a:r>
              <a:rPr lang="en-GB" dirty="0"/>
              <a:t>Political factors</a:t>
            </a:r>
          </a:p>
          <a:p>
            <a:r>
              <a:rPr lang="en-GB" dirty="0"/>
              <a:t>Competitors</a:t>
            </a:r>
          </a:p>
          <a:p>
            <a:r>
              <a:rPr lang="en-GB" dirty="0"/>
              <a:t>Regional factors</a:t>
            </a:r>
          </a:p>
        </p:txBody>
      </p:sp>
    </p:spTree>
    <p:extLst>
      <p:ext uri="{BB962C8B-B14F-4D97-AF65-F5344CB8AC3E}">
        <p14:creationId xmlns:p14="http://schemas.microsoft.com/office/powerpoint/2010/main" val="1401529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878555" y="0"/>
            <a:ext cx="7886700" cy="1325563"/>
          </a:xfrm>
        </p:spPr>
        <p:txBody>
          <a:bodyPr/>
          <a:lstStyle/>
          <a:p>
            <a:r>
              <a:rPr lang="en-GB" b="1" i="1" dirty="0"/>
              <a:t>Organisational Challenge Template</a:t>
            </a:r>
            <a:endParaRPr lang="de-AT" dirty="0"/>
          </a:p>
        </p:txBody>
      </p:sp>
      <p:sp>
        <p:nvSpPr>
          <p:cNvPr id="3" name="Inhaltsplatzhalter 2"/>
          <p:cNvSpPr>
            <a:spLocks noGrp="1"/>
          </p:cNvSpPr>
          <p:nvPr>
            <p:ph idx="4294967295"/>
          </p:nvPr>
        </p:nvSpPr>
        <p:spPr>
          <a:xfrm>
            <a:off x="878555" y="954088"/>
            <a:ext cx="7886700" cy="3937000"/>
          </a:xfrm>
        </p:spPr>
        <p:txBody>
          <a:bodyPr>
            <a:noAutofit/>
          </a:bodyPr>
          <a:lstStyle/>
          <a:p>
            <a:pPr marL="0" indent="0">
              <a:buNone/>
            </a:pPr>
            <a:r>
              <a:rPr lang="en-GB" sz="1400" dirty="0"/>
              <a:t>The Organisational Challenge Template Tool enables you to explore the context that your organisation is operating in and record the key challenges or opportunities facing the organisation, considering the implications for talent management and identifying the actions you need to take.</a:t>
            </a:r>
          </a:p>
          <a:p>
            <a:pPr marL="0" indent="0">
              <a:buNone/>
            </a:pPr>
            <a:r>
              <a:rPr lang="en-GB" sz="1400" dirty="0"/>
              <a:t>This could be used during stakeholder interviews or could be adapted to be a questionnaire. It allows you to capture data on the organisational context and the associated talent implications, which will provide direction for your talent strategy.</a:t>
            </a:r>
          </a:p>
          <a:p>
            <a:pPr marL="342900" indent="-342900">
              <a:spcAft>
                <a:spcPts val="600"/>
              </a:spcAft>
              <a:buFont typeface="+mj-lt"/>
              <a:buAutoNum type="arabicPeriod"/>
            </a:pPr>
            <a:r>
              <a:rPr lang="en-GB" sz="1400" dirty="0"/>
              <a:t>Identify the </a:t>
            </a:r>
            <a:r>
              <a:rPr lang="en-GB" sz="1400" b="1" dirty="0"/>
              <a:t>key challenges or opportunities </a:t>
            </a:r>
            <a:r>
              <a:rPr lang="en-GB" sz="1400" dirty="0"/>
              <a:t>facing your organisation</a:t>
            </a:r>
          </a:p>
          <a:p>
            <a:pPr marL="342900" indent="-342900">
              <a:spcAft>
                <a:spcPts val="600"/>
              </a:spcAft>
              <a:buFont typeface="+mj-lt"/>
              <a:buAutoNum type="arabicPeriod"/>
            </a:pPr>
            <a:r>
              <a:rPr lang="en-GB" sz="1400" dirty="0"/>
              <a:t>Explore the kinds of </a:t>
            </a:r>
            <a:r>
              <a:rPr lang="en-GB" sz="1400" b="1" dirty="0"/>
              <a:t>skills, capabilities and resources </a:t>
            </a:r>
            <a:r>
              <a:rPr lang="en-GB" sz="1400" dirty="0"/>
              <a:t>required to be successful in these scenarios or environments</a:t>
            </a:r>
          </a:p>
          <a:p>
            <a:pPr marL="342900" indent="-342900">
              <a:spcAft>
                <a:spcPts val="600"/>
              </a:spcAft>
              <a:buFont typeface="+mj-lt"/>
              <a:buAutoNum type="arabicPeriod"/>
            </a:pPr>
            <a:r>
              <a:rPr lang="en-GB" sz="1400" dirty="0"/>
              <a:t>Rate the </a:t>
            </a:r>
            <a:r>
              <a:rPr lang="en-GB" sz="1400" b="1" dirty="0"/>
              <a:t>current state </a:t>
            </a:r>
            <a:r>
              <a:rPr lang="en-GB" sz="1400" dirty="0"/>
              <a:t>in your organisation to identify priority areas</a:t>
            </a:r>
          </a:p>
          <a:p>
            <a:pPr marL="342900" indent="-342900">
              <a:spcAft>
                <a:spcPts val="600"/>
              </a:spcAft>
              <a:buFont typeface="+mj-lt"/>
              <a:buAutoNum type="arabicPeriod"/>
            </a:pPr>
            <a:r>
              <a:rPr lang="en-GB" sz="1400" dirty="0"/>
              <a:t>Identify the </a:t>
            </a:r>
            <a:r>
              <a:rPr lang="en-GB" sz="1400" b="1" dirty="0"/>
              <a:t>implications</a:t>
            </a:r>
            <a:r>
              <a:rPr lang="en-GB" sz="1400" dirty="0"/>
              <a:t> for talent management</a:t>
            </a:r>
          </a:p>
          <a:p>
            <a:pPr marL="342900" indent="-342900">
              <a:spcAft>
                <a:spcPts val="600"/>
              </a:spcAft>
              <a:buFont typeface="+mj-lt"/>
              <a:buAutoNum type="arabicPeriod"/>
            </a:pPr>
            <a:r>
              <a:rPr lang="en-GB" sz="1400" dirty="0"/>
              <a:t>Record the </a:t>
            </a:r>
            <a:r>
              <a:rPr lang="en-GB" sz="1400" b="1" dirty="0"/>
              <a:t>actions</a:t>
            </a:r>
            <a:r>
              <a:rPr lang="en-GB" sz="1400" dirty="0"/>
              <a:t> that need to be taken to address the implications</a:t>
            </a:r>
          </a:p>
          <a:p>
            <a:r>
              <a:rPr lang="en-GB" sz="1400" dirty="0"/>
              <a:t>A couple of worked examples are below:</a:t>
            </a:r>
          </a:p>
          <a:p>
            <a:endParaRPr lang="de-AT" sz="1200" dirty="0"/>
          </a:p>
        </p:txBody>
      </p:sp>
      <p:graphicFrame>
        <p:nvGraphicFramePr>
          <p:cNvPr id="4" name="Group 139"/>
          <p:cNvGraphicFramePr>
            <a:graphicFrameLocks noGrp="1"/>
          </p:cNvGraphicFramePr>
          <p:nvPr>
            <p:extLst>
              <p:ext uri="{D42A27DB-BD31-4B8C-83A1-F6EECF244321}">
                <p14:modId xmlns:p14="http://schemas.microsoft.com/office/powerpoint/2010/main" val="2878456442"/>
              </p:ext>
            </p:extLst>
          </p:nvPr>
        </p:nvGraphicFramePr>
        <p:xfrm>
          <a:off x="300399" y="4963442"/>
          <a:ext cx="8792005" cy="1674263"/>
        </p:xfrm>
        <a:graphic>
          <a:graphicData uri="http://schemas.openxmlformats.org/drawingml/2006/table">
            <a:tbl>
              <a:tblPr firstRow="1" bandRow="1">
                <a:tableStyleId>{BC89EF96-8CEA-46FF-86C4-4CE0E7609802}</a:tableStyleId>
              </a:tblPr>
              <a:tblGrid>
                <a:gridCol w="1758401">
                  <a:extLst>
                    <a:ext uri="{9D8B030D-6E8A-4147-A177-3AD203B41FA5}">
                      <a16:colId xmlns:a16="http://schemas.microsoft.com/office/drawing/2014/main" val="20000"/>
                    </a:ext>
                  </a:extLst>
                </a:gridCol>
                <a:gridCol w="1758401">
                  <a:extLst>
                    <a:ext uri="{9D8B030D-6E8A-4147-A177-3AD203B41FA5}">
                      <a16:colId xmlns:a16="http://schemas.microsoft.com/office/drawing/2014/main" val="20001"/>
                    </a:ext>
                  </a:extLst>
                </a:gridCol>
                <a:gridCol w="1758401">
                  <a:extLst>
                    <a:ext uri="{9D8B030D-6E8A-4147-A177-3AD203B41FA5}">
                      <a16:colId xmlns:a16="http://schemas.microsoft.com/office/drawing/2014/main" val="20002"/>
                    </a:ext>
                  </a:extLst>
                </a:gridCol>
                <a:gridCol w="1758401">
                  <a:extLst>
                    <a:ext uri="{9D8B030D-6E8A-4147-A177-3AD203B41FA5}">
                      <a16:colId xmlns:a16="http://schemas.microsoft.com/office/drawing/2014/main" val="20003"/>
                    </a:ext>
                  </a:extLst>
                </a:gridCol>
                <a:gridCol w="1758401">
                  <a:extLst>
                    <a:ext uri="{9D8B030D-6E8A-4147-A177-3AD203B41FA5}">
                      <a16:colId xmlns:a16="http://schemas.microsoft.com/office/drawing/2014/main" val="20004"/>
                    </a:ext>
                  </a:extLst>
                </a:gridCol>
              </a:tblGrid>
              <a:tr h="57411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are the critical challenges/opportunities facing the organization?</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will the organization need to excel at to meet these challenges?</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To what extent do these capabilities exist? </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are the implications for talent management?</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actions need to be taken to address these?</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0"/>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The rise of digital</a:t>
                      </a: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Digital technology</a:t>
                      </a: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u="none" strike="noStrike" cap="none" normalizeH="0" baseline="0" dirty="0">
                          <a:ln>
                            <a:noFill/>
                          </a:ln>
                          <a:effectLst/>
                          <a:latin typeface="+mn-lt"/>
                        </a:rPr>
                        <a:t>Red – high priority</a:t>
                      </a: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u="none" strike="noStrike" cap="none" normalizeH="0" baseline="0" dirty="0">
                          <a:ln>
                            <a:noFill/>
                          </a:ln>
                          <a:effectLst/>
                          <a:latin typeface="+mn-lt"/>
                        </a:rPr>
                        <a:t>Lack of digital skills in certain teams</a:t>
                      </a: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GB" sz="1000" b="0" i="0" u="none" strike="noStrike" cap="none" normalizeH="0" baseline="0" dirty="0">
                          <a:ln>
                            <a:noFill/>
                          </a:ln>
                          <a:solidFill>
                            <a:schemeClr val="tx1"/>
                          </a:solidFill>
                          <a:effectLst/>
                          <a:latin typeface="+mn-lt"/>
                          <a:ea typeface="MS PGothic"/>
                          <a:cs typeface="MS PGothic"/>
                        </a:rPr>
                        <a:t>Targeted recruitment</a:t>
                      </a:r>
                    </a:p>
                  </a:txBody>
                  <a:tcPr marL="84406" marR="84406" marT="42203" marB="42203" anchor="ctr" horzOverflow="overflow"/>
                </a:tc>
                <a:extLst>
                  <a:ext uri="{0D108BD9-81ED-4DB2-BD59-A6C34878D82A}">
                    <a16:rowId xmlns:a16="http://schemas.microsoft.com/office/drawing/2014/main" val="10001"/>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0" u="none" strike="noStrike" cap="none" normalizeH="0" baseline="0" dirty="0">
                          <a:ln>
                            <a:noFill/>
                          </a:ln>
                          <a:solidFill>
                            <a:schemeClr val="tx1"/>
                          </a:solidFill>
                          <a:effectLst/>
                          <a:latin typeface="+mn-lt"/>
                          <a:ea typeface="MS PGothic"/>
                          <a:cs typeface="MS PGothic"/>
                        </a:rPr>
                        <a:t>New leadership</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0" u="none" strike="noStrike" cap="none" normalizeH="0" baseline="0" dirty="0">
                          <a:ln>
                            <a:noFill/>
                          </a:ln>
                          <a:solidFill>
                            <a:schemeClr val="tx1"/>
                          </a:solidFill>
                          <a:effectLst/>
                          <a:latin typeface="+mn-lt"/>
                          <a:ea typeface="MS PGothic"/>
                          <a:cs typeface="MS PGothic"/>
                        </a:rPr>
                        <a:t>Effective leadership behaviors to manage change</a:t>
                      </a: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n-lt"/>
                          <a:ea typeface="MS PGothic"/>
                          <a:cs typeface="MS PGothic"/>
                        </a:rPr>
                        <a:t>Amber – medium priority</a:t>
                      </a: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dirty="0">
                          <a:ln>
                            <a:noFill/>
                          </a:ln>
                          <a:solidFill>
                            <a:schemeClr val="tx1"/>
                          </a:solidFill>
                          <a:effectLst/>
                          <a:latin typeface="+mn-lt"/>
                          <a:ea typeface="MS PGothic"/>
                          <a:cs typeface="MS PGothic"/>
                        </a:rPr>
                        <a:t>Lack of change management skills in existing leadership</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GB" sz="1000" b="0" i="0" u="none" strike="noStrike" cap="none" normalizeH="0" baseline="0" dirty="0">
                          <a:ln>
                            <a:noFill/>
                          </a:ln>
                          <a:solidFill>
                            <a:schemeClr val="tx1"/>
                          </a:solidFill>
                          <a:effectLst/>
                          <a:latin typeface="+mn-lt"/>
                          <a:ea typeface="MS PGothic"/>
                          <a:cs typeface="MS PGothic"/>
                        </a:rPr>
                        <a:t>Leadership development</a:t>
                      </a:r>
                    </a:p>
                  </a:txBody>
                  <a:tcPr marL="84406" marR="84406" marT="42203" marB="42203" anchor="ctr" horzOverflow="overflow"/>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139927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305810" y="365126"/>
            <a:ext cx="7886700" cy="498734"/>
          </a:xfrm>
          <a:prstGeom prst="rect">
            <a:avLst/>
          </a:prstGeom>
        </p:spPr>
        <p:txBody>
          <a:bodyP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i="1" dirty="0"/>
              <a:t>Organisational Challenge Template</a:t>
            </a:r>
            <a:endParaRPr lang="de-AT" dirty="0"/>
          </a:p>
        </p:txBody>
      </p:sp>
      <p:graphicFrame>
        <p:nvGraphicFramePr>
          <p:cNvPr id="3" name="Group 139"/>
          <p:cNvGraphicFramePr>
            <a:graphicFrameLocks noGrp="1"/>
          </p:cNvGraphicFramePr>
          <p:nvPr/>
        </p:nvGraphicFramePr>
        <p:xfrm>
          <a:off x="305810" y="1019795"/>
          <a:ext cx="8718120" cy="5180620"/>
        </p:xfrm>
        <a:graphic>
          <a:graphicData uri="http://schemas.openxmlformats.org/drawingml/2006/table">
            <a:tbl>
              <a:tblPr firstRow="1" bandRow="1">
                <a:tableStyleId>{BC89EF96-8CEA-46FF-86C4-4CE0E7609802}</a:tableStyleId>
              </a:tblPr>
              <a:tblGrid>
                <a:gridCol w="1743624">
                  <a:extLst>
                    <a:ext uri="{9D8B030D-6E8A-4147-A177-3AD203B41FA5}">
                      <a16:colId xmlns:a16="http://schemas.microsoft.com/office/drawing/2014/main" val="20000"/>
                    </a:ext>
                  </a:extLst>
                </a:gridCol>
                <a:gridCol w="1743624">
                  <a:extLst>
                    <a:ext uri="{9D8B030D-6E8A-4147-A177-3AD203B41FA5}">
                      <a16:colId xmlns:a16="http://schemas.microsoft.com/office/drawing/2014/main" val="20001"/>
                    </a:ext>
                  </a:extLst>
                </a:gridCol>
                <a:gridCol w="1743624">
                  <a:extLst>
                    <a:ext uri="{9D8B030D-6E8A-4147-A177-3AD203B41FA5}">
                      <a16:colId xmlns:a16="http://schemas.microsoft.com/office/drawing/2014/main" val="20002"/>
                    </a:ext>
                  </a:extLst>
                </a:gridCol>
                <a:gridCol w="1743624">
                  <a:extLst>
                    <a:ext uri="{9D8B030D-6E8A-4147-A177-3AD203B41FA5}">
                      <a16:colId xmlns:a16="http://schemas.microsoft.com/office/drawing/2014/main" val="20003"/>
                    </a:ext>
                  </a:extLst>
                </a:gridCol>
                <a:gridCol w="1743624">
                  <a:extLst>
                    <a:ext uri="{9D8B030D-6E8A-4147-A177-3AD203B41FA5}">
                      <a16:colId xmlns:a16="http://schemas.microsoft.com/office/drawing/2014/main" val="20004"/>
                    </a:ext>
                  </a:extLst>
                </a:gridCol>
              </a:tblGrid>
              <a:tr h="57411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are the critical challenges/opportunities facing the </a:t>
                      </a:r>
                      <a:r>
                        <a:rPr kumimoji="0" lang="en-US" sz="1000" u="none" strike="noStrike" cap="none" normalizeH="0" baseline="0" dirty="0" err="1">
                          <a:ln>
                            <a:noFill/>
                          </a:ln>
                          <a:effectLst/>
                          <a:latin typeface="+mn-lt"/>
                        </a:rPr>
                        <a:t>organisation</a:t>
                      </a:r>
                      <a:r>
                        <a:rPr kumimoji="0" lang="en-US" sz="1000" u="none" strike="noStrike" cap="none" normalizeH="0" baseline="0" dirty="0">
                          <a:ln>
                            <a:noFill/>
                          </a:ln>
                          <a:effectLst/>
                          <a:latin typeface="+mn-lt"/>
                        </a:rPr>
                        <a:t>?</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will the </a:t>
                      </a:r>
                      <a:r>
                        <a:rPr kumimoji="0" lang="en-US" sz="1000" u="none" strike="noStrike" cap="none" normalizeH="0" baseline="0" dirty="0" err="1">
                          <a:ln>
                            <a:noFill/>
                          </a:ln>
                          <a:effectLst/>
                          <a:latin typeface="+mn-lt"/>
                        </a:rPr>
                        <a:t>organisation</a:t>
                      </a:r>
                      <a:r>
                        <a:rPr kumimoji="0" lang="en-US" sz="1000" u="none" strike="noStrike" cap="none" normalizeH="0" baseline="0" dirty="0">
                          <a:ln>
                            <a:noFill/>
                          </a:ln>
                          <a:effectLst/>
                          <a:latin typeface="+mn-lt"/>
                        </a:rPr>
                        <a:t> need to excel at to meet these challenges?</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To what extent do these capabilities exist? </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are the implications for talent management?</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effectLst/>
                          <a:latin typeface="+mn-lt"/>
                        </a:rPr>
                        <a:t>What actions need to be taken to address these?</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0"/>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1"/>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2"/>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3"/>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algn="l">
                        <a:lnSpc>
                          <a:spcPct val="100000"/>
                        </a:lnSpc>
                        <a:buNone/>
                      </a:pPr>
                      <a:endParaRPr lang="en-GB" sz="1000" dirty="0">
                        <a:latin typeface="+mn-lt"/>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4"/>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5"/>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6"/>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7"/>
                  </a:ext>
                </a:extLst>
              </a:tr>
              <a:tr h="550074">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8"/>
                  </a:ext>
                </a:extLst>
              </a:tr>
              <a:tr h="205913">
                <a:tc gridSpan="5">
                  <a:txBody>
                    <a:bodyPr/>
                    <a:lstStyle/>
                    <a:p>
                      <a:pPr marL="0" marR="0" lvl="0" indent="0" algn="r" defTabSz="914400" rtl="0" eaLnBrk="0" fontAlgn="base" latinLnBrk="0" hangingPunct="0">
                        <a:lnSpc>
                          <a:spcPct val="100000"/>
                        </a:lnSpc>
                        <a:spcBef>
                          <a:spcPct val="20000"/>
                        </a:spcBef>
                        <a:spcAft>
                          <a:spcPct val="0"/>
                        </a:spcAft>
                        <a:buClr>
                          <a:schemeClr val="accent2"/>
                        </a:buClr>
                        <a:buSzTx/>
                        <a:buFontTx/>
                        <a:buNone/>
                        <a:tabLst/>
                        <a:defRPr/>
                      </a:pPr>
                      <a:r>
                        <a:rPr lang="en-US" sz="600" b="0" dirty="0">
                          <a:solidFill>
                            <a:schemeClr val="bg2"/>
                          </a:solidFill>
                          <a:latin typeface="+mn-lt"/>
                        </a:rPr>
                        <a:t>  © PA Knowledge Limited 2017</a:t>
                      </a: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alpha val="20000"/>
                      </a:schemeClr>
                    </a:solidFill>
                  </a:tcPr>
                </a:tc>
                <a:tc hMerge="1">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1"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30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14094" b="16787"/>
          <a:stretch/>
        </p:blipFill>
        <p:spPr>
          <a:xfrm>
            <a:off x="317238" y="1930451"/>
            <a:ext cx="8148848" cy="3749581"/>
          </a:xfrm>
          <a:prstGeom prst="rect">
            <a:avLst/>
          </a:prstGeom>
          <a:effectLst>
            <a:outerShdw blurRad="50800" dist="50800" dir="5400000" algn="ctr" rotWithShape="0">
              <a:srgbClr val="000000"/>
            </a:outerShdw>
          </a:effectLst>
        </p:spPr>
      </p:pic>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2462309" y="114891"/>
            <a:ext cx="6128222" cy="1389267"/>
          </a:xfrm>
          <a:prstGeom prst="rect">
            <a:avLst/>
          </a:prstGeom>
        </p:spPr>
        <p:txBody>
          <a:bodyPr spcFirstLastPara="1" vert="horz" wrap="square" lIns="91425" tIns="91425" rIns="91425" bIns="91425" rtlCol="0" anchor="b" anchorCtr="0">
            <a:noAutofit/>
          </a:bodyPr>
          <a:lstStyle/>
          <a:p>
            <a:pPr>
              <a:spcBef>
                <a:spcPts val="0"/>
              </a:spcBef>
            </a:pPr>
            <a:br>
              <a:rPr lang="en-GB" sz="4000" b="1" spc="50" dirty="0">
                <a:ln w="0"/>
                <a:effectLst>
                  <a:innerShdw blurRad="63500" dist="50800" dir="13500000">
                    <a:srgbClr val="000000">
                      <a:alpha val="50000"/>
                    </a:srgbClr>
                  </a:innerShdw>
                </a:effectLst>
              </a:rPr>
            </a:br>
            <a:r>
              <a:rPr lang="en-GB" sz="4000" b="1" spc="50" dirty="0">
                <a:ln w="0"/>
                <a:effectLst>
                  <a:innerShdw blurRad="63500" dist="50800" dir="13500000">
                    <a:srgbClr val="000000">
                      <a:alpha val="50000"/>
                    </a:srgbClr>
                  </a:innerShdw>
                </a:effectLst>
              </a:rPr>
              <a:t>Module 01: Check-in to </a:t>
            </a:r>
            <a:br>
              <a:rPr lang="en-GB" sz="4000" b="1" spc="50" dirty="0">
                <a:ln w="0"/>
                <a:effectLst>
                  <a:innerShdw blurRad="63500" dist="50800" dir="13500000">
                    <a:srgbClr val="000000">
                      <a:alpha val="50000"/>
                    </a:srgbClr>
                  </a:innerShdw>
                </a:effectLst>
              </a:rPr>
            </a:br>
            <a:r>
              <a:rPr lang="en-GB" sz="4000" b="1" spc="50" dirty="0">
                <a:ln w="0"/>
                <a:effectLst>
                  <a:innerShdw blurRad="63500" dist="50800" dir="13500000">
                    <a:srgbClr val="000000">
                      <a:alpha val="50000"/>
                    </a:srgbClr>
                  </a:innerShdw>
                </a:effectLst>
              </a:rPr>
              <a:t>Talent Management 4.0</a:t>
            </a:r>
            <a:endParaRPr sz="32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2462309" y="1446591"/>
            <a:ext cx="5854324" cy="516326"/>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1600" b="1" dirty="0">
                <a:ln/>
              </a:rPr>
              <a:t>Prepared by WKO </a:t>
            </a:r>
            <a:r>
              <a:rPr lang="en-GB" sz="1600" b="1" dirty="0" err="1">
                <a:ln/>
              </a:rPr>
              <a:t>Steiermark</a:t>
            </a:r>
            <a:r>
              <a:rPr lang="en-GB" sz="1600" b="1" dirty="0">
                <a:ln/>
              </a:rPr>
              <a:t>, Austria</a:t>
            </a:r>
            <a:endParaRPr sz="16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7" name="Rechteck 6"/>
          <p:cNvSpPr/>
          <p:nvPr/>
        </p:nvSpPr>
        <p:spPr>
          <a:xfrm>
            <a:off x="240774" y="5834742"/>
            <a:ext cx="4572000" cy="261610"/>
          </a:xfrm>
          <a:prstGeom prst="rect">
            <a:avLst/>
          </a:prstGeom>
        </p:spPr>
        <p:txBody>
          <a:bodyPr>
            <a:spAutoFit/>
          </a:bodyPr>
          <a:lstStyle/>
          <a:p>
            <a:r>
              <a:rPr lang="en-US" sz="1100" dirty="0">
                <a:solidFill>
                  <a:srgbClr val="111111"/>
                </a:solidFill>
                <a:latin typeface="-apple-system"/>
              </a:rPr>
              <a:t>Photo by </a:t>
            </a:r>
            <a:r>
              <a:rPr lang="en-US" sz="1100" dirty="0" err="1">
                <a:solidFill>
                  <a:srgbClr val="767676"/>
                </a:solidFill>
                <a:latin typeface="-apple-system"/>
                <a:hlinkClick r:id="rId5"/>
              </a:rPr>
              <a:t>Proxyclick</a:t>
            </a:r>
            <a:r>
              <a:rPr lang="en-US" sz="1100" dirty="0">
                <a:solidFill>
                  <a:srgbClr val="767676"/>
                </a:solidFill>
                <a:latin typeface="-apple-system"/>
                <a:hlinkClick r:id="rId5"/>
              </a:rPr>
              <a:t> Visitor Management System</a:t>
            </a:r>
            <a:r>
              <a:rPr lang="en-US" sz="1100" dirty="0">
                <a:solidFill>
                  <a:srgbClr val="111111"/>
                </a:solidFill>
                <a:latin typeface="-apple-system"/>
              </a:rPr>
              <a:t> on </a:t>
            </a:r>
            <a:r>
              <a:rPr lang="en-US" sz="1100" dirty="0" err="1">
                <a:solidFill>
                  <a:srgbClr val="767676"/>
                </a:solidFill>
                <a:latin typeface="-apple-system"/>
                <a:hlinkClick r:id="rId6"/>
              </a:rPr>
              <a:t>Unsplash</a:t>
            </a:r>
            <a:endParaRPr lang="de-AT" sz="1100" dirty="0"/>
          </a:p>
        </p:txBody>
      </p:sp>
    </p:spTree>
    <p:extLst>
      <p:ext uri="{BB962C8B-B14F-4D97-AF65-F5344CB8AC3E}">
        <p14:creationId xmlns:p14="http://schemas.microsoft.com/office/powerpoint/2010/main" val="16758941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660099" y="242320"/>
            <a:ext cx="7886700" cy="1325563"/>
          </a:xfrm>
        </p:spPr>
        <p:txBody>
          <a:bodyPr/>
          <a:lstStyle/>
          <a:p>
            <a:r>
              <a:rPr lang="en-GB" dirty="0"/>
              <a:t>Talent Dilemmas Diagnostic Tool</a:t>
            </a:r>
          </a:p>
        </p:txBody>
      </p:sp>
      <p:sp>
        <p:nvSpPr>
          <p:cNvPr id="3" name="Inhaltsplatzhalter 2"/>
          <p:cNvSpPr>
            <a:spLocks noGrp="1"/>
          </p:cNvSpPr>
          <p:nvPr>
            <p:ph idx="4294967295"/>
          </p:nvPr>
        </p:nvSpPr>
        <p:spPr>
          <a:xfrm>
            <a:off x="660099" y="1324446"/>
            <a:ext cx="7886700" cy="3162300"/>
          </a:xfrm>
        </p:spPr>
        <p:txBody>
          <a:bodyPr>
            <a:noAutofit/>
          </a:bodyPr>
          <a:lstStyle/>
          <a:p>
            <a:r>
              <a:rPr lang="en-GB" sz="1400" dirty="0"/>
              <a:t>The Talent Dilemmas Diagnostic Tool presents the top ten dilemmas that organisations face. It enables you to identify and define the talent principles that will guide your talent strategy, ensuring your strategy is fit for purpose for your organisation.</a:t>
            </a:r>
          </a:p>
          <a:p>
            <a:r>
              <a:rPr lang="en-GB" sz="1400" dirty="0"/>
              <a:t>It is a useful tool to use in conversations with stakeholders to understand and identify the approach to talent management that your organisation should adopt and how far from that they are currently. It could be used in a meeting to get the views of a team of stakeholders or individual conversations. </a:t>
            </a:r>
          </a:p>
          <a:p>
            <a:r>
              <a:rPr lang="en-GB" sz="1400" dirty="0"/>
              <a:t>In addition to the ten dilemmas provided, you can also include any specific dilemmas that may be relevant for your organisation. </a:t>
            </a:r>
          </a:p>
          <a:p>
            <a:r>
              <a:rPr lang="en-GB" sz="1400" dirty="0"/>
              <a:t>Once you have your set of talent dilemmas, mark where your organisation is currently for each dilemma and in a different colour, mark where you or the stakeholder believe the organisation should be. </a:t>
            </a:r>
          </a:p>
          <a:p>
            <a:r>
              <a:rPr lang="en-GB" sz="1400" dirty="0"/>
              <a:t>The example below marks the current state in orange and the aspirational position in green for three of the dilemmas:</a:t>
            </a:r>
          </a:p>
        </p:txBody>
      </p:sp>
      <p:grpSp>
        <p:nvGrpSpPr>
          <p:cNvPr id="4" name="Group 14"/>
          <p:cNvGrpSpPr/>
          <p:nvPr/>
        </p:nvGrpSpPr>
        <p:grpSpPr>
          <a:xfrm>
            <a:off x="113786" y="4745140"/>
            <a:ext cx="8860302" cy="1942578"/>
            <a:chOff x="277859" y="3721893"/>
            <a:chExt cx="9363075" cy="1990507"/>
          </a:xfrm>
        </p:grpSpPr>
        <p:pic>
          <p:nvPicPr>
            <p:cNvPr id="5" name="Picture 13"/>
            <p:cNvPicPr>
              <a:picLocks noChangeAspect="1"/>
            </p:cNvPicPr>
            <p:nvPr/>
          </p:nvPicPr>
          <p:blipFill>
            <a:blip r:embed="rId2"/>
            <a:stretch>
              <a:fillRect/>
            </a:stretch>
          </p:blipFill>
          <p:spPr>
            <a:xfrm>
              <a:off x="277859" y="3721893"/>
              <a:ext cx="9363075" cy="1990507"/>
            </a:xfrm>
            <a:prstGeom prst="rect">
              <a:avLst/>
            </a:prstGeom>
          </p:spPr>
        </p:pic>
        <p:sp>
          <p:nvSpPr>
            <p:cNvPr id="6" name="Multiply 4"/>
            <p:cNvSpPr/>
            <p:nvPr/>
          </p:nvSpPr>
          <p:spPr bwMode="auto">
            <a:xfrm>
              <a:off x="5677128" y="3826759"/>
              <a:ext cx="288000" cy="288000"/>
            </a:xfrm>
            <a:prstGeom prst="mathMultiply">
              <a:avLst/>
            </a:prstGeom>
            <a:solidFill>
              <a:srgbClr val="FFC000"/>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7" name="Multiply 5"/>
            <p:cNvSpPr/>
            <p:nvPr/>
          </p:nvSpPr>
          <p:spPr bwMode="auto">
            <a:xfrm>
              <a:off x="6997880" y="4468731"/>
              <a:ext cx="288000" cy="288000"/>
            </a:xfrm>
            <a:prstGeom prst="mathMultiply">
              <a:avLst/>
            </a:prstGeom>
            <a:solidFill>
              <a:srgbClr val="FFC000"/>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8" name="Multiply 6"/>
            <p:cNvSpPr/>
            <p:nvPr/>
          </p:nvSpPr>
          <p:spPr bwMode="auto">
            <a:xfrm>
              <a:off x="6732031" y="5132384"/>
              <a:ext cx="288000" cy="288000"/>
            </a:xfrm>
            <a:prstGeom prst="mathMultiply">
              <a:avLst/>
            </a:prstGeom>
            <a:solidFill>
              <a:srgbClr val="FFC000"/>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9" name="Multiply 7"/>
            <p:cNvSpPr/>
            <p:nvPr/>
          </p:nvSpPr>
          <p:spPr bwMode="auto">
            <a:xfrm>
              <a:off x="7739691" y="5132384"/>
              <a:ext cx="288000" cy="288000"/>
            </a:xfrm>
            <a:prstGeom prst="mathMultiply">
              <a:avLst/>
            </a:prstGeom>
            <a:solidFill>
              <a:schemeClr val="accent6"/>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10" name="Multiply 8"/>
            <p:cNvSpPr/>
            <p:nvPr/>
          </p:nvSpPr>
          <p:spPr bwMode="auto">
            <a:xfrm>
              <a:off x="3567608" y="3824322"/>
              <a:ext cx="288000" cy="288000"/>
            </a:xfrm>
            <a:prstGeom prst="mathMultiply">
              <a:avLst/>
            </a:prstGeom>
            <a:solidFill>
              <a:schemeClr val="accent6"/>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sp>
          <p:nvSpPr>
            <p:cNvPr id="11" name="Multiply 9"/>
            <p:cNvSpPr/>
            <p:nvPr/>
          </p:nvSpPr>
          <p:spPr bwMode="auto">
            <a:xfrm>
              <a:off x="2107013" y="4468731"/>
              <a:ext cx="288000" cy="288000"/>
            </a:xfrm>
            <a:prstGeom prst="mathMultiply">
              <a:avLst/>
            </a:prstGeom>
            <a:solidFill>
              <a:schemeClr val="accent6"/>
            </a:solidFill>
            <a:ln w="1905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
                  <a:schemeClr val="tx2"/>
                </a:buClr>
                <a:buSzTx/>
                <a:buFont typeface="Symbol" pitchFamily="18" charset="2"/>
                <a:buNone/>
                <a:tabLst/>
              </a:pPr>
              <a:endParaRPr kumimoji="0" lang="en-GB" sz="1400" b="0" i="0" u="none" strike="noStrike" cap="none" normalizeH="0" baseline="0" dirty="0">
                <a:ln>
                  <a:noFill/>
                </a:ln>
                <a:solidFill>
                  <a:schemeClr val="tx1"/>
                </a:solidFill>
                <a:effectLst/>
                <a:latin typeface="Arial" charset="0"/>
              </a:endParaRPr>
            </a:p>
          </p:txBody>
        </p:sp>
      </p:grpSp>
    </p:spTree>
    <p:extLst>
      <p:ext uri="{BB962C8B-B14F-4D97-AF65-F5344CB8AC3E}">
        <p14:creationId xmlns:p14="http://schemas.microsoft.com/office/powerpoint/2010/main" val="2948710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052" y="99254"/>
            <a:ext cx="8774857" cy="6622222"/>
            <a:chOff x="295252" y="220441"/>
            <a:chExt cx="9315495" cy="6622222"/>
          </a:xfrm>
        </p:grpSpPr>
        <p:pic>
          <p:nvPicPr>
            <p:cNvPr id="3" name="Picture 2"/>
            <p:cNvPicPr>
              <a:picLocks noChangeAspect="1"/>
            </p:cNvPicPr>
            <p:nvPr/>
          </p:nvPicPr>
          <p:blipFill>
            <a:blip r:embed="rId2"/>
            <a:stretch>
              <a:fillRect/>
            </a:stretch>
          </p:blipFill>
          <p:spPr>
            <a:xfrm>
              <a:off x="295252" y="220441"/>
              <a:ext cx="9315495" cy="6425741"/>
            </a:xfrm>
            <a:prstGeom prst="rect">
              <a:avLst/>
            </a:prstGeom>
          </p:spPr>
        </p:pic>
        <p:sp>
          <p:nvSpPr>
            <p:cNvPr id="4" name="TextBox 3"/>
            <p:cNvSpPr txBox="1"/>
            <p:nvPr/>
          </p:nvSpPr>
          <p:spPr>
            <a:xfrm>
              <a:off x="3568131" y="6592497"/>
              <a:ext cx="2076421" cy="250166"/>
            </a:xfrm>
            <a:prstGeom prst="rect">
              <a:avLst/>
            </a:prstGeom>
            <a:noFill/>
          </p:spPr>
          <p:txBody>
            <a:bodyPr wrap="square" lIns="0" tIns="0" rIns="0" bIns="0" rtlCol="0" anchor="ctr">
              <a:noAutofit/>
            </a:bodyPr>
            <a:lstStyle/>
            <a:p>
              <a:pPr algn="r">
                <a:spcBef>
                  <a:spcPct val="0"/>
                </a:spcBef>
                <a:buClr>
                  <a:schemeClr val="accent1"/>
                </a:buClr>
                <a:defRPr/>
              </a:pPr>
              <a:r>
                <a:rPr lang="en-US" sz="600" dirty="0">
                  <a:solidFill>
                    <a:schemeClr val="bg2"/>
                  </a:solidFill>
                </a:rPr>
                <a:t>© PA Knowledge Limited 2017</a:t>
              </a:r>
            </a:p>
          </p:txBody>
        </p:sp>
      </p:grpSp>
    </p:spTree>
    <p:extLst>
      <p:ext uri="{BB962C8B-B14F-4D97-AF65-F5344CB8AC3E}">
        <p14:creationId xmlns:p14="http://schemas.microsoft.com/office/powerpoint/2010/main" val="19869908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 Talent Roadmap Planning Template</a:t>
            </a:r>
          </a:p>
        </p:txBody>
      </p:sp>
      <p:sp>
        <p:nvSpPr>
          <p:cNvPr id="3" name="Inhaltsplatzhalter 2"/>
          <p:cNvSpPr>
            <a:spLocks noGrp="1"/>
          </p:cNvSpPr>
          <p:nvPr>
            <p:ph idx="1"/>
          </p:nvPr>
        </p:nvSpPr>
        <p:spPr/>
        <p:txBody>
          <a:bodyPr>
            <a:normAutofit fontScale="85000" lnSpcReduction="20000"/>
          </a:bodyPr>
          <a:lstStyle/>
          <a:p>
            <a:pPr marL="0" indent="0">
              <a:buNone/>
            </a:pPr>
            <a:r>
              <a:rPr lang="en-GB" sz="2400" dirty="0"/>
              <a:t>The </a:t>
            </a:r>
            <a:r>
              <a:rPr lang="en-GB" sz="2400" b="1" dirty="0"/>
              <a:t>Talent Roadmap Planning Template </a:t>
            </a:r>
            <a:r>
              <a:rPr lang="en-GB" sz="2400" dirty="0"/>
              <a:t>enables you to plan out the actions that will form the basis of your talent strategy. </a:t>
            </a:r>
          </a:p>
          <a:p>
            <a:pPr marL="0" indent="0">
              <a:buNone/>
            </a:pPr>
            <a:r>
              <a:rPr lang="en-GB" sz="2400" dirty="0"/>
              <a:t>Using the output from the Talent Dilemmas Diagnostic Tool as a basis, you can start to map out the journey to get you from your current state to the aspirational state as defined in your talent principles.  </a:t>
            </a:r>
          </a:p>
          <a:p>
            <a:pPr marL="0" indent="0">
              <a:buNone/>
            </a:pPr>
            <a:r>
              <a:rPr lang="en-GB" sz="2400" dirty="0"/>
              <a:t>The prioritisation of the actions to address the gaps in your talent principles will be dependent on your specific organisational objectives and how well developed your talent strategy currently is. Depending on the priority and impact of the action, determine the appropriate timescale for implementing each action and the associated activities. </a:t>
            </a:r>
          </a:p>
          <a:p>
            <a:pPr marL="0" indent="0">
              <a:buNone/>
            </a:pPr>
            <a:r>
              <a:rPr lang="en-GB" sz="2400" dirty="0"/>
              <a:t>On the next slide is a worked example, based on the second principle “We will be open with individuals about their performance and potential” from the example in the Talent Dilemmas Diagnostic Tool.</a:t>
            </a:r>
          </a:p>
          <a:p>
            <a:pPr marL="0" indent="0">
              <a:buNone/>
            </a:pPr>
            <a:endParaRPr lang="de-AT" dirty="0"/>
          </a:p>
        </p:txBody>
      </p:sp>
    </p:spTree>
    <p:extLst>
      <p:ext uri="{BB962C8B-B14F-4D97-AF65-F5344CB8AC3E}">
        <p14:creationId xmlns:p14="http://schemas.microsoft.com/office/powerpoint/2010/main" val="180372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Talent Roadmap </a:t>
            </a:r>
            <a:r>
              <a:rPr lang="de-DE" dirty="0" err="1"/>
              <a:t>Planning</a:t>
            </a:r>
            <a:r>
              <a:rPr lang="de-DE" dirty="0"/>
              <a:t> Template (II)</a:t>
            </a:r>
            <a:endParaRPr lang="de-AT" dirty="0"/>
          </a:p>
        </p:txBody>
      </p:sp>
      <p:graphicFrame>
        <p:nvGraphicFramePr>
          <p:cNvPr id="4" name="Group 139"/>
          <p:cNvGraphicFramePr>
            <a:graphicFrameLocks noGrp="1"/>
          </p:cNvGraphicFramePr>
          <p:nvPr>
            <p:extLst>
              <p:ext uri="{D42A27DB-BD31-4B8C-83A1-F6EECF244321}">
                <p14:modId xmlns:p14="http://schemas.microsoft.com/office/powerpoint/2010/main" val="2154207626"/>
              </p:ext>
            </p:extLst>
          </p:nvPr>
        </p:nvGraphicFramePr>
        <p:xfrm>
          <a:off x="203707" y="2058165"/>
          <a:ext cx="8736586" cy="2812525"/>
        </p:xfrm>
        <a:graphic>
          <a:graphicData uri="http://schemas.openxmlformats.org/drawingml/2006/table">
            <a:tbl>
              <a:tblPr firstRow="1" bandRow="1">
                <a:tableStyleId>{BC89EF96-8CEA-46FF-86C4-4CE0E7609802}</a:tableStyleId>
              </a:tblPr>
              <a:tblGrid>
                <a:gridCol w="1033759">
                  <a:extLst>
                    <a:ext uri="{9D8B030D-6E8A-4147-A177-3AD203B41FA5}">
                      <a16:colId xmlns:a16="http://schemas.microsoft.com/office/drawing/2014/main" val="20000"/>
                    </a:ext>
                  </a:extLst>
                </a:gridCol>
                <a:gridCol w="2567609">
                  <a:extLst>
                    <a:ext uri="{9D8B030D-6E8A-4147-A177-3AD203B41FA5}">
                      <a16:colId xmlns:a16="http://schemas.microsoft.com/office/drawing/2014/main" val="20001"/>
                    </a:ext>
                  </a:extLst>
                </a:gridCol>
                <a:gridCol w="2567609">
                  <a:extLst>
                    <a:ext uri="{9D8B030D-6E8A-4147-A177-3AD203B41FA5}">
                      <a16:colId xmlns:a16="http://schemas.microsoft.com/office/drawing/2014/main" val="20002"/>
                    </a:ext>
                  </a:extLst>
                </a:gridCol>
                <a:gridCol w="2567609">
                  <a:extLst>
                    <a:ext uri="{9D8B030D-6E8A-4147-A177-3AD203B41FA5}">
                      <a16:colId xmlns:a16="http://schemas.microsoft.com/office/drawing/2014/main" val="20003"/>
                    </a:ext>
                  </a:extLst>
                </a:gridCol>
              </a:tblGrid>
              <a:tr h="3577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bg1"/>
                        </a:solidFill>
                        <a:effectLst/>
                        <a:latin typeface="+mj-lt"/>
                        <a:ea typeface="MS PGothic"/>
                        <a:cs typeface="MS PGothic"/>
                      </a:endParaRPr>
                    </a:p>
                  </a:txBody>
                  <a:tcPr marL="84406" marR="84406" marT="42203" marB="42203" anchor="ctr" horzOverflow="overflow">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0" u="none" strike="noStrike" cap="none" normalizeH="0" baseline="0" dirty="0">
                          <a:ln>
                            <a:noFill/>
                          </a:ln>
                          <a:solidFill>
                            <a:schemeClr val="bg1"/>
                          </a:solidFill>
                          <a:effectLst/>
                          <a:latin typeface="+mj-lt"/>
                          <a:ea typeface="+mn-ea"/>
                          <a:cs typeface="+mn-cs"/>
                        </a:rPr>
                        <a:t>PLAN OF WORK: YEAR ONE</a:t>
                      </a:r>
                      <a:endParaRPr kumimoji="0" lang="en-US" sz="1000" b="1" i="0" u="none" strike="noStrike" cap="none" normalizeH="0" baseline="0" dirty="0">
                        <a:ln>
                          <a:noFill/>
                        </a:ln>
                        <a:solidFill>
                          <a:schemeClr val="bg1"/>
                        </a:solidFill>
                        <a:effectLst/>
                        <a:latin typeface="+mj-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solidFill>
                            <a:schemeClr val="bg1"/>
                          </a:solidFill>
                          <a:effectLst/>
                          <a:latin typeface="+mj-lt"/>
                        </a:rPr>
                        <a:t>PLAN OF WORK: YEAR TWO</a:t>
                      </a:r>
                      <a:endParaRPr kumimoji="0" lang="en-US" sz="1000" b="1" i="0" u="none" strike="noStrike" cap="none" normalizeH="0" baseline="0" dirty="0">
                        <a:ln>
                          <a:noFill/>
                        </a:ln>
                        <a:solidFill>
                          <a:schemeClr val="bg1"/>
                        </a:solidFill>
                        <a:effectLst/>
                        <a:latin typeface="+mj-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0" u="none" strike="noStrike" cap="none" normalizeH="0" baseline="0" dirty="0">
                          <a:ln>
                            <a:noFill/>
                          </a:ln>
                          <a:solidFill>
                            <a:schemeClr val="bg1"/>
                          </a:solidFill>
                          <a:effectLst/>
                          <a:latin typeface="+mj-lt"/>
                          <a:ea typeface="+mn-ea"/>
                          <a:cs typeface="+mn-cs"/>
                        </a:rPr>
                        <a:t>PLAN OF WORK: YEAR THREE</a:t>
                      </a:r>
                      <a:endParaRPr kumimoji="0" lang="en-US" sz="1000" b="1" i="0" u="none" strike="noStrike" cap="none" normalizeH="0" baseline="0" dirty="0">
                        <a:ln>
                          <a:noFill/>
                        </a:ln>
                        <a:solidFill>
                          <a:schemeClr val="bg1"/>
                        </a:solidFill>
                        <a:effectLst/>
                        <a:latin typeface="+mj-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35827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j-lt"/>
                          <a:ea typeface="MS PGothic"/>
                          <a:cs typeface="MS PGothic"/>
                        </a:rPr>
                        <a:t>ACTION</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defRPr/>
                      </a:pPr>
                      <a:r>
                        <a:rPr lang="en-GB" sz="1000" b="1" dirty="0">
                          <a:solidFill>
                            <a:schemeClr val="tx1"/>
                          </a:solidFill>
                          <a:latin typeface="+mj-lt"/>
                        </a:rPr>
                        <a:t>Get the fundamentals of talent and performance management right</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GB" sz="1000" b="1" i="0" u="none" strike="noStrike" cap="none" normalizeH="0" baseline="0" dirty="0">
                          <a:ln>
                            <a:noFill/>
                          </a:ln>
                          <a:solidFill>
                            <a:schemeClr val="tx1"/>
                          </a:solidFill>
                          <a:effectLst/>
                          <a:latin typeface="+mj-lt"/>
                          <a:ea typeface="MS PGothic"/>
                          <a:cs typeface="MS PGothic"/>
                        </a:rPr>
                        <a:t>Build line manager skill and will to manage talent and performance</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GB" sz="1000" b="1" i="0" u="none" strike="noStrike" cap="none" normalizeH="0" baseline="0" dirty="0">
                          <a:ln>
                            <a:noFill/>
                          </a:ln>
                          <a:solidFill>
                            <a:schemeClr val="tx1"/>
                          </a:solidFill>
                          <a:effectLst/>
                          <a:latin typeface="+mj-lt"/>
                          <a:ea typeface="MS PGothic"/>
                          <a:cs typeface="MS PGothic"/>
                        </a:rPr>
                        <a:t>Embed talent management by sticking with the process</a:t>
                      </a:r>
                    </a:p>
                  </a:txBody>
                  <a:tcPr marL="84406" marR="84406" marT="42203" marB="42203" anchor="ctr" horzOverflow="overflow">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1"/>
                  </a:ext>
                </a:extLst>
              </a:tr>
              <a:tr h="162085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j-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Review and align talent and performance management processes </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Clarify talent definition</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Test manager mindsets around transparency</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Agree who will give the feedback and how</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Review and streamline performance management process to ensure links to feedback process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Focus on an accurate and fair talent identification process</a:t>
                      </a:r>
                    </a:p>
                  </a:txBody>
                  <a:tcPr marL="84406" marR="84406" marT="42203" marB="42203"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Test current levels of feedback skills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Develop and run a </a:t>
                      </a:r>
                      <a:r>
                        <a:rPr kumimoji="0" lang="en-US" sz="1000" b="0" i="0" u="none" strike="noStrike" cap="none" normalizeH="0" baseline="0" dirty="0" err="1">
                          <a:ln>
                            <a:noFill/>
                          </a:ln>
                          <a:solidFill>
                            <a:schemeClr val="tx1"/>
                          </a:solidFill>
                          <a:effectLst/>
                          <a:latin typeface="+mj-lt"/>
                          <a:ea typeface="MS PGothic"/>
                          <a:cs typeface="MS PGothic"/>
                        </a:rPr>
                        <a:t>programme</a:t>
                      </a:r>
                      <a:r>
                        <a:rPr kumimoji="0" lang="en-US" sz="1000" b="0" i="0" u="none" strike="noStrike" cap="none" normalizeH="0" baseline="0" dirty="0">
                          <a:ln>
                            <a:noFill/>
                          </a:ln>
                          <a:solidFill>
                            <a:schemeClr val="tx1"/>
                          </a:solidFill>
                          <a:effectLst/>
                          <a:latin typeface="+mj-lt"/>
                          <a:ea typeface="MS PGothic"/>
                          <a:cs typeface="MS PGothic"/>
                        </a:rPr>
                        <a:t> of interventions to build individual skill</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Ensure inputs to, and outputs from, current year performance management process are clearly linked to talent management</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Run second-year data collection processes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cap="none" normalizeH="0" baseline="0" dirty="0">
                          <a:ln>
                            <a:noFill/>
                          </a:ln>
                          <a:solidFill>
                            <a:schemeClr val="tx1"/>
                          </a:solidFill>
                          <a:effectLst/>
                          <a:latin typeface="+mj-lt"/>
                          <a:ea typeface="MS PGothic"/>
                          <a:cs typeface="MS PGothic"/>
                        </a:rPr>
                        <a:t>Run first year of feedback </a:t>
                      </a:r>
                    </a:p>
                  </a:txBody>
                  <a:tcPr marL="84406" marR="84406" marT="42203" marB="42203"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kern="1200" cap="none" normalizeH="0" baseline="0" dirty="0">
                          <a:ln>
                            <a:noFill/>
                          </a:ln>
                          <a:solidFill>
                            <a:schemeClr val="tx1"/>
                          </a:solidFill>
                          <a:effectLst/>
                          <a:latin typeface="+mj-lt"/>
                          <a:ea typeface="MS PGothic"/>
                          <a:cs typeface="MS PGothic"/>
                        </a:rPr>
                        <a:t>Run third year of data collection and second year of feedback</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kern="1200" cap="none" normalizeH="0" baseline="0" dirty="0">
                          <a:ln>
                            <a:noFill/>
                          </a:ln>
                          <a:solidFill>
                            <a:schemeClr val="tx1"/>
                          </a:solidFill>
                          <a:effectLst/>
                          <a:latin typeface="+mj-lt"/>
                          <a:ea typeface="MS PGothic"/>
                          <a:cs typeface="MS PGothic"/>
                        </a:rPr>
                        <a:t>Enhance talent identification process with input from other sources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kern="1200" cap="none" normalizeH="0" baseline="0" dirty="0">
                          <a:ln>
                            <a:noFill/>
                          </a:ln>
                          <a:solidFill>
                            <a:schemeClr val="tx1"/>
                          </a:solidFill>
                          <a:effectLst/>
                          <a:latin typeface="+mj-lt"/>
                          <a:ea typeface="MS PGothic"/>
                          <a:cs typeface="MS PGothic"/>
                        </a:rPr>
                        <a:t>Build additional sources into feedback process and performance management process</a:t>
                      </a:r>
                    </a:p>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r>
                        <a:rPr kumimoji="0" lang="en-US" sz="1000" b="0" i="0" u="none" strike="noStrike" kern="1200" cap="none" normalizeH="0" baseline="0" dirty="0">
                          <a:ln>
                            <a:noFill/>
                          </a:ln>
                          <a:solidFill>
                            <a:schemeClr val="tx1"/>
                          </a:solidFill>
                          <a:effectLst/>
                          <a:latin typeface="+mj-lt"/>
                          <a:ea typeface="MS PGothic"/>
                          <a:cs typeface="MS PGothic"/>
                        </a:rPr>
                        <a:t>Focus on action planning for development and deployment</a:t>
                      </a:r>
                    </a:p>
                  </a:txBody>
                  <a:tcPr marL="84406" marR="84406" marT="42203" marB="42203" horzOverflow="overflow"/>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446243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endParaRPr lang="en-US"/>
          </a:p>
        </p:txBody>
      </p:sp>
      <p:sp>
        <p:nvSpPr>
          <p:cNvPr id="3" name="Foliennummernplatzhalter 2"/>
          <p:cNvSpPr>
            <a:spLocks noGrp="1"/>
          </p:cNvSpPr>
          <p:nvPr>
            <p:ph type="sldNum" sz="quarter" idx="12"/>
          </p:nvPr>
        </p:nvSpPr>
        <p:spPr/>
        <p:txBody>
          <a:bodyPr/>
          <a:lstStyle/>
          <a:p>
            <a:fld id="{9B618960-8005-486C-9A75-10CB2AAC16F9}" type="slidenum">
              <a:rPr lang="en-US" smtClean="0"/>
              <a:t>24</a:t>
            </a:fld>
            <a:endParaRPr lang="en-US"/>
          </a:p>
        </p:txBody>
      </p:sp>
      <p:graphicFrame>
        <p:nvGraphicFramePr>
          <p:cNvPr id="4" name="Group 139"/>
          <p:cNvGraphicFramePr>
            <a:graphicFrameLocks noGrp="1"/>
          </p:cNvGraphicFramePr>
          <p:nvPr/>
        </p:nvGraphicFramePr>
        <p:xfrm>
          <a:off x="111850" y="1072586"/>
          <a:ext cx="8967497" cy="5283764"/>
        </p:xfrm>
        <a:graphic>
          <a:graphicData uri="http://schemas.openxmlformats.org/drawingml/2006/table">
            <a:tbl>
              <a:tblPr firstRow="1" bandRow="1">
                <a:tableStyleId>{BC89EF96-8CEA-46FF-86C4-4CE0E7609802}</a:tableStyleId>
              </a:tblPr>
              <a:tblGrid>
                <a:gridCol w="1061081">
                  <a:extLst>
                    <a:ext uri="{9D8B030D-6E8A-4147-A177-3AD203B41FA5}">
                      <a16:colId xmlns:a16="http://schemas.microsoft.com/office/drawing/2014/main" val="20000"/>
                    </a:ext>
                  </a:extLst>
                </a:gridCol>
                <a:gridCol w="2635472">
                  <a:extLst>
                    <a:ext uri="{9D8B030D-6E8A-4147-A177-3AD203B41FA5}">
                      <a16:colId xmlns:a16="http://schemas.microsoft.com/office/drawing/2014/main" val="20001"/>
                    </a:ext>
                  </a:extLst>
                </a:gridCol>
                <a:gridCol w="2635472">
                  <a:extLst>
                    <a:ext uri="{9D8B030D-6E8A-4147-A177-3AD203B41FA5}">
                      <a16:colId xmlns:a16="http://schemas.microsoft.com/office/drawing/2014/main" val="20002"/>
                    </a:ext>
                  </a:extLst>
                </a:gridCol>
                <a:gridCol w="2635472">
                  <a:extLst>
                    <a:ext uri="{9D8B030D-6E8A-4147-A177-3AD203B41FA5}">
                      <a16:colId xmlns:a16="http://schemas.microsoft.com/office/drawing/2014/main" val="20003"/>
                    </a:ext>
                  </a:extLst>
                </a:gridCol>
              </a:tblGrid>
              <a:tr h="58076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000" b="0" i="1"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0" u="none" strike="noStrike" cap="none" normalizeH="0" baseline="0" dirty="0">
                          <a:ln>
                            <a:noFill/>
                          </a:ln>
                          <a:solidFill>
                            <a:schemeClr val="bg1"/>
                          </a:solidFill>
                          <a:effectLst/>
                          <a:latin typeface="+mn-lt"/>
                          <a:ea typeface="+mn-ea"/>
                          <a:cs typeface="+mn-cs"/>
                        </a:rPr>
                        <a:t>PLAN OF WORK: YEAR ONE</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u="none" strike="noStrike" cap="none" normalizeH="0" baseline="0" dirty="0">
                          <a:ln>
                            <a:noFill/>
                          </a:ln>
                          <a:solidFill>
                            <a:schemeClr val="bg1"/>
                          </a:solidFill>
                          <a:effectLst/>
                          <a:latin typeface="+mn-lt"/>
                        </a:rPr>
                        <a:t>PLAN OF WORK: YEAR TWO</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0" u="none" strike="noStrike" cap="none" normalizeH="0" baseline="0" dirty="0">
                          <a:ln>
                            <a:noFill/>
                          </a:ln>
                          <a:solidFill>
                            <a:schemeClr val="bg1"/>
                          </a:solidFill>
                          <a:effectLst/>
                          <a:latin typeface="+mn-lt"/>
                          <a:ea typeface="+mn-ea"/>
                          <a:cs typeface="+mn-cs"/>
                        </a:rPr>
                        <a:t>PLAN OF WORK: YEAR THREE</a:t>
                      </a:r>
                      <a:endParaRPr kumimoji="0" lang="en-US" sz="1000" b="1" i="0" u="none" strike="noStrike" cap="none" normalizeH="0" baseline="0" dirty="0">
                        <a:ln>
                          <a:noFill/>
                        </a:ln>
                        <a:solidFill>
                          <a:schemeClr val="bg1"/>
                        </a:solidFill>
                        <a:effectLst/>
                        <a:latin typeface="+mn-lt"/>
                        <a:ea typeface="MS PGothic"/>
                        <a:cs typeface="MS PGothic"/>
                      </a:endParaRPr>
                    </a:p>
                  </a:txBody>
                  <a:tcPr marL="84406" marR="84406" marT="42203" marB="42203" anchor="ctr" horzOverflow="overflow">
                    <a:lnL w="1270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n-lt"/>
                          <a:ea typeface="MS PGothic"/>
                          <a:cs typeface="MS PGothic"/>
                        </a:rPr>
                        <a:t>ACTION</a:t>
                      </a: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defRPr/>
                      </a:pPr>
                      <a:endParaRPr lang="en-GB" sz="1000" b="1" dirty="0">
                        <a:solidFill>
                          <a:schemeClr val="tx1"/>
                        </a:solidFill>
                        <a:latin typeface="+mn-lt"/>
                      </a:endParaRP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lnT w="28575" cap="flat" cmpd="sng" algn="ctr">
                      <a:solidFill>
                        <a:schemeClr val="bg1"/>
                      </a:solidFill>
                      <a:prstDash val="solid"/>
                      <a:round/>
                      <a:headEnd type="none" w="med" len="med"/>
                      <a:tailEnd type="none" w="med" len="med"/>
                    </a:lnT>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1"/>
                  </a:ext>
                </a:extLst>
              </a:tr>
              <a:tr h="603072">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n-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kern="1200" cap="none" normalizeH="0" baseline="0" dirty="0">
                        <a:ln>
                          <a:noFill/>
                        </a:ln>
                        <a:solidFill>
                          <a:schemeClr val="tx1"/>
                        </a:solidFill>
                        <a:effectLst/>
                        <a:latin typeface="+mn-lt"/>
                        <a:ea typeface="MS PGothic"/>
                        <a:cs typeface="MS PGothic"/>
                      </a:endParaRPr>
                    </a:p>
                  </a:txBody>
                  <a:tcPr marL="84406" marR="84406" marT="42203" marB="42203" horzOverflow="overflow"/>
                </a:tc>
                <a:extLst>
                  <a:ext uri="{0D108BD9-81ED-4DB2-BD59-A6C34878D82A}">
                    <a16:rowId xmlns:a16="http://schemas.microsoft.com/office/drawing/2014/main" val="10002"/>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n-lt"/>
                          <a:ea typeface="MS PGothic"/>
                          <a:cs typeface="MS PGothic"/>
                        </a:rPr>
                        <a:t>ACTION</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3"/>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n-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4"/>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n-lt"/>
                          <a:ea typeface="MS PGothic"/>
                          <a:cs typeface="MS PGothic"/>
                        </a:rPr>
                        <a:t>ACTION</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5"/>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n-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6"/>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1" i="1" u="none" strike="noStrike" cap="none" normalizeH="0" baseline="0" dirty="0">
                          <a:ln>
                            <a:noFill/>
                          </a:ln>
                          <a:solidFill>
                            <a:schemeClr val="tx1"/>
                          </a:solidFill>
                          <a:effectLst/>
                          <a:latin typeface="+mn-lt"/>
                          <a:ea typeface="MS PGothic"/>
                          <a:cs typeface="MS PGothic"/>
                        </a:rPr>
                        <a:t>ACTION</a:t>
                      </a: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GB"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7"/>
                  </a:ext>
                </a:extLst>
              </a:tr>
              <a:tr h="55644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000" b="0" i="1" u="none" strike="noStrike" cap="none" normalizeH="0" baseline="0" dirty="0">
                          <a:ln>
                            <a:noFill/>
                          </a:ln>
                          <a:solidFill>
                            <a:schemeClr val="tx1"/>
                          </a:solidFill>
                          <a:effectLst/>
                          <a:latin typeface="+mn-lt"/>
                          <a:ea typeface="MS PGothic"/>
                          <a:cs typeface="MS PGothic"/>
                        </a:rPr>
                        <a:t>KEY ACTIVITIES</a:t>
                      </a: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mn-lt"/>
                        <a:ea typeface="MS PGothic"/>
                        <a:cs typeface="MS PGothic"/>
                      </a:endParaRPr>
                    </a:p>
                  </a:txBody>
                  <a:tcPr marL="84406" marR="84406" marT="42203" marB="42203" anchor="ctr" horzOverflow="overflow"/>
                </a:tc>
                <a:extLst>
                  <a:ext uri="{0D108BD9-81ED-4DB2-BD59-A6C34878D82A}">
                    <a16:rowId xmlns:a16="http://schemas.microsoft.com/office/drawing/2014/main" val="10008"/>
                  </a:ext>
                </a:extLst>
              </a:tr>
              <a:tr h="204788">
                <a:tc gridSpan="4">
                  <a:txBody>
                    <a:bodyPr/>
                    <a:lstStyle/>
                    <a:p>
                      <a:pPr marL="0" marR="0" lvl="0" indent="0" algn="r" defTabSz="914400" rtl="0" eaLnBrk="0" fontAlgn="base" latinLnBrk="0" hangingPunct="0">
                        <a:lnSpc>
                          <a:spcPct val="100000"/>
                        </a:lnSpc>
                        <a:spcBef>
                          <a:spcPct val="20000"/>
                        </a:spcBef>
                        <a:spcAft>
                          <a:spcPct val="0"/>
                        </a:spcAft>
                        <a:buClr>
                          <a:srgbClr val="D78539"/>
                        </a:buClr>
                        <a:buSzTx/>
                        <a:buFontTx/>
                        <a:buNone/>
                        <a:tabLst/>
                        <a:defRPr/>
                      </a:pPr>
                      <a:r>
                        <a:rPr kumimoji="0" lang="en-US" sz="600" b="0" i="0" u="none" strike="noStrike" kern="1200" cap="none" spc="0" normalizeH="0" baseline="0" noProof="0" dirty="0">
                          <a:ln>
                            <a:noFill/>
                          </a:ln>
                          <a:solidFill>
                            <a:srgbClr val="5E707D"/>
                          </a:solidFill>
                          <a:effectLst/>
                          <a:uLnTx/>
                          <a:uFillTx/>
                          <a:latin typeface="+mn-lt"/>
                          <a:ea typeface="+mn-ea"/>
                          <a:cs typeface="+mn-cs"/>
                        </a:rPr>
                        <a:t>© PA Knowledge Limited 2017</a:t>
                      </a:r>
                    </a:p>
                  </a:txBody>
                  <a:tcPr marL="84406" marR="84406" marT="42203" marB="4220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alpha val="20000"/>
                      </a:schemeClr>
                    </a:solidFill>
                  </a:tcPr>
                </a:tc>
                <a:tc hMerge="1">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171450" marR="0" lvl="0" indent="-171450" algn="l" defTabSz="914400" rtl="0" eaLnBrk="0" fontAlgn="base" latinLnBrk="0" hangingPunct="0">
                        <a:lnSpc>
                          <a:spcPct val="100000"/>
                        </a:lnSpc>
                        <a:spcBef>
                          <a:spcPct val="20000"/>
                        </a:spcBef>
                        <a:spcAft>
                          <a:spcPct val="0"/>
                        </a:spcAft>
                        <a:buClr>
                          <a:schemeClr val="accent2"/>
                        </a:buClr>
                        <a:buSzTx/>
                        <a:buFont typeface="Arial" panose="020B0604020202020204" pitchFamily="34" charset="0"/>
                        <a:buChar char="•"/>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Calibri" panose="020F0502020204030204" pitchFamily="34" charset="0"/>
                        <a:ea typeface="MS PGothic"/>
                        <a:cs typeface="MS PGothic"/>
                      </a:endParaRPr>
                    </a:p>
                  </a:txBody>
                  <a:tcPr marL="84406" marR="84406" marT="42203" marB="42203" anchor="ctr" horzOverflow="overflow">
                    <a:solidFill>
                      <a:schemeClr val="bg1">
                        <a:alpha val="20000"/>
                      </a:schemeClr>
                    </a:solidFill>
                  </a:tcPr>
                </a:tc>
                <a:extLst>
                  <a:ext uri="{0D108BD9-81ED-4DB2-BD59-A6C34878D82A}">
                    <a16:rowId xmlns:a16="http://schemas.microsoft.com/office/drawing/2014/main" val="10009"/>
                  </a:ext>
                </a:extLst>
              </a:tr>
            </a:tbl>
          </a:graphicData>
        </a:graphic>
      </p:graphicFrame>
      <p:sp>
        <p:nvSpPr>
          <p:cNvPr id="5" name="Titel 1"/>
          <p:cNvSpPr txBox="1">
            <a:spLocks/>
          </p:cNvSpPr>
          <p:nvPr/>
        </p:nvSpPr>
        <p:spPr>
          <a:xfrm>
            <a:off x="305810" y="365126"/>
            <a:ext cx="7886700" cy="498734"/>
          </a:xfrm>
          <a:prstGeom prst="rect">
            <a:avLst/>
          </a:prstGeom>
        </p:spPr>
        <p:txBody>
          <a:bodyP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i="1" dirty="0"/>
              <a:t>Talent Roadmap Planning Template (III)</a:t>
            </a:r>
            <a:endParaRPr lang="de-AT" dirty="0"/>
          </a:p>
        </p:txBody>
      </p:sp>
    </p:spTree>
    <p:extLst>
      <p:ext uri="{BB962C8B-B14F-4D97-AF65-F5344CB8AC3E}">
        <p14:creationId xmlns:p14="http://schemas.microsoft.com/office/powerpoint/2010/main" val="1182392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Exercise</a:t>
            </a:r>
            <a:endParaRPr lang="de-AT" dirty="0"/>
          </a:p>
        </p:txBody>
      </p:sp>
      <p:sp>
        <p:nvSpPr>
          <p:cNvPr id="3" name="Inhaltsplatzhalter 2"/>
          <p:cNvSpPr>
            <a:spLocks noGrp="1"/>
          </p:cNvSpPr>
          <p:nvPr>
            <p:ph idx="1"/>
          </p:nvPr>
        </p:nvSpPr>
        <p:spPr/>
        <p:txBody>
          <a:bodyPr>
            <a:normAutofit lnSpcReduction="10000"/>
          </a:bodyPr>
          <a:lstStyle/>
          <a:p>
            <a:pPr marL="457200" indent="-457200">
              <a:buFont typeface="+mj-lt"/>
              <a:buAutoNum type="arabicPeriod"/>
            </a:pPr>
            <a:r>
              <a:rPr lang="en-GB" dirty="0"/>
              <a:t>First read through the talent strategy tool and try to answer the following questions (Time 20 minutes):</a:t>
            </a:r>
          </a:p>
          <a:p>
            <a:pPr marL="800100" lvl="1" indent="-457200">
              <a:buFont typeface="+mj-lt"/>
              <a:buAutoNum type="alphaLcPeriod"/>
            </a:pPr>
            <a:r>
              <a:rPr lang="en-GB" dirty="0"/>
              <a:t>What stakeholders do you want to involve as interview partners</a:t>
            </a:r>
          </a:p>
          <a:p>
            <a:pPr marL="800100" lvl="1" indent="-457200">
              <a:buFont typeface="+mj-lt"/>
              <a:buAutoNum type="alphaLcPeriod"/>
            </a:pPr>
            <a:r>
              <a:rPr lang="en-GB" dirty="0"/>
              <a:t>Do you have all the important information available to perform a situation analysis and if not do you know where to get the info?</a:t>
            </a:r>
          </a:p>
          <a:p>
            <a:pPr marL="800100" lvl="1" indent="-457200">
              <a:buFont typeface="+mj-lt"/>
              <a:buAutoNum type="alphaLcPeriod"/>
            </a:pPr>
            <a:r>
              <a:rPr lang="en-GB" dirty="0"/>
              <a:t>Look through the talent dilemmas and identify the ones who seem to be important for you and position yourself where you are and where you should be?</a:t>
            </a:r>
          </a:p>
          <a:p>
            <a:pPr marL="800100" lvl="1" indent="-457200">
              <a:buFont typeface="+mj-lt"/>
              <a:buAutoNum type="alphaLcPeriod"/>
            </a:pPr>
            <a:endParaRPr lang="en-GB" dirty="0"/>
          </a:p>
          <a:p>
            <a:pPr marL="457200" indent="-457200">
              <a:buFont typeface="+mj-lt"/>
              <a:buAutoNum type="arabicPeriod"/>
            </a:pPr>
            <a:r>
              <a:rPr lang="en-GB" dirty="0"/>
              <a:t>In a second step work in pairs and share your thoughts and findings with your working partner (Time: 20 minutes)</a:t>
            </a:r>
          </a:p>
          <a:p>
            <a:pPr marL="457200" indent="-457200">
              <a:buFont typeface="+mj-lt"/>
              <a:buAutoNum type="arabicPeriod"/>
            </a:pPr>
            <a:r>
              <a:rPr lang="en-GB" dirty="0"/>
              <a:t>Write down the key findings and questions</a:t>
            </a:r>
          </a:p>
          <a:p>
            <a:pPr marL="457200" indent="-457200">
              <a:buFont typeface="+mj-lt"/>
              <a:buAutoNum type="arabicPeriod"/>
            </a:pPr>
            <a:r>
              <a:rPr lang="en-GB" dirty="0"/>
              <a:t>Group discussion: How can the talent strategy tool be put into action? (Time: 20 minutes)</a:t>
            </a:r>
          </a:p>
        </p:txBody>
      </p:sp>
    </p:spTree>
    <p:extLst>
      <p:ext uri="{BB962C8B-B14F-4D97-AF65-F5344CB8AC3E}">
        <p14:creationId xmlns:p14="http://schemas.microsoft.com/office/powerpoint/2010/main" val="21517713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7" name="Title 2">
            <a:extLst>
              <a:ext uri="{FF2B5EF4-FFF2-40B4-BE49-F238E27FC236}">
                <a16:creationId xmlns:a16="http://schemas.microsoft.com/office/drawing/2014/main" id="{9EC3567D-321E-4D8C-990E-10BE5B3602A6}"/>
              </a:ext>
            </a:extLst>
          </p:cNvPr>
          <p:cNvSpPr>
            <a:spLocks noGrp="1"/>
          </p:cNvSpPr>
          <p:nvPr>
            <p:ph type="ctrTitle"/>
          </p:nvPr>
        </p:nvSpPr>
        <p:spPr>
          <a:xfrm>
            <a:off x="311700" y="1642466"/>
            <a:ext cx="8520600" cy="528865"/>
          </a:xfrm>
          <a:prstGeom prst="roundRect">
            <a:avLst/>
          </a:prstGeom>
          <a:solidFill>
            <a:srgbClr val="3087B9"/>
          </a:solidFill>
        </p:spPr>
        <p:style>
          <a:lnRef idx="0">
            <a:schemeClr val="accent4"/>
          </a:lnRef>
          <a:fillRef idx="3">
            <a:schemeClr val="accent4"/>
          </a:fillRef>
          <a:effectRef idx="3">
            <a:schemeClr val="accent4"/>
          </a:effectRef>
          <a:fontRef idx="minor">
            <a:schemeClr val="lt1"/>
          </a:fontRef>
        </p:style>
        <p:txBody>
          <a:bodyPr anchor="ctr">
            <a:normAutofit fontScale="90000"/>
          </a:bodyPr>
          <a:lstStyle/>
          <a:p>
            <a:r>
              <a:rPr lang="en-GB" sz="3400" b="1" spc="50" dirty="0">
                <a:ln w="0"/>
                <a:solidFill>
                  <a:schemeClr val="bg2"/>
                </a:solidFill>
                <a:effectLst>
                  <a:innerShdw blurRad="63500" dist="50800" dir="13500000">
                    <a:srgbClr val="000000">
                      <a:alpha val="50000"/>
                    </a:srgbClr>
                  </a:innerShdw>
                </a:effectLst>
              </a:rPr>
              <a:t>Summary/Conclusion</a:t>
            </a:r>
          </a:p>
        </p:txBody>
      </p:sp>
      <p:sp>
        <p:nvSpPr>
          <p:cNvPr id="16" name="Google Shape;55;p13">
            <a:extLst>
              <a:ext uri="{FF2B5EF4-FFF2-40B4-BE49-F238E27FC236}">
                <a16:creationId xmlns:a16="http://schemas.microsoft.com/office/drawing/2014/main" id="{17CCE1D5-4F53-49BA-82C4-F4151857EA27}"/>
              </a:ext>
            </a:extLst>
          </p:cNvPr>
          <p:cNvSpPr txBox="1">
            <a:spLocks noGrp="1"/>
          </p:cNvSpPr>
          <p:nvPr>
            <p:ph type="subTitle" idx="1"/>
          </p:nvPr>
        </p:nvSpPr>
        <p:spPr>
          <a:xfrm>
            <a:off x="311700" y="2502828"/>
            <a:ext cx="8330181" cy="2897001"/>
          </a:xfrm>
          <a:prstGeom prst="rect">
            <a:avLst/>
          </a:prstGeom>
        </p:spPr>
        <p:txBody>
          <a:bodyPr spcFirstLastPara="1" vert="horz" wrap="square" lIns="91425" tIns="91425" rIns="91425" bIns="91425" rtlCol="0" anchor="t" anchorCtr="0">
            <a:noAutofit/>
          </a:bodyPr>
          <a:lstStyle/>
          <a:p>
            <a:pPr marL="514350" indent="-514350" algn="l">
              <a:lnSpc>
                <a:spcPct val="100000"/>
              </a:lnSpc>
              <a:spcBef>
                <a:spcPts val="0"/>
              </a:spcBef>
              <a:buFont typeface="+mj-lt"/>
              <a:buAutoNum type="arabicPeriod"/>
            </a:pPr>
            <a:r>
              <a:rPr lang="en-GB" dirty="0"/>
              <a:t>Talent Management Strategy development needs to address three fields: Strategy, Culture and HR-Processes</a:t>
            </a:r>
          </a:p>
          <a:p>
            <a:pPr marL="514350" indent="-514350" algn="l">
              <a:lnSpc>
                <a:spcPct val="100000"/>
              </a:lnSpc>
              <a:spcBef>
                <a:spcPts val="0"/>
              </a:spcBef>
              <a:buFont typeface="+mj-lt"/>
              <a:buAutoNum type="arabicPeriod"/>
            </a:pPr>
            <a:r>
              <a:rPr lang="en-GB" dirty="0"/>
              <a:t>An instrument for raising organisational resilience, achieving business goals and developing ALL employees.</a:t>
            </a:r>
          </a:p>
          <a:p>
            <a:pPr marL="514350" indent="-514350" algn="l">
              <a:lnSpc>
                <a:spcPct val="100000"/>
              </a:lnSpc>
              <a:spcBef>
                <a:spcPts val="0"/>
              </a:spcBef>
              <a:buFont typeface="+mj-lt"/>
              <a:buAutoNum type="arabicPeriod"/>
            </a:pPr>
            <a:r>
              <a:rPr lang="en-GB" dirty="0"/>
              <a:t>Involve all important stakeholders (CEO, line managers, HR, etc.)</a:t>
            </a:r>
          </a:p>
          <a:p>
            <a:pPr marL="514350" indent="-514350" algn="l">
              <a:lnSpc>
                <a:spcPct val="100000"/>
              </a:lnSpc>
              <a:spcBef>
                <a:spcPts val="0"/>
              </a:spcBef>
              <a:buFont typeface="+mj-lt"/>
              <a:buAutoNum type="arabicPeriod"/>
            </a:pPr>
            <a:r>
              <a:rPr lang="en-GB" dirty="0"/>
              <a:t>Analyse carefully the internal and external situation and align with business strategy.</a:t>
            </a:r>
          </a:p>
          <a:p>
            <a:pPr marL="514350" indent="-514350" algn="l">
              <a:lnSpc>
                <a:spcPct val="100000"/>
              </a:lnSpc>
              <a:spcBef>
                <a:spcPts val="0"/>
              </a:spcBef>
              <a:buFont typeface="+mj-lt"/>
              <a:buAutoNum type="arabicPeriod"/>
            </a:pPr>
            <a:r>
              <a:rPr lang="en-GB" dirty="0"/>
              <a:t>Identify the most important challenges and opportunities and what actions need to be taken to address them properly.</a:t>
            </a:r>
          </a:p>
          <a:p>
            <a:pPr marL="514350" indent="-514350" algn="l">
              <a:lnSpc>
                <a:spcPct val="100000"/>
              </a:lnSpc>
              <a:spcBef>
                <a:spcPts val="0"/>
              </a:spcBef>
              <a:buFont typeface="+mj-lt"/>
              <a:buAutoNum type="arabicPeriod"/>
            </a:pPr>
            <a:r>
              <a:rPr lang="en-GB" dirty="0"/>
              <a:t>Create a 3 year talent roadmap with clear actions and key activities and present your plan to your company/team.</a:t>
            </a:r>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a:p>
            <a:pPr marL="514350" indent="-514350" algn="l">
              <a:lnSpc>
                <a:spcPct val="100000"/>
              </a:lnSpc>
              <a:spcBef>
                <a:spcPts val="0"/>
              </a:spcBef>
              <a:buFont typeface="+mj-lt"/>
              <a:buAutoNum type="arabicPeriod"/>
            </a:pPr>
            <a:endParaRPr lang="en-GB" dirty="0"/>
          </a:p>
        </p:txBody>
      </p:sp>
      <p:pic>
        <p:nvPicPr>
          <p:cNvPr id="4" name="Picture 3" descr="A close up of a logo&#10;&#10;Description automatically generated">
            <a:extLst>
              <a:ext uri="{FF2B5EF4-FFF2-40B4-BE49-F238E27FC236}">
                <a16:creationId xmlns:a16="http://schemas.microsoft.com/office/drawing/2014/main" id="{4463538E-31D4-4305-9158-372B7570B3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B5988E42-6792-4A27-8BD6-6D3FB05F10C7}"/>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44556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Sources</a:t>
            </a:r>
            <a:endParaRPr lang="de-AT" dirty="0"/>
          </a:p>
        </p:txBody>
      </p:sp>
      <p:sp>
        <p:nvSpPr>
          <p:cNvPr id="3" name="Inhaltsplatzhalter 2"/>
          <p:cNvSpPr>
            <a:spLocks noGrp="1"/>
          </p:cNvSpPr>
          <p:nvPr>
            <p:ph idx="1"/>
          </p:nvPr>
        </p:nvSpPr>
        <p:spPr>
          <a:xfrm>
            <a:off x="628650" y="1381951"/>
            <a:ext cx="7886700" cy="4134080"/>
          </a:xfrm>
        </p:spPr>
        <p:txBody>
          <a:bodyPr>
            <a:normAutofit/>
          </a:bodyPr>
          <a:lstStyle/>
          <a:p>
            <a:r>
              <a:rPr lang="de-DE" dirty="0"/>
              <a:t>Slide 6:</a:t>
            </a:r>
            <a:br>
              <a:rPr lang="de-DE" dirty="0"/>
            </a:br>
            <a:r>
              <a:rPr lang="de-DE" dirty="0"/>
              <a:t>Ritz, A. und </a:t>
            </a:r>
            <a:r>
              <a:rPr lang="de-DE" dirty="0" err="1"/>
              <a:t>Sinelli</a:t>
            </a:r>
            <a:r>
              <a:rPr lang="de-DE" dirty="0"/>
              <a:t>, P. (2018): Talent Management – Überblick und konzeptionelle Grundlagen (3.Auflage, p. 3-32) in Ritz, A. </a:t>
            </a:r>
            <a:r>
              <a:rPr lang="de-DE" dirty="0" err="1"/>
              <a:t>and</a:t>
            </a:r>
            <a:r>
              <a:rPr lang="de-DE" dirty="0"/>
              <a:t> Thom, N. (2018), Talent Management, Wiesbaden, Springer Gabler</a:t>
            </a:r>
          </a:p>
          <a:p>
            <a:r>
              <a:rPr lang="de-DE" dirty="0"/>
              <a:t>Slide 6 &amp; 8:</a:t>
            </a:r>
            <a:br>
              <a:rPr lang="de-DE" dirty="0"/>
            </a:br>
            <a:r>
              <a:rPr lang="de-DE" dirty="0"/>
              <a:t>von Hehn, S. (2016): Systematisches Talent Management – Kompetenzen strategisch einsetzen (2.Auflage), Stuttgart, Schäffer-</a:t>
            </a:r>
            <a:r>
              <a:rPr lang="de-DE" dirty="0" err="1"/>
              <a:t>Pöschel</a:t>
            </a:r>
            <a:endParaRPr lang="de-AT" dirty="0"/>
          </a:p>
          <a:p>
            <a:endParaRPr lang="de-AT" dirty="0"/>
          </a:p>
        </p:txBody>
      </p:sp>
    </p:spTree>
    <p:extLst>
      <p:ext uri="{BB962C8B-B14F-4D97-AF65-F5344CB8AC3E}">
        <p14:creationId xmlns:p14="http://schemas.microsoft.com/office/powerpoint/2010/main" val="11530309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4" name="Title 3">
            <a:extLst>
              <a:ext uri="{FF2B5EF4-FFF2-40B4-BE49-F238E27FC236}">
                <a16:creationId xmlns:a16="http://schemas.microsoft.com/office/drawing/2014/main" id="{59F56C9B-E10D-4EC9-B3AB-F688BC900D33}"/>
              </a:ext>
            </a:extLst>
          </p:cNvPr>
          <p:cNvSpPr>
            <a:spLocks noGrp="1"/>
          </p:cNvSpPr>
          <p:nvPr>
            <p:ph type="ctrTitle"/>
          </p:nvPr>
        </p:nvSpPr>
        <p:spPr/>
        <p:txBody>
          <a:bodyPr>
            <a:normAutofit fontScale="90000"/>
          </a:bodyPr>
          <a:lstStyle/>
          <a:p>
            <a:r>
              <a:rPr lang="en-GB" sz="4800" b="1" dirty="0">
                <a:ln/>
              </a:rPr>
              <a:t>Thank you for watching!</a:t>
            </a:r>
            <a:br>
              <a:rPr lang="en-GB" sz="4800" b="1" i="1" dirty="0">
                <a:ln/>
                <a:solidFill>
                  <a:schemeClr val="accent4"/>
                </a:solidFill>
              </a:rPr>
            </a:br>
            <a:endParaRPr lang="en-SE" dirty="0"/>
          </a:p>
        </p:txBody>
      </p:sp>
      <p:pic>
        <p:nvPicPr>
          <p:cNvPr id="5" name="Picture 4" descr="A close up of a logo&#10;&#10;Description automatically generated">
            <a:extLst>
              <a:ext uri="{FF2B5EF4-FFF2-40B4-BE49-F238E27FC236}">
                <a16:creationId xmlns:a16="http://schemas.microsoft.com/office/drawing/2014/main" id="{5CE1B054-2EA5-49B6-84CF-76FBD8EA1A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pic>
        <p:nvPicPr>
          <p:cNvPr id="6" name="Grafik 358">
            <a:extLst>
              <a:ext uri="{FF2B5EF4-FFF2-40B4-BE49-F238E27FC236}">
                <a16:creationId xmlns:a16="http://schemas.microsoft.com/office/drawing/2014/main" id="{F6D68DA8-F7F9-4B03-8AB4-5C96DB6D31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700" y="5859710"/>
            <a:ext cx="1439863" cy="398463"/>
          </a:xfrm>
          <a:prstGeom prst="rect">
            <a:avLst/>
          </a:prstGeom>
          <a:noFill/>
          <a:extLst>
            <a:ext uri="{909E8E84-426E-40DD-AFC4-6F175D3DCCD1}">
              <a14:hiddenFill xmlns:a14="http://schemas.microsoft.com/office/drawing/2010/main">
                <a:solidFill>
                  <a:srgbClr val="FFFFFF"/>
                </a:solidFill>
              </a14:hiddenFill>
            </a:ext>
          </a:extLst>
        </p:spPr>
      </p:pic>
      <p:pic>
        <p:nvPicPr>
          <p:cNvPr id="7" name="Grafik 359">
            <a:extLst>
              <a:ext uri="{FF2B5EF4-FFF2-40B4-BE49-F238E27FC236}">
                <a16:creationId xmlns:a16="http://schemas.microsoft.com/office/drawing/2014/main" id="{54A1FB7E-9FAC-49E4-AC91-37ABD6D3389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4425" y="5859710"/>
            <a:ext cx="792163" cy="404813"/>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361">
            <a:extLst>
              <a:ext uri="{FF2B5EF4-FFF2-40B4-BE49-F238E27FC236}">
                <a16:creationId xmlns:a16="http://schemas.microsoft.com/office/drawing/2014/main" id="{D358AB8C-8099-4ACD-887B-D28B8F3ACE9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7713" y="5859710"/>
            <a:ext cx="822325" cy="361950"/>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360">
            <a:extLst>
              <a:ext uri="{FF2B5EF4-FFF2-40B4-BE49-F238E27FC236}">
                <a16:creationId xmlns:a16="http://schemas.microsoft.com/office/drawing/2014/main" id="{219B62B8-97A0-414D-AFB4-D179A08ED92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72425" y="5859710"/>
            <a:ext cx="1390650" cy="323850"/>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357">
            <a:extLst>
              <a:ext uri="{FF2B5EF4-FFF2-40B4-BE49-F238E27FC236}">
                <a16:creationId xmlns:a16="http://schemas.microsoft.com/office/drawing/2014/main" id="{664E2667-23EF-4B2E-A5F4-196383C58E1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29750" y="5859710"/>
            <a:ext cx="752475" cy="333375"/>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355">
            <a:extLst>
              <a:ext uri="{FF2B5EF4-FFF2-40B4-BE49-F238E27FC236}">
                <a16:creationId xmlns:a16="http://schemas.microsoft.com/office/drawing/2014/main" id="{6ED271B3-288A-4C08-B4AB-42EC090FD47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58425" y="5859710"/>
            <a:ext cx="342900" cy="306388"/>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356">
            <a:extLst>
              <a:ext uri="{FF2B5EF4-FFF2-40B4-BE49-F238E27FC236}">
                <a16:creationId xmlns:a16="http://schemas.microsoft.com/office/drawing/2014/main" id="{E5A418B5-4B76-4A39-8358-ABE8E05AF45E}"/>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91813" y="5859710"/>
            <a:ext cx="525462" cy="369888"/>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759B4883-1DC1-4619-B742-01DDFD87786A}"/>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3" name="Subtitle 2">
            <a:extLst>
              <a:ext uri="{FF2B5EF4-FFF2-40B4-BE49-F238E27FC236}">
                <a16:creationId xmlns:a16="http://schemas.microsoft.com/office/drawing/2014/main" id="{146A145E-067A-4253-9063-7B1A66257B2E}"/>
              </a:ext>
            </a:extLst>
          </p:cNvPr>
          <p:cNvSpPr>
            <a:spLocks noGrp="1"/>
          </p:cNvSpPr>
          <p:nvPr>
            <p:ph type="subTitle" idx="1"/>
          </p:nvPr>
        </p:nvSpPr>
        <p:spPr/>
        <p:txBody>
          <a:bodyPr/>
          <a:lstStyle/>
          <a:p>
            <a:endParaRPr lang="en-SE"/>
          </a:p>
        </p:txBody>
      </p:sp>
    </p:spTree>
    <p:extLst>
      <p:ext uri="{BB962C8B-B14F-4D97-AF65-F5344CB8AC3E}">
        <p14:creationId xmlns:p14="http://schemas.microsoft.com/office/powerpoint/2010/main" val="4588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64928" y="1996530"/>
            <a:ext cx="8990920" cy="2066868"/>
          </a:xfrm>
          <a:prstGeom prst="rect">
            <a:avLst/>
          </a:prstGeom>
        </p:spPr>
        <p:txBody>
          <a:bodyPr spcFirstLastPara="1" vert="horz" wrap="square" lIns="91425" tIns="91425" rIns="91425" bIns="91425" rtlCol="0" anchor="b" anchorCtr="0">
            <a:noAutofit/>
          </a:bodyPr>
          <a:lstStyle/>
          <a:p>
            <a:pPr>
              <a:spcBef>
                <a:spcPts val="0"/>
              </a:spcBef>
            </a:pPr>
            <a:r>
              <a:rPr lang="en-GB" b="1" dirty="0"/>
              <a:t>Learning Unit 02: </a:t>
            </a:r>
            <a:br>
              <a:rPr lang="en-GB" b="1" dirty="0"/>
            </a:br>
            <a:r>
              <a:rPr lang="en-GB" sz="4400" b="1" dirty="0"/>
              <a:t>Creating your own Talent Management Strategy</a:t>
            </a:r>
            <a:endParaRPr sz="36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134859" y="4125581"/>
            <a:ext cx="8520600" cy="693620"/>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2400" b="1" dirty="0">
                <a:ln/>
              </a:rPr>
              <a:t>Prepared by WKO </a:t>
            </a:r>
            <a:r>
              <a:rPr lang="en-GB" sz="2400" b="1" dirty="0" err="1">
                <a:ln/>
              </a:rPr>
              <a:t>Steiermark</a:t>
            </a:r>
            <a:r>
              <a:rPr lang="en-GB" sz="2400" b="1" dirty="0">
                <a:ln/>
              </a:rPr>
              <a:t>, Austria</a:t>
            </a:r>
            <a:endParaRPr sz="24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09259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7" name="Title 2">
            <a:extLst>
              <a:ext uri="{FF2B5EF4-FFF2-40B4-BE49-F238E27FC236}">
                <a16:creationId xmlns:a16="http://schemas.microsoft.com/office/drawing/2014/main" id="{9EC3567D-321E-4D8C-990E-10BE5B3602A6}"/>
              </a:ext>
            </a:extLst>
          </p:cNvPr>
          <p:cNvSpPr>
            <a:spLocks noGrp="1"/>
          </p:cNvSpPr>
          <p:nvPr>
            <p:ph type="ctrTitle"/>
          </p:nvPr>
        </p:nvSpPr>
        <p:spPr>
          <a:xfrm>
            <a:off x="311700" y="1642466"/>
            <a:ext cx="8520600" cy="528865"/>
          </a:xfrm>
          <a:prstGeom prst="roundRect">
            <a:avLst/>
          </a:prstGeom>
          <a:solidFill>
            <a:srgbClr val="3086B8"/>
          </a:solidFill>
        </p:spPr>
        <p:style>
          <a:lnRef idx="0">
            <a:schemeClr val="accent4"/>
          </a:lnRef>
          <a:fillRef idx="3">
            <a:schemeClr val="accent4"/>
          </a:fillRef>
          <a:effectRef idx="3">
            <a:schemeClr val="accent4"/>
          </a:effectRef>
          <a:fontRef idx="minor">
            <a:schemeClr val="lt1"/>
          </a:fontRef>
        </p:style>
        <p:txBody>
          <a:bodyPr anchor="ctr">
            <a:normAutofit fontScale="90000"/>
          </a:bodyPr>
          <a:lstStyle/>
          <a:p>
            <a:r>
              <a:rPr lang="en-GB" sz="3400" b="1" spc="50" dirty="0">
                <a:ln w="0"/>
                <a:solidFill>
                  <a:schemeClr val="bg2"/>
                </a:solidFill>
                <a:effectLst>
                  <a:innerShdw blurRad="63500" dist="50800" dir="13500000">
                    <a:srgbClr val="000000">
                      <a:alpha val="50000"/>
                    </a:srgbClr>
                  </a:innerShdw>
                </a:effectLst>
              </a:rPr>
              <a:t>Learning Outcomes</a:t>
            </a:r>
          </a:p>
        </p:txBody>
      </p:sp>
      <p:sp>
        <p:nvSpPr>
          <p:cNvPr id="18" name="Google Shape;55;p13">
            <a:extLst>
              <a:ext uri="{FF2B5EF4-FFF2-40B4-BE49-F238E27FC236}">
                <a16:creationId xmlns:a16="http://schemas.microsoft.com/office/drawing/2014/main" id="{CBD3A506-A403-42C8-9A37-69FB5E4CFC5A}"/>
              </a:ext>
            </a:extLst>
          </p:cNvPr>
          <p:cNvSpPr txBox="1">
            <a:spLocks noGrp="1"/>
          </p:cNvSpPr>
          <p:nvPr>
            <p:ph type="subTitle" idx="1"/>
          </p:nvPr>
        </p:nvSpPr>
        <p:spPr>
          <a:xfrm>
            <a:off x="311700" y="2356969"/>
            <a:ext cx="8520600" cy="2978039"/>
          </a:xfrm>
          <a:prstGeom prst="rect">
            <a:avLst/>
          </a:prstGeom>
        </p:spPr>
        <p:txBody>
          <a:bodyPr spcFirstLastPara="1" vert="horz" wrap="square" lIns="91425" tIns="91425" rIns="91425" bIns="91425" rtlCol="0" anchor="t" anchorCtr="0">
            <a:noAutofit/>
          </a:bodyPr>
          <a:lstStyle/>
          <a:p>
            <a:pPr algn="l">
              <a:spcBef>
                <a:spcPts val="0"/>
              </a:spcBef>
            </a:pPr>
            <a:r>
              <a:rPr lang="en-GB" dirty="0"/>
              <a:t>By the end of this learning unit, you will be able to…</a:t>
            </a:r>
            <a:endParaRPr lang="de-AT" dirty="0"/>
          </a:p>
          <a:p>
            <a:pPr algn="l">
              <a:spcBef>
                <a:spcPts val="0"/>
              </a:spcBef>
            </a:pPr>
            <a:endParaRPr lang="en-GB" dirty="0"/>
          </a:p>
          <a:p>
            <a:pPr marL="342900" lvl="0" indent="-342900" algn="l">
              <a:buFont typeface="+mj-lt"/>
              <a:buAutoNum type="arabicPeriod"/>
            </a:pPr>
            <a:r>
              <a:rPr lang="en-GB" dirty="0"/>
              <a:t>Describe the main ingredients for a successful talent management strategy.</a:t>
            </a:r>
            <a:endParaRPr lang="de-AT" dirty="0"/>
          </a:p>
          <a:p>
            <a:pPr marL="342900" lvl="0" indent="-342900" algn="l">
              <a:buFont typeface="+mj-lt"/>
              <a:buAutoNum type="arabicPeriod"/>
            </a:pPr>
            <a:r>
              <a:rPr lang="en-GB" dirty="0"/>
              <a:t>Analyse current challenges your organisation is facing that impact your talent strategy.</a:t>
            </a:r>
            <a:endParaRPr lang="de-AT" dirty="0"/>
          </a:p>
          <a:p>
            <a:pPr marL="342900" lvl="0" indent="-342900" algn="l">
              <a:buFont typeface="+mj-lt"/>
              <a:buAutoNum type="arabicPeriod"/>
            </a:pPr>
            <a:r>
              <a:rPr lang="en-GB" dirty="0"/>
              <a:t>Apply the talent strategy tool to your business.</a:t>
            </a:r>
            <a:endParaRPr lang="de-AT" dirty="0"/>
          </a:p>
        </p:txBody>
      </p:sp>
      <p:pic>
        <p:nvPicPr>
          <p:cNvPr id="4" name="Picture 3" descr="A close up of a logo&#10;&#10;Description automatically generated">
            <a:extLst>
              <a:ext uri="{FF2B5EF4-FFF2-40B4-BE49-F238E27FC236}">
                <a16:creationId xmlns:a16="http://schemas.microsoft.com/office/drawing/2014/main" id="{C02D19EB-3FB8-4257-93CB-D6C2A78B0A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8CF316A3-026B-47B2-A98D-A879A1AF19A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52677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Contents </a:t>
            </a:r>
            <a:r>
              <a:rPr lang="de-DE" sz="3400" b="1" dirty="0" err="1">
                <a:ln/>
                <a:solidFill>
                  <a:schemeClr val="bg1"/>
                </a:solidFill>
              </a:rPr>
              <a:t>of</a:t>
            </a:r>
            <a:r>
              <a:rPr lang="de-DE" sz="3400" b="1" dirty="0">
                <a:ln/>
                <a:solidFill>
                  <a:schemeClr val="bg1"/>
                </a:solidFill>
              </a:rPr>
              <a:t> </a:t>
            </a:r>
            <a:r>
              <a:rPr lang="de-DE" sz="3400" b="1" dirty="0" err="1">
                <a:ln/>
                <a:solidFill>
                  <a:schemeClr val="bg1"/>
                </a:solidFill>
              </a:rPr>
              <a:t>learning</a:t>
            </a:r>
            <a:r>
              <a:rPr lang="de-DE" sz="3400" b="1" dirty="0">
                <a:ln/>
                <a:solidFill>
                  <a:schemeClr val="bg1"/>
                </a:solidFill>
              </a:rPr>
              <a:t> </a:t>
            </a:r>
            <a:r>
              <a:rPr lang="de-DE" sz="3400" b="1" dirty="0" err="1">
                <a:ln/>
                <a:solidFill>
                  <a:schemeClr val="bg1"/>
                </a:solidFill>
              </a:rPr>
              <a:t>unit</a:t>
            </a:r>
            <a:r>
              <a:rPr lang="de-DE" sz="3400" b="1" dirty="0">
                <a:ln/>
                <a:solidFill>
                  <a:schemeClr val="bg1"/>
                </a:solidFill>
              </a:rPr>
              <a:t> 02</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42045" y="2498175"/>
            <a:ext cx="5250291" cy="2923403"/>
          </a:xfrm>
          <a:prstGeom prst="rect">
            <a:avLst/>
          </a:prstGeom>
        </p:spPr>
        <p:txBody>
          <a:bodyPr spcFirstLastPara="1" vert="horz" wrap="square" lIns="91425" tIns="91425" rIns="91425" bIns="91425" rtlCol="0" anchor="t" anchorCtr="0">
            <a:noAutofit/>
          </a:bodyPr>
          <a:lstStyle/>
          <a:p>
            <a:pPr marL="285750" lvl="0" indent="-285750" algn="l">
              <a:buFont typeface="Arial" panose="020B0604020202020204" pitchFamily="34" charset="0"/>
              <a:buChar char="•"/>
            </a:pPr>
            <a:r>
              <a:rPr lang="en-GB" dirty="0"/>
              <a:t>Ingredients of a successful talent strategy</a:t>
            </a:r>
            <a:endParaRPr lang="de-AT" dirty="0"/>
          </a:p>
          <a:p>
            <a:pPr marL="285750" lvl="0" indent="-285750" algn="l">
              <a:buFont typeface="Arial" panose="020B0604020202020204" pitchFamily="34" charset="0"/>
              <a:buChar char="•"/>
            </a:pPr>
            <a:r>
              <a:rPr lang="en-GB" dirty="0"/>
              <a:t>Analysis of the organisational situation and definition of goals</a:t>
            </a:r>
            <a:endParaRPr lang="de-AT" dirty="0"/>
          </a:p>
          <a:p>
            <a:pPr marL="285750" lvl="0" indent="-285750" algn="l">
              <a:buFont typeface="Arial" panose="020B0604020202020204" pitchFamily="34" charset="0"/>
              <a:buChar char="•"/>
            </a:pPr>
            <a:r>
              <a:rPr lang="en-GB" dirty="0"/>
              <a:t>Design of a talent management strategy</a:t>
            </a:r>
            <a:endParaRPr lang="de-AT"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51527" y="2438372"/>
            <a:ext cx="2411686" cy="30430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27715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Repetition: </a:t>
            </a:r>
            <a:r>
              <a:rPr lang="de-DE" sz="3400" b="1" dirty="0" err="1">
                <a:ln/>
                <a:solidFill>
                  <a:schemeClr val="bg1"/>
                </a:solidFill>
              </a:rPr>
              <a:t>What</a:t>
            </a:r>
            <a:r>
              <a:rPr lang="de-DE" sz="3400" b="1" dirty="0">
                <a:ln/>
                <a:solidFill>
                  <a:schemeClr val="bg1"/>
                </a:solidFill>
              </a:rPr>
              <a:t> </a:t>
            </a:r>
            <a:r>
              <a:rPr lang="de-DE" sz="3400" b="1" dirty="0" err="1">
                <a:ln/>
                <a:solidFill>
                  <a:schemeClr val="bg1"/>
                </a:solidFill>
              </a:rPr>
              <a:t>is</a:t>
            </a:r>
            <a:r>
              <a:rPr lang="de-DE" sz="3400" b="1" dirty="0">
                <a:ln/>
                <a:solidFill>
                  <a:schemeClr val="bg1"/>
                </a:solidFill>
              </a:rPr>
              <a:t> Talent Management?</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8520600" cy="3502236"/>
          </a:xfrm>
          <a:prstGeom prst="rect">
            <a:avLst/>
          </a:prstGeom>
        </p:spPr>
        <p:txBody>
          <a:bodyPr spcFirstLastPara="1" vert="horz" wrap="square" lIns="91425" tIns="91425" rIns="91425" bIns="91425" rtlCol="0" anchor="t" anchorCtr="0">
            <a:noAutofit/>
          </a:bodyPr>
          <a:lstStyle/>
          <a:p>
            <a:pPr algn="l"/>
            <a:r>
              <a:rPr lang="en-US" sz="2000" i="1" dirty="0"/>
              <a:t>“Talent Management refers to those organizational concepts and measures that specifically deal with the recruitment, assessment, retention and development of current or future employees who are designated as talents because of their comparatively scarce, highly demanded key competencies that are crucial for the organization.” </a:t>
            </a:r>
          </a:p>
          <a:p>
            <a:pPr algn="l"/>
            <a:r>
              <a:rPr lang="en-US" sz="2000" dirty="0"/>
              <a:t>(Ritz and </a:t>
            </a:r>
            <a:r>
              <a:rPr lang="en-US" sz="2000" dirty="0" err="1"/>
              <a:t>Sinelli</a:t>
            </a:r>
            <a:r>
              <a:rPr lang="en-US" sz="2000" dirty="0"/>
              <a:t> 2018, p.14, own translation)</a:t>
            </a:r>
          </a:p>
          <a:p>
            <a:pPr algn="l"/>
            <a:endParaRPr lang="en-US" sz="900" dirty="0"/>
          </a:p>
          <a:p>
            <a:pPr algn="l"/>
            <a:r>
              <a:rPr lang="en-US" sz="2000" i="1" dirty="0"/>
              <a:t>“Talent Management System is an organizational approach that aims to make best use of the talent(s) of each member of staff to deal with current and upcoming challenges. It consists of three pillars: Strategy, Culture and HR-Processes.” </a:t>
            </a:r>
          </a:p>
          <a:p>
            <a:pPr algn="l"/>
            <a:r>
              <a:rPr lang="en-US" sz="2000" dirty="0"/>
              <a:t>(von </a:t>
            </a:r>
            <a:r>
              <a:rPr lang="en-US" sz="2000" dirty="0" err="1"/>
              <a:t>Hehn</a:t>
            </a:r>
            <a:r>
              <a:rPr lang="en-US" sz="2000" dirty="0"/>
              <a:t> 2016, p.3; own translation)</a:t>
            </a:r>
            <a:endParaRPr sz="2000"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507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The integrated Talent Management System by </a:t>
            </a:r>
            <a:r>
              <a:rPr lang="en-US" dirty="0" err="1"/>
              <a:t>Svea</a:t>
            </a:r>
            <a:r>
              <a:rPr lang="en-US" dirty="0"/>
              <a:t> von </a:t>
            </a:r>
            <a:r>
              <a:rPr lang="en-US" dirty="0" err="1"/>
              <a:t>Hehn</a:t>
            </a:r>
            <a:r>
              <a:rPr lang="en-US" dirty="0"/>
              <a:t> (2016)</a:t>
            </a:r>
          </a:p>
        </p:txBody>
      </p:sp>
      <p:sp>
        <p:nvSpPr>
          <p:cNvPr id="3" name="Titel 1"/>
          <p:cNvSpPr txBox="1">
            <a:spLocks/>
          </p:cNvSpPr>
          <p:nvPr/>
        </p:nvSpPr>
        <p:spPr>
          <a:xfrm>
            <a:off x="1202970" y="752072"/>
            <a:ext cx="6454794" cy="1325563"/>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endParaRPr lang="de-AT" dirty="0"/>
          </a:p>
        </p:txBody>
      </p:sp>
      <p:graphicFrame>
        <p:nvGraphicFramePr>
          <p:cNvPr id="4" name="Diagramm 3"/>
          <p:cNvGraphicFramePr/>
          <p:nvPr>
            <p:extLst>
              <p:ext uri="{D42A27DB-BD31-4B8C-83A1-F6EECF244321}">
                <p14:modId xmlns:p14="http://schemas.microsoft.com/office/powerpoint/2010/main" val="4192815860"/>
              </p:ext>
            </p:extLst>
          </p:nvPr>
        </p:nvGraphicFramePr>
        <p:xfrm>
          <a:off x="1429479" y="1690689"/>
          <a:ext cx="6285041" cy="4128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3236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General Goals </a:t>
            </a:r>
            <a:r>
              <a:rPr lang="de-DE" sz="3400" b="1" dirty="0" err="1">
                <a:ln/>
                <a:solidFill>
                  <a:schemeClr val="bg1"/>
                </a:solidFill>
              </a:rPr>
              <a:t>of</a:t>
            </a:r>
            <a:r>
              <a:rPr lang="de-DE" sz="3400" b="1" dirty="0">
                <a:ln/>
                <a:solidFill>
                  <a:schemeClr val="bg1"/>
                </a:solidFill>
              </a:rPr>
              <a:t> a TM-</a:t>
            </a:r>
            <a:r>
              <a:rPr lang="de-DE" sz="3400" b="1" dirty="0" err="1">
                <a:ln/>
                <a:solidFill>
                  <a:schemeClr val="bg1"/>
                </a:solidFill>
              </a:rPr>
              <a:t>Strategy</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42044" y="2498175"/>
            <a:ext cx="5873225" cy="3179921"/>
          </a:xfrm>
          <a:prstGeom prst="rect">
            <a:avLst/>
          </a:prstGeom>
        </p:spPr>
        <p:txBody>
          <a:bodyPr spcFirstLastPara="1" vert="horz" wrap="square" lIns="91425" tIns="91425" rIns="91425" bIns="91425" rtlCol="0" anchor="t" anchorCtr="0">
            <a:noAutofit/>
          </a:bodyPr>
          <a:lstStyle/>
          <a:p>
            <a:pPr marL="285750" lvl="0" indent="-285750" algn="l">
              <a:buFont typeface="Arial" panose="020B0604020202020204" pitchFamily="34" charset="0"/>
              <a:buChar char="•"/>
            </a:pPr>
            <a:r>
              <a:rPr lang="en-GB" sz="2000" dirty="0"/>
              <a:t>„Building the sustainable organisational capacity to react adequately to changes </a:t>
            </a:r>
          </a:p>
          <a:p>
            <a:pPr marL="285750" lvl="0" indent="-285750" algn="l">
              <a:buFont typeface="Arial" panose="020B0604020202020204" pitchFamily="34" charset="0"/>
              <a:buChar char="•"/>
            </a:pPr>
            <a:r>
              <a:rPr lang="en-GB" sz="2000" dirty="0"/>
              <a:t>Implementing the business strategy with the right people“ (von </a:t>
            </a:r>
            <a:r>
              <a:rPr lang="en-GB" sz="2000" dirty="0" err="1"/>
              <a:t>Hehn</a:t>
            </a:r>
            <a:r>
              <a:rPr lang="en-GB" sz="2000" dirty="0"/>
              <a:t> 2016, p. 24)</a:t>
            </a:r>
          </a:p>
          <a:p>
            <a:pPr marL="285750" lvl="0" indent="-285750" algn="l">
              <a:buFont typeface="Arial" panose="020B0604020202020204" pitchFamily="34" charset="0"/>
              <a:buChar char="•"/>
            </a:pPr>
            <a:r>
              <a:rPr lang="en-GB" sz="2000" dirty="0"/>
              <a:t>Consider company culture</a:t>
            </a:r>
          </a:p>
          <a:p>
            <a:pPr marL="285750" lvl="0" indent="-285750" algn="l">
              <a:buFont typeface="Arial" panose="020B0604020202020204" pitchFamily="34" charset="0"/>
              <a:buChar char="•"/>
            </a:pPr>
            <a:r>
              <a:rPr lang="en-GB" sz="2000" dirty="0"/>
              <a:t>E.g. If the business success depends on innovation and creativity of staff, then a TM goal could be to strengthen a </a:t>
            </a:r>
            <a:r>
              <a:rPr lang="en-GB" sz="2000" i="1" dirty="0"/>
              <a:t>„culture of openness towards new developments“</a:t>
            </a:r>
          </a:p>
          <a:p>
            <a:pPr marL="285750" lvl="0" indent="-285750" algn="l">
              <a:buFont typeface="Arial" panose="020B0604020202020204" pitchFamily="34" charset="0"/>
              <a:buChar char="•"/>
            </a:pPr>
            <a:endParaRPr lang="en-GB" dirty="0"/>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3" name="Grafik 2"/>
          <p:cNvPicPr>
            <a:picLocks noChangeAspect="1"/>
          </p:cNvPicPr>
          <p:nvPr/>
        </p:nvPicPr>
        <p:blipFill rotWithShape="1">
          <a:blip r:embed="rId4" cstate="print">
            <a:extLst>
              <a:ext uri="{28A0092B-C50C-407E-A947-70E740481C1C}">
                <a14:useLocalDpi xmlns:a14="http://schemas.microsoft.com/office/drawing/2010/main" val="0"/>
              </a:ext>
            </a:extLst>
          </a:blip>
          <a:srcRect t="11282"/>
          <a:stretch/>
        </p:blipFill>
        <p:spPr>
          <a:xfrm>
            <a:off x="6476549" y="2364457"/>
            <a:ext cx="2220485" cy="2954953"/>
          </a:xfrm>
          <a:prstGeom prst="rect">
            <a:avLst/>
          </a:prstGeom>
          <a:ln>
            <a:noFill/>
          </a:ln>
          <a:effectLst>
            <a:outerShdw blurRad="292100" dist="139700" dir="2700000" algn="tl" rotWithShape="0">
              <a:srgbClr val="333333">
                <a:alpha val="65000"/>
              </a:srgbClr>
            </a:outerShdw>
          </a:effectLst>
        </p:spPr>
      </p:pic>
      <p:sp>
        <p:nvSpPr>
          <p:cNvPr id="6" name="Rechteck 5"/>
          <p:cNvSpPr/>
          <p:nvPr/>
        </p:nvSpPr>
        <p:spPr>
          <a:xfrm>
            <a:off x="6390213" y="5401097"/>
            <a:ext cx="2393156"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Anna Earl</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3764136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en-GB" sz="3400" b="1" dirty="0">
                <a:ln/>
                <a:solidFill>
                  <a:schemeClr val="bg1"/>
                </a:solidFill>
              </a:rPr>
              <a:t>What should a successful strategy factor in?</a:t>
            </a: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42045" y="2498175"/>
            <a:ext cx="5634685" cy="2954953"/>
          </a:xfrm>
          <a:prstGeom prst="rect">
            <a:avLst/>
          </a:prstGeom>
        </p:spPr>
        <p:txBody>
          <a:bodyPr spcFirstLastPara="1" vert="horz" wrap="square" lIns="91425" tIns="91425" rIns="91425" bIns="91425" rtlCol="0" anchor="t" anchorCtr="0">
            <a:noAutofit/>
          </a:bodyPr>
          <a:lstStyle/>
          <a:p>
            <a:pPr marL="285750" lvl="0" indent="-285750" algn="l">
              <a:buFont typeface="Arial" panose="020B0604020202020204" pitchFamily="34" charset="0"/>
              <a:buChar char="•"/>
            </a:pPr>
            <a:r>
              <a:rPr lang="en-GB" dirty="0"/>
              <a:t>Aligned with current and future business strategy (new products, services and markets)</a:t>
            </a:r>
          </a:p>
          <a:p>
            <a:pPr marL="285750" lvl="0" indent="-285750" algn="l">
              <a:buFont typeface="Arial" panose="020B0604020202020204" pitchFamily="34" charset="0"/>
              <a:buChar char="•"/>
            </a:pPr>
            <a:r>
              <a:rPr lang="en-GB" dirty="0"/>
              <a:t>Organisation profile (size, industry/sector, geographical locations, growth rate, etc.)</a:t>
            </a:r>
          </a:p>
          <a:p>
            <a:pPr marL="285750" lvl="0" indent="-285750" algn="l">
              <a:buFont typeface="Arial" panose="020B0604020202020204" pitchFamily="34" charset="0"/>
              <a:buChar char="•"/>
            </a:pPr>
            <a:r>
              <a:rPr lang="en-GB" dirty="0"/>
              <a:t>Cultural factors (diversity, ethnical/migration background, language barriers, etc.)</a:t>
            </a:r>
          </a:p>
          <a:p>
            <a:pPr marL="285750" lvl="0" indent="-285750" algn="l">
              <a:buFont typeface="Arial" panose="020B0604020202020204" pitchFamily="34" charset="0"/>
              <a:buChar char="•"/>
            </a:pPr>
            <a:r>
              <a:rPr lang="en-GB" dirty="0"/>
              <a:t>Competency needs</a:t>
            </a:r>
          </a:p>
          <a:p>
            <a:pPr marL="285750" lvl="0" indent="-285750" algn="l">
              <a:buFont typeface="Arial" panose="020B0604020202020204" pitchFamily="34" charset="0"/>
              <a:buChar char="•"/>
            </a:pPr>
            <a:r>
              <a:rPr lang="en-GB" dirty="0"/>
              <a:t>Resources to implement Talent Management</a:t>
            </a:r>
          </a:p>
          <a:p>
            <a:pPr marL="285750" lvl="0" indent="-285750" algn="l">
              <a:buFont typeface="Arial" panose="020B0604020202020204" pitchFamily="34" charset="0"/>
              <a:buChar char="•"/>
            </a:pPr>
            <a:endParaRPr lang="en-GB"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3" name="Grafik 2"/>
          <p:cNvPicPr>
            <a:picLocks noChangeAspect="1"/>
          </p:cNvPicPr>
          <p:nvPr/>
        </p:nvPicPr>
        <p:blipFill rotWithShape="1">
          <a:blip r:embed="rId4" cstate="print">
            <a:extLst>
              <a:ext uri="{28A0092B-C50C-407E-A947-70E740481C1C}">
                <a14:useLocalDpi xmlns:a14="http://schemas.microsoft.com/office/drawing/2010/main" val="0"/>
              </a:ext>
            </a:extLst>
          </a:blip>
          <a:srcRect t="11282"/>
          <a:stretch/>
        </p:blipFill>
        <p:spPr>
          <a:xfrm>
            <a:off x="6476549" y="2364457"/>
            <a:ext cx="2220485" cy="2954953"/>
          </a:xfrm>
          <a:prstGeom prst="rect">
            <a:avLst/>
          </a:prstGeom>
          <a:ln>
            <a:noFill/>
          </a:ln>
          <a:effectLst>
            <a:outerShdw blurRad="292100" dist="139700" dir="2700000" algn="tl" rotWithShape="0">
              <a:srgbClr val="333333">
                <a:alpha val="65000"/>
              </a:srgbClr>
            </a:outerShdw>
          </a:effectLst>
        </p:spPr>
      </p:pic>
      <p:sp>
        <p:nvSpPr>
          <p:cNvPr id="6" name="Rechteck 5"/>
          <p:cNvSpPr/>
          <p:nvPr/>
        </p:nvSpPr>
        <p:spPr>
          <a:xfrm>
            <a:off x="6390213" y="5401097"/>
            <a:ext cx="2393156"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Anna Earl</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64308839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4.0_Template_PPT.pptx" id="{BE5B8B3B-EF03-4840-A88D-FA8D295AF0A1}" vid="{38676A41-D09E-4BFD-A57E-8CC614ECDB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T4.0_Template_PPT</Template>
  <TotalTime>4</TotalTime>
  <Words>2321</Words>
  <Application>Microsoft Office PowerPoint</Application>
  <PresentationFormat>On-screen Show (4:3)</PresentationFormat>
  <Paragraphs>224</Paragraphs>
  <Slides>28</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-apple-system</vt:lpstr>
      <vt:lpstr>Arial</vt:lpstr>
      <vt:lpstr>Calibri</vt:lpstr>
      <vt:lpstr>Symbol</vt:lpstr>
      <vt:lpstr>Trebuchet MS</vt:lpstr>
      <vt:lpstr>Office</vt:lpstr>
      <vt:lpstr>Talent 4.0 –  Talent Management for SMEs Training Programme</vt:lpstr>
      <vt:lpstr> Module 01: Check-in to  Talent Management 4.0</vt:lpstr>
      <vt:lpstr>Learning Unit 02:  Creating your own Talent Management Strategy</vt:lpstr>
      <vt:lpstr>Learning Outcomes</vt:lpstr>
      <vt:lpstr>Contents of learning unit 02</vt:lpstr>
      <vt:lpstr>Repetition: What is Talent Management?</vt:lpstr>
      <vt:lpstr>The integrated Talent Management System by Svea von Hehn (2016)</vt:lpstr>
      <vt:lpstr>General Goals of a TM-Strategy</vt:lpstr>
      <vt:lpstr>What should a successful strategy factor in?</vt:lpstr>
      <vt:lpstr>What should a successful strategy factor in?</vt:lpstr>
      <vt:lpstr>Crucial steps towards your Talent Strategy</vt:lpstr>
      <vt:lpstr>Crucial steps towards your Talent Strategy</vt:lpstr>
      <vt:lpstr>Talent Strategy Tool</vt:lpstr>
      <vt:lpstr>6 steps to align your talent strategy to the organisational strategy (I)</vt:lpstr>
      <vt:lpstr>5 steps to align your talent strategy to the organisational strategy (II)</vt:lpstr>
      <vt:lpstr>SWOT-Analysis (I)</vt:lpstr>
      <vt:lpstr>SWOT-Analysis (II)</vt:lpstr>
      <vt:lpstr>Organisational Challenge Template</vt:lpstr>
      <vt:lpstr>PowerPoint Presentation</vt:lpstr>
      <vt:lpstr>Talent Dilemmas Diagnostic Tool</vt:lpstr>
      <vt:lpstr>PowerPoint Presentation</vt:lpstr>
      <vt:lpstr> Talent Roadmap Planning Template</vt:lpstr>
      <vt:lpstr>Talent Roadmap Planning Template (II)</vt:lpstr>
      <vt:lpstr>PowerPoint Presentation</vt:lpstr>
      <vt:lpstr>Exercise</vt:lpstr>
      <vt:lpstr>Summary/Conclusion</vt:lpstr>
      <vt:lpstr>Sources</vt:lpstr>
      <vt:lpstr>Thank you for watching! </vt:lpstr>
    </vt:vector>
  </TitlesOfParts>
  <Company>WKO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Kenneth OE Sundin</dc:creator>
  <cp:lastModifiedBy>FIPL12</cp:lastModifiedBy>
  <cp:revision>122</cp:revision>
  <dcterms:created xsi:type="dcterms:W3CDTF">2019-12-09T12:18:42Z</dcterms:created>
  <dcterms:modified xsi:type="dcterms:W3CDTF">2020-05-19T11:03:23Z</dcterms:modified>
</cp:coreProperties>
</file>