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7" r:id="rId2"/>
    <p:sldId id="273" r:id="rId3"/>
    <p:sldId id="274" r:id="rId4"/>
    <p:sldId id="275" r:id="rId5"/>
    <p:sldId id="276" r:id="rId6"/>
    <p:sldId id="277" r:id="rId7"/>
    <p:sldId id="278" r:id="rId8"/>
    <p:sldId id="279" r:id="rId9"/>
    <p:sldId id="280" r:id="rId10"/>
    <p:sldId id="281" r:id="rId11"/>
    <p:sldId id="283" r:id="rId1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87B9"/>
    <a:srgbClr val="3086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2" d="100"/>
          <a:sy n="72" d="100"/>
        </p:scale>
        <p:origin x="1350" y="6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7909EB-9729-4F47-91C0-3AA07B88B825}" type="datetimeFigureOut">
              <a:rPr lang="en-SE" smtClean="0"/>
              <a:t>05/19/2020</a:t>
            </a:fld>
            <a:endParaRPr lang="en-S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32A152-18E1-47D5-9774-F259E223000C}" type="slidenum">
              <a:rPr lang="en-SE" smtClean="0"/>
              <a:t>‹#›</a:t>
            </a:fld>
            <a:endParaRPr lang="en-SE"/>
          </a:p>
        </p:txBody>
      </p:sp>
    </p:spTree>
    <p:extLst>
      <p:ext uri="{BB962C8B-B14F-4D97-AF65-F5344CB8AC3E}">
        <p14:creationId xmlns:p14="http://schemas.microsoft.com/office/powerpoint/2010/main" val="450497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561412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577555"/>
            <a:ext cx="6858000" cy="1932407"/>
          </a:xfrm>
        </p:spPr>
        <p:txBody>
          <a:bodyPr anchor="b"/>
          <a:lstStyle>
            <a:lvl1pPr algn="ctr">
              <a:defRPr sz="4500"/>
            </a:lvl1pPr>
          </a:lstStyle>
          <a:p>
            <a:r>
              <a:rPr lang="en-US"/>
              <a:t>Click to edit Master title style</a:t>
            </a:r>
            <a:endParaRPr lang="de-AT" dirty="0"/>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3681" y="160803"/>
            <a:ext cx="2067702" cy="1313163"/>
          </a:xfrm>
          <a:prstGeom prst="rect">
            <a:avLst/>
          </a:prstGeom>
        </p:spPr>
      </p:pic>
      <p:pic>
        <p:nvPicPr>
          <p:cNvPr id="8" name="Grafik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7113006" y="5845567"/>
            <a:ext cx="1896967" cy="407194"/>
          </a:xfrm>
          <a:prstGeom prst="rect">
            <a:avLst/>
          </a:prstGeom>
        </p:spPr>
      </p:pic>
      <p:sp>
        <p:nvSpPr>
          <p:cNvPr id="9" name="Textfeld 2"/>
          <p:cNvSpPr txBox="1">
            <a:spLocks noChangeArrowheads="1"/>
          </p:cNvSpPr>
          <p:nvPr userDrawn="1"/>
        </p:nvSpPr>
        <p:spPr bwMode="auto">
          <a:xfrm>
            <a:off x="5836144" y="6238917"/>
            <a:ext cx="3216275" cy="670560"/>
          </a:xfrm>
          <a:prstGeom prst="rect">
            <a:avLst/>
          </a:prstGeom>
          <a:no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n-GB" sz="700" dirty="0">
                <a:effectLst/>
                <a:latin typeface="Calibri" panose="020F050202020403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9307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3" name="Vertikaler Textplatzhalt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1434248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p:spPr>
        <p:txBody>
          <a:bodyPr vert="eaVert"/>
          <a:lstStyle/>
          <a:p>
            <a:r>
              <a:rPr lang="en-US"/>
              <a:t>Click to edit Master title style</a:t>
            </a:r>
            <a:endParaRPr lang="de-AT"/>
          </a:p>
        </p:txBody>
      </p:sp>
      <p:sp>
        <p:nvSpPr>
          <p:cNvPr id="3" name="Vertikaler Textplatzhalt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744287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60945"/>
            <a:ext cx="7772400" cy="1949018"/>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A7073B3-B8A4-4A9F-A96A-2C180B3B6F5D}" type="datetimeFigureOut">
              <a:rPr lang="de-AT" smtClean="0"/>
              <a:t>19.05.2020</a:t>
            </a:fld>
            <a:endParaRPr lang="de-AT" dirty="0"/>
          </a:p>
        </p:txBody>
      </p:sp>
      <p:sp>
        <p:nvSpPr>
          <p:cNvPr id="5" name="Footer Placeholder 4"/>
          <p:cNvSpPr>
            <a:spLocks noGrp="1"/>
          </p:cNvSpPr>
          <p:nvPr>
            <p:ph type="ftr" sz="quarter" idx="11"/>
          </p:nvPr>
        </p:nvSpPr>
        <p:spPr/>
        <p:txBody>
          <a:bodyPr/>
          <a:lstStyle/>
          <a:p>
            <a:endParaRPr lang="de-AT" dirty="0"/>
          </a:p>
        </p:txBody>
      </p:sp>
      <p:sp>
        <p:nvSpPr>
          <p:cNvPr id="6" name="Slide Number Placeholder 5"/>
          <p:cNvSpPr>
            <a:spLocks noGrp="1"/>
          </p:cNvSpPr>
          <p:nvPr>
            <p:ph type="sldNum" sz="quarter" idx="12"/>
          </p:nvPr>
        </p:nvSpPr>
        <p:spPr/>
        <p:txBody>
          <a:bodyPr/>
          <a:lstStyle/>
          <a:p>
            <a:fld id="{BF392987-28A0-473A-8771-24F8F41EB7F1}" type="slidenum">
              <a:rPr lang="de-AT" smtClean="0"/>
              <a:t>‹#›</a:t>
            </a:fld>
            <a:endParaRPr lang="de-AT" dirty="0"/>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3681" y="160803"/>
            <a:ext cx="2067702" cy="1313163"/>
          </a:xfrm>
          <a:prstGeom prst="rect">
            <a:avLst/>
          </a:prstGeom>
        </p:spPr>
      </p:pic>
      <p:pic>
        <p:nvPicPr>
          <p:cNvPr id="10" name="Grafik 9"/>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7113006" y="5845567"/>
            <a:ext cx="1896967" cy="407194"/>
          </a:xfrm>
          <a:prstGeom prst="rect">
            <a:avLst/>
          </a:prstGeom>
        </p:spPr>
      </p:pic>
      <p:sp>
        <p:nvSpPr>
          <p:cNvPr id="11" name="Textfeld 2"/>
          <p:cNvSpPr txBox="1">
            <a:spLocks noChangeArrowheads="1"/>
          </p:cNvSpPr>
          <p:nvPr userDrawn="1"/>
        </p:nvSpPr>
        <p:spPr bwMode="auto">
          <a:xfrm>
            <a:off x="5836144" y="6238917"/>
            <a:ext cx="3216275" cy="670560"/>
          </a:xfrm>
          <a:prstGeom prst="rect">
            <a:avLst/>
          </a:prstGeom>
          <a:no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n-GB" sz="700" dirty="0">
                <a:effectLst/>
                <a:latin typeface="Calibri" panose="020F050202020403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09210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dirty="0"/>
          </a:p>
        </p:txBody>
      </p:sp>
      <p:sp>
        <p:nvSpPr>
          <p:cNvPr id="3" name="Inhaltsplatzhalter 2"/>
          <p:cNvSpPr>
            <a:spLocks noGrp="1"/>
          </p:cNvSpPr>
          <p:nvPr>
            <p:ph idx="1"/>
          </p:nvPr>
        </p:nvSpPr>
        <p:spPr>
          <a:xfrm>
            <a:off x="628650" y="1825625"/>
            <a:ext cx="7886700" cy="41340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8" name="Grafik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994062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de-AT"/>
          </a:p>
        </p:txBody>
      </p:sp>
      <p:sp>
        <p:nvSpPr>
          <p:cNvPr id="3" name="Textplatzhalt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3681" y="160803"/>
            <a:ext cx="2067702" cy="1313163"/>
          </a:xfrm>
          <a:prstGeom prst="rect">
            <a:avLst/>
          </a:prstGeom>
        </p:spPr>
      </p:pic>
      <p:pic>
        <p:nvPicPr>
          <p:cNvPr id="8" name="Grafik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1917898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3" name="Inhaltsplatzhalt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Inhaltsplatzhalt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9" name="Grafik 8"/>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1512911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en-US"/>
              <a:t>Click to edit Master title style</a:t>
            </a:r>
            <a:endParaRPr lang="de-AT"/>
          </a:p>
        </p:txBody>
      </p:sp>
      <p:sp>
        <p:nvSpPr>
          <p:cNvPr id="3" name="Textplatzhalt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Inhaltsplatzhalt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Textplatzhalt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Inhaltsplatzhalt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8" name="Fußzeilenplatzhalter 7"/>
          <p:cNvSpPr>
            <a:spLocks noGrp="1"/>
          </p:cNvSpPr>
          <p:nvPr>
            <p:ph type="ftr" sz="quarter" idx="11"/>
          </p:nvPr>
        </p:nvSpPr>
        <p:spPr/>
        <p:txBody>
          <a:bodyPr/>
          <a:lstStyle/>
          <a:p>
            <a:endParaRPr lang="de-AT" dirty="0"/>
          </a:p>
        </p:txBody>
      </p:sp>
      <p:sp>
        <p:nvSpPr>
          <p:cNvPr id="9" name="Foliennummernplatzhalter 8"/>
          <p:cNvSpPr>
            <a:spLocks noGrp="1"/>
          </p:cNvSpPr>
          <p:nvPr>
            <p:ph type="sldNum" sz="quarter" idx="12"/>
          </p:nvPr>
        </p:nvSpPr>
        <p:spPr/>
        <p:txBody>
          <a:bodyPr/>
          <a:lstStyle/>
          <a:p>
            <a:fld id="{BF392987-28A0-473A-8771-24F8F41EB7F1}" type="slidenum">
              <a:rPr lang="de-AT" smtClean="0"/>
              <a:t>‹#›</a:t>
            </a:fld>
            <a:endParaRPr lang="de-AT" dirty="0"/>
          </a:p>
        </p:txBody>
      </p:sp>
      <p:pic>
        <p:nvPicPr>
          <p:cNvPr id="10" name="Grafi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11" name="Grafik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1600316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4" name="Fußzeilenplatzhalter 3"/>
          <p:cNvSpPr>
            <a:spLocks noGrp="1"/>
          </p:cNvSpPr>
          <p:nvPr>
            <p:ph type="ftr" sz="quarter" idx="11"/>
          </p:nvPr>
        </p:nvSpPr>
        <p:spPr/>
        <p:txBody>
          <a:bodyPr/>
          <a:lstStyle/>
          <a:p>
            <a:endParaRPr lang="de-AT" dirty="0"/>
          </a:p>
        </p:txBody>
      </p:sp>
      <p:sp>
        <p:nvSpPr>
          <p:cNvPr id="5" name="Foliennummernplatzhalter 4"/>
          <p:cNvSpPr>
            <a:spLocks noGrp="1"/>
          </p:cNvSpPr>
          <p:nvPr>
            <p:ph type="sldNum" sz="quarter" idx="12"/>
          </p:nvPr>
        </p:nvSpPr>
        <p:spPr/>
        <p:txBody>
          <a:bodyPr/>
          <a:lstStyle/>
          <a:p>
            <a:fld id="{BF392987-28A0-473A-8771-24F8F41EB7F1}" type="slidenum">
              <a:rPr lang="de-AT" smtClean="0"/>
              <a:t>‹#›</a:t>
            </a:fld>
            <a:endParaRPr lang="de-AT" dirty="0"/>
          </a:p>
        </p:txBody>
      </p:sp>
      <p:pic>
        <p:nvPicPr>
          <p:cNvPr id="6" name="Grafik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7" name="Grafik 6"/>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3440334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3" name="Fußzeilenplatzhalter 2"/>
          <p:cNvSpPr>
            <a:spLocks noGrp="1"/>
          </p:cNvSpPr>
          <p:nvPr>
            <p:ph type="ftr" sz="quarter" idx="11"/>
          </p:nvPr>
        </p:nvSpPr>
        <p:spPr/>
        <p:txBody>
          <a:bodyPr/>
          <a:lstStyle/>
          <a:p>
            <a:endParaRPr lang="de-AT" dirty="0"/>
          </a:p>
        </p:txBody>
      </p:sp>
      <p:sp>
        <p:nvSpPr>
          <p:cNvPr id="4" name="Foliennummernplatzhalter 3"/>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792950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de-AT"/>
          </a:p>
        </p:txBody>
      </p:sp>
      <p:sp>
        <p:nvSpPr>
          <p:cNvPr id="3" name="Inhaltsplatzhalt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umsplatzhalter 4"/>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551998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de-AT"/>
          </a:p>
        </p:txBody>
      </p:sp>
      <p:sp>
        <p:nvSpPr>
          <p:cNvPr id="3" name="Bildplatzhalt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de-AT" dirty="0"/>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umsplatzhalter 4"/>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1867626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Titelmasterformat durch Klicken bearbeiten</a:t>
            </a:r>
            <a:endParaRPr lang="de-AT"/>
          </a:p>
        </p:txBody>
      </p:sp>
      <p:sp>
        <p:nvSpPr>
          <p:cNvPr id="3" name="Textplatzhalt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DFEAAD3-FFDB-4E0C-A6C1-ECE8D80FA51D}" type="datetimeFigureOut">
              <a:rPr lang="de-AT" smtClean="0"/>
              <a:t>19.05.2020</a:t>
            </a:fld>
            <a:endParaRPr lang="de-AT" dirty="0"/>
          </a:p>
        </p:txBody>
      </p:sp>
      <p:sp>
        <p:nvSpPr>
          <p:cNvPr id="5" name="Fußzeilenplatzhalt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AT" dirty="0"/>
          </a:p>
        </p:txBody>
      </p:sp>
      <p:sp>
        <p:nvSpPr>
          <p:cNvPr id="6" name="Foliennummernplatzhalt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F392987-28A0-473A-8771-24F8F41EB7F1}" type="slidenum">
              <a:rPr lang="de-AT" smtClean="0"/>
              <a:t>‹#›</a:t>
            </a:fld>
            <a:endParaRPr lang="de-AT" dirty="0"/>
          </a:p>
        </p:txBody>
      </p:sp>
    </p:spTree>
    <p:extLst>
      <p:ext uri="{BB962C8B-B14F-4D97-AF65-F5344CB8AC3E}">
        <p14:creationId xmlns:p14="http://schemas.microsoft.com/office/powerpoint/2010/main" val="9625787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6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4lent.e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unsplash.com/s/photos/strategy?utm_source=unsplash&amp;utm_medium=referral&amp;utm_content=creditCopyText" TargetMode="External"/><Relationship Id="rId5" Type="http://schemas.openxmlformats.org/officeDocument/2006/relationships/hyperlink" Target="https://unsplash.com/@austindistel?utm_source=unsplash&amp;utm_medium=referral&amp;utm_content=creditCopyText" TargetMode="Externa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21100" y="2889422"/>
            <a:ext cx="8520600" cy="860799"/>
          </a:xfrm>
          <a:prstGeom prst="rect">
            <a:avLst/>
          </a:prstGeom>
        </p:spPr>
        <p:txBody>
          <a:bodyPr spcFirstLastPara="1" vert="horz" wrap="square" lIns="91425" tIns="91425" rIns="91425" bIns="91425" rtlCol="0" anchor="b" anchorCtr="0">
            <a:noAutofit/>
          </a:bodyPr>
          <a:lstStyle/>
          <a:p>
            <a:pPr lvl="0"/>
            <a:r>
              <a:rPr lang="en-GB" sz="4600" b="1" spc="50" dirty="0">
                <a:ln w="0"/>
                <a:effectLst>
                  <a:innerShdw blurRad="63500" dist="50800" dir="13500000">
                    <a:srgbClr val="000000">
                      <a:alpha val="50000"/>
                    </a:srgbClr>
                  </a:innerShdw>
                </a:effectLst>
              </a:rPr>
              <a:t>Talent 4.0 – </a:t>
            </a:r>
            <a:br>
              <a:rPr lang="en-GB" sz="4600" b="1" spc="50" dirty="0">
                <a:ln w="0"/>
                <a:effectLst>
                  <a:innerShdw blurRad="63500" dist="50800" dir="13500000">
                    <a:srgbClr val="000000">
                      <a:alpha val="50000"/>
                    </a:srgbClr>
                  </a:innerShdw>
                </a:effectLst>
              </a:rPr>
            </a:br>
            <a:r>
              <a:rPr lang="en-GB" sz="4600" b="1" spc="50" dirty="0">
                <a:ln w="0"/>
                <a:effectLst>
                  <a:innerShdw blurRad="63500" dist="50800" dir="13500000">
                    <a:srgbClr val="000000">
                      <a:alpha val="50000"/>
                    </a:srgbClr>
                  </a:innerShdw>
                </a:effectLst>
              </a:rPr>
              <a:t>Talent Management for SMEs</a:t>
            </a:r>
            <a:br>
              <a:rPr lang="en-GB" sz="4600" b="1" spc="50" dirty="0">
                <a:ln w="0"/>
                <a:effectLst>
                  <a:innerShdw blurRad="63500" dist="50800" dir="13500000">
                    <a:srgbClr val="000000">
                      <a:alpha val="50000"/>
                    </a:srgbClr>
                  </a:innerShdw>
                </a:effectLst>
              </a:rPr>
            </a:br>
            <a:r>
              <a:rPr lang="en-GB" sz="4600" b="1" spc="50" dirty="0">
                <a:ln w="0"/>
                <a:effectLst>
                  <a:innerShdw blurRad="63500" dist="50800" dir="13500000">
                    <a:srgbClr val="000000">
                      <a:alpha val="50000"/>
                    </a:srgbClr>
                  </a:innerShdw>
                </a:effectLst>
              </a:rPr>
              <a:t>Training Programme</a:t>
            </a:r>
            <a:endParaRPr sz="4800" b="1" spc="50" dirty="0">
              <a:ln w="0"/>
              <a:effectLst>
                <a:innerShdw blurRad="63500" dist="50800" dir="13500000">
                  <a:srgbClr val="000000">
                    <a:alpha val="50000"/>
                  </a:srgbClr>
                </a:innerShdw>
              </a:effectLst>
            </a:endParaRPr>
          </a:p>
        </p:txBody>
      </p:sp>
      <p:sp>
        <p:nvSpPr>
          <p:cNvPr id="2" name="TextBox 1">
            <a:extLst>
              <a:ext uri="{FF2B5EF4-FFF2-40B4-BE49-F238E27FC236}">
                <a16:creationId xmlns:a16="http://schemas.microsoft.com/office/drawing/2014/main" id="{340489AB-6B8C-4A79-B8F6-6BBF45C01F44}"/>
              </a:ext>
            </a:extLst>
          </p:cNvPr>
          <p:cNvSpPr txBox="1"/>
          <p:nvPr/>
        </p:nvSpPr>
        <p:spPr>
          <a:xfrm>
            <a:off x="3322040" y="4446165"/>
            <a:ext cx="2147582" cy="369332"/>
          </a:xfrm>
          <a:prstGeom prst="rect">
            <a:avLst/>
          </a:prstGeom>
          <a:noFill/>
        </p:spPr>
        <p:txBody>
          <a:bodyPr wrap="square" rtlCol="0">
            <a:spAutoFit/>
          </a:bodyPr>
          <a:lstStyle/>
          <a:p>
            <a:r>
              <a:rPr lang="sv-SE" dirty="0">
                <a:hlinkClick r:id="rId3"/>
              </a:rPr>
              <a:t>https://t4lent.eu/</a:t>
            </a:r>
            <a:endParaRPr lang="en-SE" dirty="0"/>
          </a:p>
        </p:txBody>
      </p:sp>
      <p:pic>
        <p:nvPicPr>
          <p:cNvPr id="4" name="Picture 3" descr="A close up of a logo&#10;&#10;Description automatically generated">
            <a:extLst>
              <a:ext uri="{FF2B5EF4-FFF2-40B4-BE49-F238E27FC236}">
                <a16:creationId xmlns:a16="http://schemas.microsoft.com/office/drawing/2014/main" id="{6DE162E2-3A7C-49F5-98B6-6CDE8B8323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B85096CB-8D14-407D-919A-F227C038C295}"/>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Talent Roadmap </a:t>
            </a:r>
            <a:r>
              <a:rPr lang="de-DE" dirty="0" err="1"/>
              <a:t>Planning</a:t>
            </a:r>
            <a:r>
              <a:rPr lang="de-DE" dirty="0"/>
              <a:t> Template (II)</a:t>
            </a:r>
            <a:endParaRPr lang="de-AT" dirty="0"/>
          </a:p>
        </p:txBody>
      </p:sp>
      <p:graphicFrame>
        <p:nvGraphicFramePr>
          <p:cNvPr id="4" name="Group 139"/>
          <p:cNvGraphicFramePr>
            <a:graphicFrameLocks noGrp="1"/>
          </p:cNvGraphicFramePr>
          <p:nvPr>
            <p:extLst>
              <p:ext uri="{D42A27DB-BD31-4B8C-83A1-F6EECF244321}">
                <p14:modId xmlns:p14="http://schemas.microsoft.com/office/powerpoint/2010/main" val="406285892"/>
              </p:ext>
            </p:extLst>
          </p:nvPr>
        </p:nvGraphicFramePr>
        <p:xfrm>
          <a:off x="203707" y="2058165"/>
          <a:ext cx="8736586" cy="2812525"/>
        </p:xfrm>
        <a:graphic>
          <a:graphicData uri="http://schemas.openxmlformats.org/drawingml/2006/table">
            <a:tbl>
              <a:tblPr firstRow="1" bandRow="1">
                <a:tableStyleId>{BC89EF96-8CEA-46FF-86C4-4CE0E7609802}</a:tableStyleId>
              </a:tblPr>
              <a:tblGrid>
                <a:gridCol w="1033759">
                  <a:extLst>
                    <a:ext uri="{9D8B030D-6E8A-4147-A177-3AD203B41FA5}">
                      <a16:colId xmlns:a16="http://schemas.microsoft.com/office/drawing/2014/main" val="20000"/>
                    </a:ext>
                  </a:extLst>
                </a:gridCol>
                <a:gridCol w="2567609">
                  <a:extLst>
                    <a:ext uri="{9D8B030D-6E8A-4147-A177-3AD203B41FA5}">
                      <a16:colId xmlns:a16="http://schemas.microsoft.com/office/drawing/2014/main" val="20001"/>
                    </a:ext>
                  </a:extLst>
                </a:gridCol>
                <a:gridCol w="2567609">
                  <a:extLst>
                    <a:ext uri="{9D8B030D-6E8A-4147-A177-3AD203B41FA5}">
                      <a16:colId xmlns:a16="http://schemas.microsoft.com/office/drawing/2014/main" val="20002"/>
                    </a:ext>
                  </a:extLst>
                </a:gridCol>
                <a:gridCol w="2567609">
                  <a:extLst>
                    <a:ext uri="{9D8B030D-6E8A-4147-A177-3AD203B41FA5}">
                      <a16:colId xmlns:a16="http://schemas.microsoft.com/office/drawing/2014/main" val="20003"/>
                    </a:ext>
                  </a:extLst>
                </a:gridCol>
              </a:tblGrid>
              <a:tr h="3577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bg1"/>
                        </a:solidFill>
                        <a:effectLst/>
                        <a:latin typeface="+mj-lt"/>
                        <a:ea typeface="MS PGothic"/>
                        <a:cs typeface="MS PGothic"/>
                      </a:endParaRPr>
                    </a:p>
                  </a:txBody>
                  <a:tcPr marL="84406" marR="84406" marT="42203" marB="42203" anchor="ctr" horzOverflow="overflow">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0" u="none" strike="noStrike" cap="none" normalizeH="0" baseline="0" dirty="0">
                          <a:ln>
                            <a:noFill/>
                          </a:ln>
                          <a:solidFill>
                            <a:schemeClr val="bg1"/>
                          </a:solidFill>
                          <a:effectLst/>
                          <a:latin typeface="+mj-lt"/>
                          <a:ea typeface="+mn-ea"/>
                          <a:cs typeface="+mn-cs"/>
                        </a:rPr>
                        <a:t>PLAN OF WORK: YEAR ONE</a:t>
                      </a:r>
                      <a:endParaRPr kumimoji="0" lang="en-US" sz="1000" b="1" i="0" u="none" strike="noStrike" cap="none" normalizeH="0" baseline="0" dirty="0">
                        <a:ln>
                          <a:noFill/>
                        </a:ln>
                        <a:solidFill>
                          <a:schemeClr val="bg1"/>
                        </a:solidFill>
                        <a:effectLst/>
                        <a:latin typeface="+mj-lt"/>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solidFill>
                            <a:schemeClr val="bg1"/>
                          </a:solidFill>
                          <a:effectLst/>
                          <a:latin typeface="+mj-lt"/>
                        </a:rPr>
                        <a:t>PLAN OF WORK: YEAR TWO</a:t>
                      </a:r>
                      <a:endParaRPr kumimoji="0" lang="en-US" sz="1000" b="1" i="0" u="none" strike="noStrike" cap="none" normalizeH="0" baseline="0" dirty="0">
                        <a:ln>
                          <a:noFill/>
                        </a:ln>
                        <a:solidFill>
                          <a:schemeClr val="bg1"/>
                        </a:solidFill>
                        <a:effectLst/>
                        <a:latin typeface="+mj-lt"/>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0" u="none" strike="noStrike" cap="none" normalizeH="0" baseline="0" dirty="0">
                          <a:ln>
                            <a:noFill/>
                          </a:ln>
                          <a:solidFill>
                            <a:schemeClr val="bg1"/>
                          </a:solidFill>
                          <a:effectLst/>
                          <a:latin typeface="+mj-lt"/>
                          <a:ea typeface="+mn-ea"/>
                          <a:cs typeface="+mn-cs"/>
                        </a:rPr>
                        <a:t>PLAN OF WORK: YEAR THREE</a:t>
                      </a:r>
                      <a:endParaRPr kumimoji="0" lang="en-US" sz="1000" b="1" i="0" u="none" strike="noStrike" cap="none" normalizeH="0" baseline="0" dirty="0">
                        <a:ln>
                          <a:noFill/>
                        </a:ln>
                        <a:solidFill>
                          <a:schemeClr val="bg1"/>
                        </a:solidFill>
                        <a:effectLst/>
                        <a:latin typeface="+mj-lt"/>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35827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mj-lt"/>
                          <a:ea typeface="MS PGothic"/>
                          <a:cs typeface="MS PGothic"/>
                        </a:rPr>
                        <a:t>ACTION</a:t>
                      </a: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defRPr/>
                      </a:pPr>
                      <a:r>
                        <a:rPr lang="en-GB" sz="1000" b="1" dirty="0">
                          <a:solidFill>
                            <a:schemeClr val="tx1"/>
                          </a:solidFill>
                          <a:latin typeface="+mj-lt"/>
                        </a:rPr>
                        <a:t>Get the fundamentals of talent and performance management right</a:t>
                      </a: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GB" sz="1000" b="1" i="0" u="none" strike="noStrike" cap="none" normalizeH="0" baseline="0" dirty="0">
                          <a:ln>
                            <a:noFill/>
                          </a:ln>
                          <a:solidFill>
                            <a:schemeClr val="tx1"/>
                          </a:solidFill>
                          <a:effectLst/>
                          <a:latin typeface="+mj-lt"/>
                          <a:ea typeface="MS PGothic"/>
                          <a:cs typeface="MS PGothic"/>
                        </a:rPr>
                        <a:t>Build line manager skill and will to manage talent and performance</a:t>
                      </a: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GB" sz="1000" b="1" i="0" u="none" strike="noStrike" cap="none" normalizeH="0" baseline="0" dirty="0">
                          <a:ln>
                            <a:noFill/>
                          </a:ln>
                          <a:solidFill>
                            <a:schemeClr val="tx1"/>
                          </a:solidFill>
                          <a:effectLst/>
                          <a:latin typeface="+mj-lt"/>
                          <a:ea typeface="MS PGothic"/>
                          <a:cs typeface="MS PGothic"/>
                        </a:rPr>
                        <a:t>Embed talent management by sticking with the process</a:t>
                      </a:r>
                    </a:p>
                  </a:txBody>
                  <a:tcPr marL="84406" marR="84406" marT="42203" marB="42203" anchor="ctr" horzOverflow="overflow">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1"/>
                  </a:ext>
                </a:extLst>
              </a:tr>
              <a:tr h="162085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1" u="none" strike="noStrike" cap="none" normalizeH="0" baseline="0" dirty="0">
                          <a:ln>
                            <a:noFill/>
                          </a:ln>
                          <a:solidFill>
                            <a:schemeClr val="tx1"/>
                          </a:solidFill>
                          <a:effectLst/>
                          <a:latin typeface="+mj-lt"/>
                          <a:ea typeface="MS PGothic"/>
                          <a:cs typeface="MS PGothic"/>
                        </a:rPr>
                        <a:t>KEY ACTIVITIES</a:t>
                      </a: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Review and align talent and performance management processes </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Clarify talent definition</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Test manager mindsets around transparency</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Agree who will give the feedback and how</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Review and streamline performance management process to ensure links to feedback process</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Focus on an accurate and fair talent identification process</a:t>
                      </a:r>
                    </a:p>
                  </a:txBody>
                  <a:tcPr marL="84406" marR="84406" marT="42203" marB="42203"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Test current levels of feedback skills</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Develop and run </a:t>
                      </a:r>
                      <a:r>
                        <a:rPr kumimoji="0" lang="en-US" sz="1000" b="0" i="0" u="none" strike="noStrike" cap="none" normalizeH="0" baseline="0" dirty="0" err="1">
                          <a:ln>
                            <a:noFill/>
                          </a:ln>
                          <a:solidFill>
                            <a:schemeClr val="tx1"/>
                          </a:solidFill>
                          <a:effectLst/>
                          <a:latin typeface="+mj-lt"/>
                          <a:ea typeface="MS PGothic"/>
                          <a:cs typeface="MS PGothic"/>
                        </a:rPr>
                        <a:t>programme</a:t>
                      </a:r>
                      <a:r>
                        <a:rPr kumimoji="0" lang="en-US" sz="1000" b="0" i="0" u="none" strike="noStrike" cap="none" normalizeH="0" baseline="0" dirty="0">
                          <a:ln>
                            <a:noFill/>
                          </a:ln>
                          <a:solidFill>
                            <a:schemeClr val="tx1"/>
                          </a:solidFill>
                          <a:effectLst/>
                          <a:latin typeface="+mj-lt"/>
                          <a:ea typeface="MS PGothic"/>
                          <a:cs typeface="MS PGothic"/>
                        </a:rPr>
                        <a:t> of interventions to build individual skill</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Ensure inputs to, and outputs from, current year performance management process are clearly linked to talent management</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Run second-year data collection processes</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Run first year of feedback </a:t>
                      </a:r>
                    </a:p>
                  </a:txBody>
                  <a:tcPr marL="84406" marR="84406" marT="42203" marB="42203"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kern="1200" cap="none" normalizeH="0" baseline="0" dirty="0">
                          <a:ln>
                            <a:noFill/>
                          </a:ln>
                          <a:solidFill>
                            <a:schemeClr val="tx1"/>
                          </a:solidFill>
                          <a:effectLst/>
                          <a:latin typeface="+mj-lt"/>
                          <a:ea typeface="MS PGothic"/>
                          <a:cs typeface="MS PGothic"/>
                        </a:rPr>
                        <a:t>Run third year of data collection and second year of feedback</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kern="1200" cap="none" normalizeH="0" baseline="0" dirty="0">
                          <a:ln>
                            <a:noFill/>
                          </a:ln>
                          <a:solidFill>
                            <a:schemeClr val="tx1"/>
                          </a:solidFill>
                          <a:effectLst/>
                          <a:latin typeface="+mj-lt"/>
                          <a:ea typeface="MS PGothic"/>
                          <a:cs typeface="MS PGothic"/>
                        </a:rPr>
                        <a:t>Enhance talent identification process with input from other sources</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kern="1200" cap="none" normalizeH="0" baseline="0" dirty="0">
                          <a:ln>
                            <a:noFill/>
                          </a:ln>
                          <a:solidFill>
                            <a:schemeClr val="tx1"/>
                          </a:solidFill>
                          <a:effectLst/>
                          <a:latin typeface="+mj-lt"/>
                          <a:ea typeface="MS PGothic"/>
                          <a:cs typeface="MS PGothic"/>
                        </a:rPr>
                        <a:t>Build additional sources into feedback process and performance management process</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kern="1200" cap="none" normalizeH="0" baseline="0" dirty="0">
                          <a:ln>
                            <a:noFill/>
                          </a:ln>
                          <a:solidFill>
                            <a:schemeClr val="tx1"/>
                          </a:solidFill>
                          <a:effectLst/>
                          <a:latin typeface="+mj-lt"/>
                          <a:ea typeface="MS PGothic"/>
                          <a:cs typeface="MS PGothic"/>
                        </a:rPr>
                        <a:t>Focus on action planning for development and deployment</a:t>
                      </a:r>
                    </a:p>
                  </a:txBody>
                  <a:tcPr marL="84406" marR="84406" marT="42203" marB="42203" horzOverflow="overflow"/>
                </a:tc>
                <a:extLst>
                  <a:ext uri="{0D108BD9-81ED-4DB2-BD59-A6C34878D82A}">
                    <a16:rowId xmlns:a16="http://schemas.microsoft.com/office/drawing/2014/main" val="10002"/>
                  </a:ext>
                </a:extLst>
              </a:tr>
            </a:tbl>
          </a:graphicData>
        </a:graphic>
      </p:graphicFrame>
      <p:sp>
        <p:nvSpPr>
          <p:cNvPr id="6" name="Textfeld 4">
            <a:extLst>
              <a:ext uri="{FF2B5EF4-FFF2-40B4-BE49-F238E27FC236}">
                <a16:creationId xmlns:a16="http://schemas.microsoft.com/office/drawing/2014/main" id="{77C51ED9-500B-414A-9598-FD8ED37C9E11}"/>
              </a:ext>
            </a:extLst>
          </p:cNvPr>
          <p:cNvSpPr txBox="1"/>
          <p:nvPr/>
        </p:nvSpPr>
        <p:spPr>
          <a:xfrm>
            <a:off x="2517677" y="5959705"/>
            <a:ext cx="4311161" cy="769441"/>
          </a:xfrm>
          <a:prstGeom prst="rect">
            <a:avLst/>
          </a:prstGeom>
          <a:noFill/>
        </p:spPr>
        <p:txBody>
          <a:bodyPr wrap="square" rtlCol="0">
            <a:spAutoFit/>
          </a:bodyPr>
          <a:lstStyle/>
          <a:p>
            <a:endParaRPr lang="de-DE" sz="1100" dirty="0"/>
          </a:p>
          <a:p>
            <a:pPr algn="ctr"/>
            <a:r>
              <a:rPr lang="de-DE" sz="1100" dirty="0"/>
              <a:t>With kind permission from the NHS London Leadership Academy. This tool is a derivation of the talent segmentation tool developed by © PA Consulting and London Leadership Academy.</a:t>
            </a:r>
            <a:endParaRPr lang="de-AT" sz="1100" dirty="0"/>
          </a:p>
        </p:txBody>
      </p:sp>
    </p:spTree>
    <p:extLst>
      <p:ext uri="{BB962C8B-B14F-4D97-AF65-F5344CB8AC3E}">
        <p14:creationId xmlns:p14="http://schemas.microsoft.com/office/powerpoint/2010/main" val="1775277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endParaRPr lang="en-US"/>
          </a:p>
        </p:txBody>
      </p:sp>
      <p:sp>
        <p:nvSpPr>
          <p:cNvPr id="3" name="Foliennummernplatzhalter 2"/>
          <p:cNvSpPr>
            <a:spLocks noGrp="1"/>
          </p:cNvSpPr>
          <p:nvPr>
            <p:ph type="sldNum" sz="quarter" idx="12"/>
          </p:nvPr>
        </p:nvSpPr>
        <p:spPr/>
        <p:txBody>
          <a:bodyPr/>
          <a:lstStyle/>
          <a:p>
            <a:fld id="{9B618960-8005-486C-9A75-10CB2AAC16F9}" type="slidenum">
              <a:rPr lang="en-US" smtClean="0"/>
              <a:t>11</a:t>
            </a:fld>
            <a:endParaRPr lang="en-US"/>
          </a:p>
        </p:txBody>
      </p:sp>
      <p:graphicFrame>
        <p:nvGraphicFramePr>
          <p:cNvPr id="4" name="Group 139"/>
          <p:cNvGraphicFramePr>
            <a:graphicFrameLocks noGrp="1"/>
          </p:cNvGraphicFramePr>
          <p:nvPr>
            <p:extLst>
              <p:ext uri="{D42A27DB-BD31-4B8C-83A1-F6EECF244321}">
                <p14:modId xmlns:p14="http://schemas.microsoft.com/office/powerpoint/2010/main" val="1700491441"/>
              </p:ext>
            </p:extLst>
          </p:nvPr>
        </p:nvGraphicFramePr>
        <p:xfrm>
          <a:off x="111850" y="1072586"/>
          <a:ext cx="8967497" cy="5283764"/>
        </p:xfrm>
        <a:graphic>
          <a:graphicData uri="http://schemas.openxmlformats.org/drawingml/2006/table">
            <a:tbl>
              <a:tblPr firstRow="1" bandRow="1">
                <a:tableStyleId>{BC89EF96-8CEA-46FF-86C4-4CE0E7609802}</a:tableStyleId>
              </a:tblPr>
              <a:tblGrid>
                <a:gridCol w="1061081">
                  <a:extLst>
                    <a:ext uri="{9D8B030D-6E8A-4147-A177-3AD203B41FA5}">
                      <a16:colId xmlns:a16="http://schemas.microsoft.com/office/drawing/2014/main" val="20000"/>
                    </a:ext>
                  </a:extLst>
                </a:gridCol>
                <a:gridCol w="2635472">
                  <a:extLst>
                    <a:ext uri="{9D8B030D-6E8A-4147-A177-3AD203B41FA5}">
                      <a16:colId xmlns:a16="http://schemas.microsoft.com/office/drawing/2014/main" val="20001"/>
                    </a:ext>
                  </a:extLst>
                </a:gridCol>
                <a:gridCol w="2635472">
                  <a:extLst>
                    <a:ext uri="{9D8B030D-6E8A-4147-A177-3AD203B41FA5}">
                      <a16:colId xmlns:a16="http://schemas.microsoft.com/office/drawing/2014/main" val="20002"/>
                    </a:ext>
                  </a:extLst>
                </a:gridCol>
                <a:gridCol w="2635472">
                  <a:extLst>
                    <a:ext uri="{9D8B030D-6E8A-4147-A177-3AD203B41FA5}">
                      <a16:colId xmlns:a16="http://schemas.microsoft.com/office/drawing/2014/main" val="20003"/>
                    </a:ext>
                  </a:extLst>
                </a:gridCol>
              </a:tblGrid>
              <a:tr h="58076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0" u="none" strike="noStrike" cap="none" normalizeH="0" baseline="0" dirty="0">
                          <a:ln>
                            <a:noFill/>
                          </a:ln>
                          <a:solidFill>
                            <a:schemeClr val="bg1"/>
                          </a:solidFill>
                          <a:effectLst/>
                          <a:latin typeface="+mn-lt"/>
                          <a:ea typeface="+mn-ea"/>
                          <a:cs typeface="+mn-cs"/>
                        </a:rPr>
                        <a:t>PLAN OF WORK: YEAR ONE</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solidFill>
                            <a:schemeClr val="bg1"/>
                          </a:solidFill>
                          <a:effectLst/>
                          <a:latin typeface="+mn-lt"/>
                        </a:rPr>
                        <a:t>PLAN OF WORK: YEAR TWO</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0" u="none" strike="noStrike" cap="none" normalizeH="0" baseline="0" dirty="0">
                          <a:ln>
                            <a:noFill/>
                          </a:ln>
                          <a:solidFill>
                            <a:schemeClr val="bg1"/>
                          </a:solidFill>
                          <a:effectLst/>
                          <a:latin typeface="+mn-lt"/>
                          <a:ea typeface="+mn-ea"/>
                          <a:cs typeface="+mn-cs"/>
                        </a:rPr>
                        <a:t>PLAN OF WORK: YEAR THREE</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mn-lt"/>
                          <a:ea typeface="MS PGothic"/>
                          <a:cs typeface="MS PGothic"/>
                        </a:rPr>
                        <a:t>ACTION</a:t>
                      </a: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defRPr/>
                      </a:pPr>
                      <a:endParaRPr lang="en-GB" sz="1000" b="1" dirty="0">
                        <a:solidFill>
                          <a:schemeClr val="tx1"/>
                        </a:solidFill>
                        <a:latin typeface="+mn-lt"/>
                      </a:endParaRP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1"/>
                  </a:ext>
                </a:extLst>
              </a:tr>
              <a:tr h="603072">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1" u="none" strike="noStrike" cap="none" normalizeH="0" baseline="0" dirty="0">
                          <a:ln>
                            <a:noFill/>
                          </a:ln>
                          <a:solidFill>
                            <a:schemeClr val="tx1"/>
                          </a:solidFill>
                          <a:effectLst/>
                          <a:latin typeface="+mn-lt"/>
                          <a:ea typeface="MS PGothic"/>
                          <a:cs typeface="MS PGothic"/>
                        </a:rPr>
                        <a:t>KEY ACTIVITIES</a:t>
                      </a: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kern="1200" cap="none" normalizeH="0" baseline="0" dirty="0">
                        <a:ln>
                          <a:noFill/>
                        </a:ln>
                        <a:solidFill>
                          <a:schemeClr val="tx1"/>
                        </a:solidFill>
                        <a:effectLst/>
                        <a:latin typeface="+mn-lt"/>
                        <a:ea typeface="MS PGothic"/>
                        <a:cs typeface="MS PGothic"/>
                      </a:endParaRPr>
                    </a:p>
                  </a:txBody>
                  <a:tcPr marL="84406" marR="84406" marT="42203" marB="42203" horzOverflow="overflow"/>
                </a:tc>
                <a:extLst>
                  <a:ext uri="{0D108BD9-81ED-4DB2-BD59-A6C34878D82A}">
                    <a16:rowId xmlns:a16="http://schemas.microsoft.com/office/drawing/2014/main" val="10002"/>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mn-lt"/>
                          <a:ea typeface="MS PGothic"/>
                          <a:cs typeface="MS PGothic"/>
                        </a:rPr>
                        <a:t>ACTION</a:t>
                      </a: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3"/>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1" u="none" strike="noStrike" cap="none" normalizeH="0" baseline="0" dirty="0">
                          <a:ln>
                            <a:noFill/>
                          </a:ln>
                          <a:solidFill>
                            <a:schemeClr val="tx1"/>
                          </a:solidFill>
                          <a:effectLst/>
                          <a:latin typeface="+mn-lt"/>
                          <a:ea typeface="MS PGothic"/>
                          <a:cs typeface="MS PGothic"/>
                        </a:rPr>
                        <a:t>KEY ACTIVITIES</a:t>
                      </a: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4"/>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mn-lt"/>
                          <a:ea typeface="MS PGothic"/>
                          <a:cs typeface="MS PGothic"/>
                        </a:rPr>
                        <a:t>ACTION</a:t>
                      </a: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5"/>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1" u="none" strike="noStrike" cap="none" normalizeH="0" baseline="0" dirty="0">
                          <a:ln>
                            <a:noFill/>
                          </a:ln>
                          <a:solidFill>
                            <a:schemeClr val="tx1"/>
                          </a:solidFill>
                          <a:effectLst/>
                          <a:latin typeface="+mn-lt"/>
                          <a:ea typeface="MS PGothic"/>
                          <a:cs typeface="MS PGothic"/>
                        </a:rPr>
                        <a:t>KEY ACTIVITIES</a:t>
                      </a: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6"/>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mn-lt"/>
                          <a:ea typeface="MS PGothic"/>
                          <a:cs typeface="MS PGothic"/>
                        </a:rPr>
                        <a:t>ACTION</a:t>
                      </a: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7"/>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1" u="none" strike="noStrike" cap="none" normalizeH="0" baseline="0" dirty="0">
                          <a:ln>
                            <a:noFill/>
                          </a:ln>
                          <a:solidFill>
                            <a:schemeClr val="tx1"/>
                          </a:solidFill>
                          <a:effectLst/>
                          <a:latin typeface="+mn-lt"/>
                          <a:ea typeface="MS PGothic"/>
                          <a:cs typeface="MS PGothic"/>
                        </a:rPr>
                        <a:t>KEY ACTIVITIES</a:t>
                      </a: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8"/>
                  </a:ext>
                </a:extLst>
              </a:tr>
              <a:tr h="204788">
                <a:tc gridSpan="4">
                  <a:txBody>
                    <a:bodyPr/>
                    <a:lstStyle/>
                    <a:p>
                      <a:pPr marL="0" marR="0" lvl="0" indent="0" algn="r" defTabSz="914400" rtl="0" eaLnBrk="0" fontAlgn="base" latinLnBrk="0" hangingPunct="0">
                        <a:lnSpc>
                          <a:spcPct val="100000"/>
                        </a:lnSpc>
                        <a:spcBef>
                          <a:spcPct val="20000"/>
                        </a:spcBef>
                        <a:spcAft>
                          <a:spcPct val="0"/>
                        </a:spcAft>
                        <a:buClr>
                          <a:srgbClr val="D78539"/>
                        </a:buClr>
                        <a:buSzTx/>
                        <a:buFontTx/>
                        <a:buNone/>
                        <a:tabLst/>
                        <a:defRPr/>
                      </a:pPr>
                      <a:r>
                        <a:rPr kumimoji="0" lang="en-US" sz="600" b="0" i="0" u="none" strike="noStrike" kern="1200" cap="none" spc="0" normalizeH="0" baseline="0" noProof="0" dirty="0">
                          <a:ln>
                            <a:noFill/>
                          </a:ln>
                          <a:solidFill>
                            <a:srgbClr val="5E707D"/>
                          </a:solidFill>
                          <a:effectLst/>
                          <a:uLnTx/>
                          <a:uFillTx/>
                          <a:latin typeface="+mn-lt"/>
                          <a:ea typeface="+mn-ea"/>
                          <a:cs typeface="+mn-cs"/>
                        </a:rPr>
                        <a:t>© PA Knowledge Limited 2017</a:t>
                      </a: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alpha val="20000"/>
                      </a:schemeClr>
                    </a:solidFill>
                  </a:tcPr>
                </a:tc>
                <a:tc hMerge="1">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tc hMerge="1">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extLst>
                  <a:ext uri="{0D108BD9-81ED-4DB2-BD59-A6C34878D82A}">
                    <a16:rowId xmlns:a16="http://schemas.microsoft.com/office/drawing/2014/main" val="10009"/>
                  </a:ext>
                </a:extLst>
              </a:tr>
            </a:tbl>
          </a:graphicData>
        </a:graphic>
      </p:graphicFrame>
      <p:sp>
        <p:nvSpPr>
          <p:cNvPr id="5" name="Titel 1"/>
          <p:cNvSpPr txBox="1">
            <a:spLocks/>
          </p:cNvSpPr>
          <p:nvPr/>
        </p:nvSpPr>
        <p:spPr>
          <a:xfrm>
            <a:off x="305810" y="365126"/>
            <a:ext cx="7886700" cy="498734"/>
          </a:xfrm>
          <a:prstGeom prst="rect">
            <a:avLst/>
          </a:prstGeom>
        </p:spPr>
        <p:txBody>
          <a:bodyPr>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i="1" dirty="0"/>
              <a:t>Talent Roadmap Planning Template (III)</a:t>
            </a:r>
            <a:endParaRPr lang="de-AT" dirty="0"/>
          </a:p>
        </p:txBody>
      </p:sp>
    </p:spTree>
    <p:extLst>
      <p:ext uri="{BB962C8B-B14F-4D97-AF65-F5344CB8AC3E}">
        <p14:creationId xmlns:p14="http://schemas.microsoft.com/office/powerpoint/2010/main" val="1395330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t="18420"/>
          <a:stretch/>
        </p:blipFill>
        <p:spPr>
          <a:xfrm>
            <a:off x="2347816" y="1704754"/>
            <a:ext cx="6568938" cy="4018962"/>
          </a:xfrm>
          <a:prstGeom prst="rect">
            <a:avLst/>
          </a:prstGeom>
          <a:effectLst>
            <a:outerShdw blurRad="50800" dist="50800" dir="5400000" algn="ctr" rotWithShape="0">
              <a:srgbClr val="000000"/>
            </a:outerShdw>
          </a:effectLst>
        </p:spPr>
      </p:pic>
      <p:sp>
        <p:nvSpPr>
          <p:cNvPr id="15" name="Google Shape;54;p13">
            <a:extLst>
              <a:ext uri="{FF2B5EF4-FFF2-40B4-BE49-F238E27FC236}">
                <a16:creationId xmlns:a16="http://schemas.microsoft.com/office/drawing/2014/main" id="{4EE1301B-4607-4539-A2F0-A5E934540CA8}"/>
              </a:ext>
            </a:extLst>
          </p:cNvPr>
          <p:cNvSpPr txBox="1">
            <a:spLocks noGrp="1"/>
          </p:cNvSpPr>
          <p:nvPr>
            <p:ph type="ctrTitle"/>
          </p:nvPr>
        </p:nvSpPr>
        <p:spPr>
          <a:xfrm>
            <a:off x="2554290" y="243778"/>
            <a:ext cx="6128222" cy="838651"/>
          </a:xfrm>
          <a:prstGeom prst="rect">
            <a:avLst/>
          </a:prstGeom>
        </p:spPr>
        <p:txBody>
          <a:bodyPr spcFirstLastPara="1" vert="horz" wrap="square" lIns="91425" tIns="91425" rIns="91425" bIns="91425" rtlCol="0" anchor="b" anchorCtr="0">
            <a:noAutofit/>
          </a:bodyPr>
          <a:lstStyle/>
          <a:p>
            <a:pPr>
              <a:spcBef>
                <a:spcPts val="0"/>
              </a:spcBef>
            </a:pPr>
            <a:r>
              <a:rPr lang="en-GB" sz="4000" b="1" spc="50" dirty="0">
                <a:ln w="0"/>
                <a:effectLst>
                  <a:innerShdw blurRad="63500" dist="50800" dir="13500000">
                    <a:srgbClr val="000000">
                      <a:alpha val="50000"/>
                    </a:srgbClr>
                  </a:innerShdw>
                </a:effectLst>
              </a:rPr>
              <a:t>Talent Strategy Tool</a:t>
            </a:r>
            <a:endParaRPr sz="3200" b="1" spc="50" dirty="0">
              <a:ln w="0"/>
              <a:effectLst>
                <a:innerShdw blurRad="63500" dist="50800" dir="13500000">
                  <a:srgbClr val="000000">
                    <a:alpha val="50000"/>
                  </a:srgbClr>
                </a:innerShdw>
              </a:effectLst>
            </a:endParaRPr>
          </a:p>
        </p:txBody>
      </p:sp>
      <p:sp>
        <p:nvSpPr>
          <p:cNvPr id="16" name="Google Shape;55;p13">
            <a:extLst>
              <a:ext uri="{FF2B5EF4-FFF2-40B4-BE49-F238E27FC236}">
                <a16:creationId xmlns:a16="http://schemas.microsoft.com/office/drawing/2014/main" id="{DE9B7982-7A4B-457A-9C2E-1923E7C8D161}"/>
              </a:ext>
            </a:extLst>
          </p:cNvPr>
          <p:cNvSpPr txBox="1">
            <a:spLocks noGrp="1"/>
          </p:cNvSpPr>
          <p:nvPr>
            <p:ph type="subTitle" idx="1"/>
          </p:nvPr>
        </p:nvSpPr>
        <p:spPr>
          <a:xfrm>
            <a:off x="2691239" y="1121137"/>
            <a:ext cx="5854324" cy="477617"/>
          </a:xfrm>
          <a:prstGeom prst="rect">
            <a:avLst/>
          </a:prstGeom>
        </p:spPr>
        <p:txBody>
          <a:bodyPr spcFirstLastPara="1" vert="horz" wrap="square" lIns="91425" tIns="91425" rIns="91425" bIns="91425" rtlCol="0" anchor="t" anchorCtr="0">
            <a:noAutofit/>
            <a:scene3d>
              <a:camera prst="orthographicFront"/>
              <a:lightRig rig="soft" dir="t">
                <a:rot lat="0" lon="0" rev="15600000"/>
              </a:lightRig>
            </a:scene3d>
            <a:sp3d extrusionH="57150" prstMaterial="softEdge">
              <a:bevelT w="25400" h="38100"/>
            </a:sp3d>
          </a:bodyPr>
          <a:lstStyle/>
          <a:p>
            <a:pPr>
              <a:spcBef>
                <a:spcPts val="0"/>
              </a:spcBef>
            </a:pPr>
            <a:r>
              <a:rPr lang="en-GB" sz="1600" b="1" dirty="0">
                <a:ln/>
              </a:rPr>
              <a:t>Prepared by WKO </a:t>
            </a:r>
            <a:r>
              <a:rPr lang="en-GB" sz="1600" b="1" dirty="0" err="1">
                <a:ln/>
              </a:rPr>
              <a:t>Steiermark</a:t>
            </a:r>
            <a:r>
              <a:rPr lang="en-GB" sz="1600" b="1" dirty="0">
                <a:ln/>
              </a:rPr>
              <a:t>, Austria</a:t>
            </a:r>
            <a:endParaRPr sz="1600" b="1" dirty="0">
              <a:ln/>
            </a:endParaRPr>
          </a:p>
        </p:txBody>
      </p:sp>
      <p:pic>
        <p:nvPicPr>
          <p:cNvPr id="4" name="Picture 3" descr="A close up of a logo&#10;&#10;Description automatically generated">
            <a:extLst>
              <a:ext uri="{FF2B5EF4-FFF2-40B4-BE49-F238E27FC236}">
                <a16:creationId xmlns:a16="http://schemas.microsoft.com/office/drawing/2014/main" id="{318EA7DB-91C1-4A48-A734-32949D41082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5721040A-1622-41B5-A4C6-B58A6DC708CB}"/>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2" name="Rechteck 1"/>
          <p:cNvSpPr/>
          <p:nvPr/>
        </p:nvSpPr>
        <p:spPr>
          <a:xfrm>
            <a:off x="2347816" y="5829716"/>
            <a:ext cx="2572692"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Austin </a:t>
            </a:r>
            <a:r>
              <a:rPr lang="en-US" sz="1200" dirty="0" err="1">
                <a:solidFill>
                  <a:srgbClr val="767676"/>
                </a:solidFill>
                <a:latin typeface="-apple-system"/>
                <a:hlinkClick r:id="rId5"/>
              </a:rPr>
              <a:t>Distel</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
        <p:nvSpPr>
          <p:cNvPr id="9" name="Textfeld 8"/>
          <p:cNvSpPr txBox="1"/>
          <p:nvPr/>
        </p:nvSpPr>
        <p:spPr>
          <a:xfrm>
            <a:off x="258373" y="4499443"/>
            <a:ext cx="1976100" cy="1277273"/>
          </a:xfrm>
          <a:prstGeom prst="rect">
            <a:avLst/>
          </a:prstGeom>
          <a:noFill/>
        </p:spPr>
        <p:txBody>
          <a:bodyPr wrap="square" rtlCol="0">
            <a:spAutoFit/>
          </a:bodyPr>
          <a:lstStyle/>
          <a:p>
            <a:pPr algn="r"/>
            <a:r>
              <a:rPr lang="de-DE" sz="1100" dirty="0"/>
              <a:t>With kind permission from the NHS London Leadership Academy. This </a:t>
            </a:r>
            <a:r>
              <a:rPr lang="de-DE" sz="1100" dirty="0" err="1"/>
              <a:t>tool</a:t>
            </a:r>
            <a:r>
              <a:rPr lang="de-DE" sz="1100" dirty="0"/>
              <a:t> </a:t>
            </a:r>
            <a:r>
              <a:rPr lang="de-DE" sz="1100" dirty="0" err="1"/>
              <a:t>is</a:t>
            </a:r>
            <a:r>
              <a:rPr lang="de-DE" sz="1100" dirty="0"/>
              <a:t> a </a:t>
            </a:r>
            <a:r>
              <a:rPr lang="de-DE" sz="1100" dirty="0" err="1"/>
              <a:t>derivation</a:t>
            </a:r>
            <a:r>
              <a:rPr lang="de-DE" sz="1100" dirty="0"/>
              <a:t> </a:t>
            </a:r>
            <a:r>
              <a:rPr lang="de-DE" sz="1100" dirty="0" err="1"/>
              <a:t>of</a:t>
            </a:r>
            <a:r>
              <a:rPr lang="de-DE" sz="1100" dirty="0"/>
              <a:t> </a:t>
            </a:r>
            <a:r>
              <a:rPr lang="de-DE" sz="1100" dirty="0" err="1"/>
              <a:t>the</a:t>
            </a:r>
            <a:r>
              <a:rPr lang="de-DE" sz="1100" dirty="0"/>
              <a:t> </a:t>
            </a:r>
            <a:r>
              <a:rPr lang="de-DE" sz="1100" dirty="0" err="1"/>
              <a:t>talent</a:t>
            </a:r>
            <a:r>
              <a:rPr lang="de-DE" sz="1100" dirty="0"/>
              <a:t> </a:t>
            </a:r>
            <a:r>
              <a:rPr lang="de-DE" sz="1100" dirty="0" err="1"/>
              <a:t>strategy</a:t>
            </a:r>
            <a:r>
              <a:rPr lang="de-DE" sz="1100" dirty="0"/>
              <a:t> </a:t>
            </a:r>
            <a:r>
              <a:rPr lang="de-DE" sz="1100" dirty="0" err="1"/>
              <a:t>tool</a:t>
            </a:r>
            <a:r>
              <a:rPr lang="de-DE" sz="1100" dirty="0"/>
              <a:t> </a:t>
            </a:r>
            <a:r>
              <a:rPr lang="de-DE" sz="1100" dirty="0" err="1"/>
              <a:t>developed</a:t>
            </a:r>
            <a:r>
              <a:rPr lang="de-DE" sz="1100" dirty="0"/>
              <a:t> </a:t>
            </a:r>
            <a:r>
              <a:rPr lang="de-DE" sz="1100" dirty="0" err="1"/>
              <a:t>by</a:t>
            </a:r>
            <a:endParaRPr lang="de-DE" sz="1100" dirty="0"/>
          </a:p>
          <a:p>
            <a:pPr algn="r"/>
            <a:r>
              <a:rPr lang="de-DE" sz="1100" dirty="0"/>
              <a:t>© PA Consulting </a:t>
            </a:r>
            <a:r>
              <a:rPr lang="de-DE" sz="1100" dirty="0" err="1"/>
              <a:t>and</a:t>
            </a:r>
            <a:r>
              <a:rPr lang="de-DE" sz="1100" dirty="0"/>
              <a:t> London Leadership Academy.</a:t>
            </a:r>
            <a:endParaRPr lang="de-AT" sz="1100" dirty="0"/>
          </a:p>
        </p:txBody>
      </p:sp>
    </p:spTree>
    <p:extLst>
      <p:ext uri="{BB962C8B-B14F-4D97-AF65-F5344CB8AC3E}">
        <p14:creationId xmlns:p14="http://schemas.microsoft.com/office/powerpoint/2010/main" val="716149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628650" y="1825625"/>
            <a:ext cx="7886700" cy="4174787"/>
          </a:xfrm>
        </p:spPr>
        <p:txBody>
          <a:bodyPr>
            <a:normAutofit fontScale="77500" lnSpcReduction="20000"/>
          </a:bodyPr>
          <a:lstStyle/>
          <a:p>
            <a:pPr marL="0" lvl="0" indent="0">
              <a:buNone/>
            </a:pPr>
            <a:r>
              <a:rPr lang="en-GB" sz="2400" dirty="0"/>
              <a:t>Follow these steps using the tools and templates provided to develop your talent strategy:</a:t>
            </a:r>
          </a:p>
          <a:p>
            <a:pPr marL="342900" lvl="0" indent="-342900">
              <a:buFont typeface="+mj-lt"/>
              <a:buAutoNum type="arabicPeriod"/>
            </a:pPr>
            <a:r>
              <a:rPr lang="en-GB" sz="2400" dirty="0"/>
              <a:t>Gather information on the organisation context and strategy, and existing HR and talent strategy, including business strategy documents; Sustainability and Transformation Plans (STP); external factors impacting the organisation; existing HR processes and plans e.g. resourcing plans, succession plans, critical roles, organisational structure; talent data e.g. attrition rates, headcount, performance data etc. </a:t>
            </a:r>
          </a:p>
          <a:p>
            <a:pPr marL="342900" lvl="0" indent="-342900">
              <a:buFont typeface="+mj-lt"/>
              <a:buAutoNum type="arabicPeriod"/>
            </a:pPr>
            <a:r>
              <a:rPr lang="en-GB" sz="2400" dirty="0"/>
              <a:t>Conduct interviews with internal stakeholders including the CEO, strategy lead, operations lead, finance lead, among other relevant individuals. Collect information on the priorities in their area of the organisation, the challenges, the opportunities they see in the future and the talent, skills and resources they think they need to achieve their objectives in the short, medium and long-term. </a:t>
            </a:r>
          </a:p>
          <a:p>
            <a:pPr marL="342900" lvl="0" indent="-342900">
              <a:buFont typeface="+mj-lt"/>
              <a:buAutoNum type="arabicPeriod"/>
            </a:pPr>
            <a:r>
              <a:rPr lang="en-GB" sz="2400" dirty="0"/>
              <a:t>Use the </a:t>
            </a:r>
            <a:r>
              <a:rPr lang="en-GB" sz="2400" i="1" dirty="0"/>
              <a:t>Organisational Challenge Template</a:t>
            </a:r>
            <a:r>
              <a:rPr lang="en-GB" sz="2400" dirty="0"/>
              <a:t> (slides 5-6) to help you collate the information you have gathered on your organisation’s context and strategy during the first two steps.</a:t>
            </a:r>
          </a:p>
        </p:txBody>
      </p:sp>
      <p:sp>
        <p:nvSpPr>
          <p:cNvPr id="4" name="Titel 1"/>
          <p:cNvSpPr>
            <a:spLocks noGrp="1"/>
          </p:cNvSpPr>
          <p:nvPr>
            <p:ph type="title"/>
          </p:nvPr>
        </p:nvSpPr>
        <p:spPr/>
        <p:txBody>
          <a:bodyPr>
            <a:normAutofit/>
          </a:bodyPr>
          <a:lstStyle/>
          <a:p>
            <a:r>
              <a:rPr lang="en-GB" b="1" i="1" dirty="0"/>
              <a:t>5 steps to align your talent strategy to the organisational strategy (I)</a:t>
            </a:r>
            <a:endParaRPr lang="de-AT" dirty="0"/>
          </a:p>
        </p:txBody>
      </p:sp>
      <p:sp>
        <p:nvSpPr>
          <p:cNvPr id="6" name="Textfeld 4">
            <a:extLst>
              <a:ext uri="{FF2B5EF4-FFF2-40B4-BE49-F238E27FC236}">
                <a16:creationId xmlns:a16="http://schemas.microsoft.com/office/drawing/2014/main" id="{8043B32D-3FAA-4423-82B7-C22C3BD0D264}"/>
              </a:ext>
            </a:extLst>
          </p:cNvPr>
          <p:cNvSpPr txBox="1"/>
          <p:nvPr/>
        </p:nvSpPr>
        <p:spPr>
          <a:xfrm>
            <a:off x="2517677" y="5959705"/>
            <a:ext cx="4311161" cy="769441"/>
          </a:xfrm>
          <a:prstGeom prst="rect">
            <a:avLst/>
          </a:prstGeom>
          <a:noFill/>
        </p:spPr>
        <p:txBody>
          <a:bodyPr wrap="square" rtlCol="0">
            <a:spAutoFit/>
          </a:bodyPr>
          <a:lstStyle/>
          <a:p>
            <a:endParaRPr lang="de-DE" sz="1100" dirty="0"/>
          </a:p>
          <a:p>
            <a:pPr algn="ctr"/>
            <a:r>
              <a:rPr lang="de-DE" sz="1100" dirty="0"/>
              <a:t>With kind permission from the NHS London Leadership Academy. This tool is a derivation of the talent segmentation tool developed by © PA Consulting and London Leadership Academy.</a:t>
            </a:r>
            <a:endParaRPr lang="de-AT" sz="1100" dirty="0"/>
          </a:p>
        </p:txBody>
      </p:sp>
    </p:spTree>
    <p:extLst>
      <p:ext uri="{BB962C8B-B14F-4D97-AF65-F5344CB8AC3E}">
        <p14:creationId xmlns:p14="http://schemas.microsoft.com/office/powerpoint/2010/main" val="1058610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fontScale="77500" lnSpcReduction="20000"/>
          </a:bodyPr>
          <a:lstStyle/>
          <a:p>
            <a:pPr marL="0" lvl="0" indent="0">
              <a:buNone/>
            </a:pPr>
            <a:r>
              <a:rPr lang="en-GB" sz="2400" dirty="0"/>
              <a:t>Follow these steps using the tools and templates provided to develop your talent strategy:</a:t>
            </a:r>
          </a:p>
          <a:p>
            <a:pPr marL="342900" lvl="0" indent="-342900">
              <a:buFont typeface="+mj-lt"/>
              <a:buAutoNum type="arabicPeriod" startAt="4"/>
            </a:pPr>
            <a:r>
              <a:rPr lang="en-GB" sz="2400" dirty="0"/>
              <a:t>Using the </a:t>
            </a:r>
            <a:r>
              <a:rPr lang="en-GB" sz="2400" i="1" dirty="0"/>
              <a:t>Talent Dilemmas Diagnostic Tool </a:t>
            </a:r>
            <a:r>
              <a:rPr lang="en-GB" sz="2400" dirty="0"/>
              <a:t>(slides 7-8)</a:t>
            </a:r>
            <a:r>
              <a:rPr lang="en-GB" sz="2400" i="1" dirty="0"/>
              <a:t>,</a:t>
            </a:r>
            <a:r>
              <a:rPr lang="en-GB" sz="2400" dirty="0"/>
              <a:t> identify the overarching talent principles that will guide the development of your talent strategy. The tool can be used in your stakeholder interviews or a facilitated group exercise with a team of stakeholders to give you a clear picture of where your organisation currently sits on the ten most common talent dilemmas and where your stakeholders believe the organisation should sit. The aspirational position guides the development of your talent principles. The gap between your current position and this aspiration will inform the actions in your talent strategy.</a:t>
            </a:r>
          </a:p>
          <a:p>
            <a:pPr marL="342900" lvl="0" indent="-342900">
              <a:buFont typeface="+mj-lt"/>
              <a:buAutoNum type="arabicPeriod" startAt="4"/>
            </a:pPr>
            <a:r>
              <a:rPr lang="en-GB" sz="2400" dirty="0"/>
              <a:t>When you have completed the previous steps, you are ready to start the critical planning stage. Use the </a:t>
            </a:r>
            <a:r>
              <a:rPr lang="en-GB" sz="2400" i="1" dirty="0"/>
              <a:t>Talent Roadmap Planning Template</a:t>
            </a:r>
            <a:r>
              <a:rPr lang="en-GB" sz="2400" dirty="0"/>
              <a:t> (slides 9-11) to identify and record the priorities and key actions to take at each milestone on the journey to developing your talent strategy.  </a:t>
            </a:r>
          </a:p>
        </p:txBody>
      </p:sp>
      <p:sp>
        <p:nvSpPr>
          <p:cNvPr id="4" name="Titel 1"/>
          <p:cNvSpPr>
            <a:spLocks noGrp="1"/>
          </p:cNvSpPr>
          <p:nvPr>
            <p:ph type="title"/>
          </p:nvPr>
        </p:nvSpPr>
        <p:spPr/>
        <p:txBody>
          <a:bodyPr>
            <a:normAutofit/>
          </a:bodyPr>
          <a:lstStyle/>
          <a:p>
            <a:r>
              <a:rPr lang="en-GB" b="1" i="1" dirty="0"/>
              <a:t>5 steps to align your talent strategy to the organisational strategy (II)</a:t>
            </a:r>
            <a:endParaRPr lang="de-AT" dirty="0"/>
          </a:p>
        </p:txBody>
      </p:sp>
      <p:sp>
        <p:nvSpPr>
          <p:cNvPr id="8" name="Textfeld 4">
            <a:extLst>
              <a:ext uri="{FF2B5EF4-FFF2-40B4-BE49-F238E27FC236}">
                <a16:creationId xmlns:a16="http://schemas.microsoft.com/office/drawing/2014/main" id="{7B32F858-D0ED-4A5A-83E1-088F0C5DF1E7}"/>
              </a:ext>
            </a:extLst>
          </p:cNvPr>
          <p:cNvSpPr txBox="1"/>
          <p:nvPr/>
        </p:nvSpPr>
        <p:spPr>
          <a:xfrm>
            <a:off x="2517677" y="5959705"/>
            <a:ext cx="4311161" cy="769441"/>
          </a:xfrm>
          <a:prstGeom prst="rect">
            <a:avLst/>
          </a:prstGeom>
          <a:noFill/>
        </p:spPr>
        <p:txBody>
          <a:bodyPr wrap="square" rtlCol="0">
            <a:spAutoFit/>
          </a:bodyPr>
          <a:lstStyle/>
          <a:p>
            <a:endParaRPr lang="de-DE" sz="1100" dirty="0"/>
          </a:p>
          <a:p>
            <a:pPr algn="ctr"/>
            <a:r>
              <a:rPr lang="de-DE" sz="1100" dirty="0"/>
              <a:t>With kind permission from the NHS London Leadership Academy. This tool is a derivation of the talent segmentation tool developed by © PA Consulting and London Leadership Academy.</a:t>
            </a:r>
            <a:endParaRPr lang="de-AT" sz="1100" dirty="0"/>
          </a:p>
        </p:txBody>
      </p:sp>
    </p:spTree>
    <p:extLst>
      <p:ext uri="{BB962C8B-B14F-4D97-AF65-F5344CB8AC3E}">
        <p14:creationId xmlns:p14="http://schemas.microsoft.com/office/powerpoint/2010/main" val="919889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878555" y="0"/>
            <a:ext cx="7886700" cy="1325563"/>
          </a:xfrm>
        </p:spPr>
        <p:txBody>
          <a:bodyPr/>
          <a:lstStyle/>
          <a:p>
            <a:r>
              <a:rPr lang="en-GB" b="1" i="1" dirty="0"/>
              <a:t>Organisational Challenge Template</a:t>
            </a:r>
            <a:endParaRPr lang="de-AT" dirty="0"/>
          </a:p>
        </p:txBody>
      </p:sp>
      <p:sp>
        <p:nvSpPr>
          <p:cNvPr id="3" name="Inhaltsplatzhalter 2"/>
          <p:cNvSpPr>
            <a:spLocks noGrp="1"/>
          </p:cNvSpPr>
          <p:nvPr>
            <p:ph idx="4294967295"/>
          </p:nvPr>
        </p:nvSpPr>
        <p:spPr>
          <a:xfrm>
            <a:off x="878555" y="954088"/>
            <a:ext cx="7886700" cy="3937000"/>
          </a:xfrm>
        </p:spPr>
        <p:txBody>
          <a:bodyPr>
            <a:noAutofit/>
          </a:bodyPr>
          <a:lstStyle/>
          <a:p>
            <a:pPr marL="0" indent="0">
              <a:buNone/>
            </a:pPr>
            <a:r>
              <a:rPr lang="en-GB" sz="1400" dirty="0"/>
              <a:t>The Organisational Challenge Template Tool enables you explore the context that your organisation is operating in and record the key challenges or opportunities facing the organisation, considering the implications for talent management and identifying the actions you need to take.</a:t>
            </a:r>
          </a:p>
          <a:p>
            <a:pPr marL="0" indent="0">
              <a:buNone/>
            </a:pPr>
            <a:r>
              <a:rPr lang="en-GB" sz="1400" dirty="0"/>
              <a:t>This could be used during stakeholder interviews or could be adapted to be a questionnaire. It allows you to capture data on the organisational context and the associated talent implications, which will provide direction for your talent strategy.</a:t>
            </a:r>
          </a:p>
          <a:p>
            <a:pPr marL="342900" indent="-342900">
              <a:spcAft>
                <a:spcPts val="600"/>
              </a:spcAft>
              <a:buFont typeface="+mj-lt"/>
              <a:buAutoNum type="arabicPeriod"/>
            </a:pPr>
            <a:r>
              <a:rPr lang="en-GB" sz="1400" dirty="0"/>
              <a:t>Identify the </a:t>
            </a:r>
            <a:r>
              <a:rPr lang="en-GB" sz="1400" b="1" dirty="0"/>
              <a:t>key challenges </a:t>
            </a:r>
            <a:r>
              <a:rPr lang="en-GB" sz="1400" dirty="0"/>
              <a:t>or opportunities facing your organisation</a:t>
            </a:r>
          </a:p>
          <a:p>
            <a:pPr marL="342900" indent="-342900">
              <a:spcAft>
                <a:spcPts val="600"/>
              </a:spcAft>
              <a:buFont typeface="+mj-lt"/>
              <a:buAutoNum type="arabicPeriod"/>
            </a:pPr>
            <a:r>
              <a:rPr lang="en-GB" sz="1400" dirty="0"/>
              <a:t>Explore the kinds of </a:t>
            </a:r>
            <a:r>
              <a:rPr lang="en-GB" sz="1400" b="1" dirty="0"/>
              <a:t>skills, capabilities and resources</a:t>
            </a:r>
            <a:r>
              <a:rPr lang="en-GB" sz="1400" dirty="0"/>
              <a:t> required to be successful in these scenarios or environments</a:t>
            </a:r>
          </a:p>
          <a:p>
            <a:pPr marL="342900" indent="-342900">
              <a:spcAft>
                <a:spcPts val="600"/>
              </a:spcAft>
              <a:buFont typeface="+mj-lt"/>
              <a:buAutoNum type="arabicPeriod"/>
            </a:pPr>
            <a:r>
              <a:rPr lang="en-GB" sz="1400" dirty="0"/>
              <a:t>Rate the </a:t>
            </a:r>
            <a:r>
              <a:rPr lang="en-GB" sz="1400" b="1" dirty="0"/>
              <a:t>current state </a:t>
            </a:r>
            <a:r>
              <a:rPr lang="en-GB" sz="1400" dirty="0"/>
              <a:t>in your organisation to identify priority areas</a:t>
            </a:r>
          </a:p>
          <a:p>
            <a:pPr marL="342900" indent="-342900">
              <a:spcAft>
                <a:spcPts val="600"/>
              </a:spcAft>
              <a:buFont typeface="+mj-lt"/>
              <a:buAutoNum type="arabicPeriod"/>
            </a:pPr>
            <a:r>
              <a:rPr lang="en-GB" sz="1400" dirty="0"/>
              <a:t>Identify the </a:t>
            </a:r>
            <a:r>
              <a:rPr lang="en-GB" sz="1400" b="1" dirty="0"/>
              <a:t>implications</a:t>
            </a:r>
            <a:r>
              <a:rPr lang="en-GB" sz="1400" dirty="0"/>
              <a:t> for talent management</a:t>
            </a:r>
          </a:p>
          <a:p>
            <a:pPr marL="342900" indent="-342900">
              <a:spcAft>
                <a:spcPts val="600"/>
              </a:spcAft>
              <a:buFont typeface="+mj-lt"/>
              <a:buAutoNum type="arabicPeriod"/>
            </a:pPr>
            <a:r>
              <a:rPr lang="en-GB" sz="1400" dirty="0"/>
              <a:t>Record the </a:t>
            </a:r>
            <a:r>
              <a:rPr lang="en-GB" sz="1400" b="1" dirty="0"/>
              <a:t>actions</a:t>
            </a:r>
            <a:r>
              <a:rPr lang="en-GB" sz="1400" dirty="0"/>
              <a:t> that need to be taken to address the implications</a:t>
            </a:r>
          </a:p>
          <a:p>
            <a:r>
              <a:rPr lang="en-GB" sz="1400" dirty="0"/>
              <a:t>A couple of worked examples are below:</a:t>
            </a:r>
          </a:p>
          <a:p>
            <a:endParaRPr lang="de-AT" sz="1200" dirty="0"/>
          </a:p>
        </p:txBody>
      </p:sp>
      <p:graphicFrame>
        <p:nvGraphicFramePr>
          <p:cNvPr id="4" name="Group 139"/>
          <p:cNvGraphicFramePr>
            <a:graphicFrameLocks noGrp="1"/>
          </p:cNvGraphicFramePr>
          <p:nvPr>
            <p:extLst>
              <p:ext uri="{D42A27DB-BD31-4B8C-83A1-F6EECF244321}">
                <p14:modId xmlns:p14="http://schemas.microsoft.com/office/powerpoint/2010/main" val="3415153394"/>
              </p:ext>
            </p:extLst>
          </p:nvPr>
        </p:nvGraphicFramePr>
        <p:xfrm>
          <a:off x="300399" y="4963442"/>
          <a:ext cx="8792005" cy="1674263"/>
        </p:xfrm>
        <a:graphic>
          <a:graphicData uri="http://schemas.openxmlformats.org/drawingml/2006/table">
            <a:tbl>
              <a:tblPr firstRow="1" bandRow="1">
                <a:tableStyleId>{BC89EF96-8CEA-46FF-86C4-4CE0E7609802}</a:tableStyleId>
              </a:tblPr>
              <a:tblGrid>
                <a:gridCol w="1758401">
                  <a:extLst>
                    <a:ext uri="{9D8B030D-6E8A-4147-A177-3AD203B41FA5}">
                      <a16:colId xmlns:a16="http://schemas.microsoft.com/office/drawing/2014/main" val="20000"/>
                    </a:ext>
                  </a:extLst>
                </a:gridCol>
                <a:gridCol w="1758401">
                  <a:extLst>
                    <a:ext uri="{9D8B030D-6E8A-4147-A177-3AD203B41FA5}">
                      <a16:colId xmlns:a16="http://schemas.microsoft.com/office/drawing/2014/main" val="20001"/>
                    </a:ext>
                  </a:extLst>
                </a:gridCol>
                <a:gridCol w="1758401">
                  <a:extLst>
                    <a:ext uri="{9D8B030D-6E8A-4147-A177-3AD203B41FA5}">
                      <a16:colId xmlns:a16="http://schemas.microsoft.com/office/drawing/2014/main" val="20002"/>
                    </a:ext>
                  </a:extLst>
                </a:gridCol>
                <a:gridCol w="1758401">
                  <a:extLst>
                    <a:ext uri="{9D8B030D-6E8A-4147-A177-3AD203B41FA5}">
                      <a16:colId xmlns:a16="http://schemas.microsoft.com/office/drawing/2014/main" val="20003"/>
                    </a:ext>
                  </a:extLst>
                </a:gridCol>
                <a:gridCol w="1758401">
                  <a:extLst>
                    <a:ext uri="{9D8B030D-6E8A-4147-A177-3AD203B41FA5}">
                      <a16:colId xmlns:a16="http://schemas.microsoft.com/office/drawing/2014/main" val="20004"/>
                    </a:ext>
                  </a:extLst>
                </a:gridCol>
              </a:tblGrid>
              <a:tr h="57411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are the critical challenges/opportunities facing the </a:t>
                      </a:r>
                      <a:r>
                        <a:rPr kumimoji="0" lang="en-US" sz="1000" u="none" strike="noStrike" cap="none" normalizeH="0" baseline="0" dirty="0" err="1">
                          <a:ln>
                            <a:noFill/>
                          </a:ln>
                          <a:effectLst/>
                          <a:latin typeface="+mn-lt"/>
                        </a:rPr>
                        <a:t>organisation</a:t>
                      </a:r>
                      <a:r>
                        <a:rPr kumimoji="0" lang="en-US" sz="1000" u="none" strike="noStrike" cap="none" normalizeH="0" baseline="0" dirty="0">
                          <a:ln>
                            <a:noFill/>
                          </a:ln>
                          <a:effectLst/>
                          <a:latin typeface="+mn-lt"/>
                        </a:rPr>
                        <a:t>?</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will the </a:t>
                      </a:r>
                      <a:r>
                        <a:rPr kumimoji="0" lang="en-US" sz="1000" u="none" strike="noStrike" cap="none" normalizeH="0" baseline="0" dirty="0" err="1">
                          <a:ln>
                            <a:noFill/>
                          </a:ln>
                          <a:effectLst/>
                          <a:latin typeface="+mn-lt"/>
                        </a:rPr>
                        <a:t>organisation</a:t>
                      </a:r>
                      <a:r>
                        <a:rPr kumimoji="0" lang="en-US" sz="1000" u="none" strike="noStrike" cap="none" normalizeH="0" baseline="0" dirty="0">
                          <a:ln>
                            <a:noFill/>
                          </a:ln>
                          <a:effectLst/>
                          <a:latin typeface="+mn-lt"/>
                        </a:rPr>
                        <a:t> need to excel at to meet these challenges?</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To what extent do these capabilities exist? </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are the implications for talent management?</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actions need to be taken to address these?</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0"/>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The rise of digital</a:t>
                      </a:r>
                      <a:endParaRPr kumimoji="0" lang="en-US" sz="1000" b="0" i="1"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Digital technology</a:t>
                      </a: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u="none" strike="noStrike" cap="none" normalizeH="0" baseline="0" dirty="0">
                          <a:ln>
                            <a:noFill/>
                          </a:ln>
                          <a:effectLst/>
                          <a:latin typeface="+mn-lt"/>
                        </a:rPr>
                        <a:t>Red – high priority</a:t>
                      </a: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u="none" strike="noStrike" cap="none" normalizeH="0" baseline="0" dirty="0">
                          <a:ln>
                            <a:noFill/>
                          </a:ln>
                          <a:effectLst/>
                          <a:latin typeface="+mn-lt"/>
                        </a:rPr>
                        <a:t>Lack of digital skills in certain teams</a:t>
                      </a: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GB" sz="1000" b="0" i="0" u="none" strike="noStrike" cap="none" normalizeH="0" baseline="0" dirty="0">
                          <a:ln>
                            <a:noFill/>
                          </a:ln>
                          <a:solidFill>
                            <a:schemeClr val="tx1"/>
                          </a:solidFill>
                          <a:effectLst/>
                          <a:latin typeface="+mn-lt"/>
                          <a:ea typeface="MS PGothic"/>
                          <a:cs typeface="MS PGothic"/>
                        </a:rPr>
                        <a:t>Targeted recruitment</a:t>
                      </a:r>
                    </a:p>
                  </a:txBody>
                  <a:tcPr marL="84406" marR="84406" marT="42203" marB="42203" anchor="ctr" horzOverflow="overflow"/>
                </a:tc>
                <a:extLst>
                  <a:ext uri="{0D108BD9-81ED-4DB2-BD59-A6C34878D82A}">
                    <a16:rowId xmlns:a16="http://schemas.microsoft.com/office/drawing/2014/main" val="10001"/>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0" u="none" strike="noStrike" cap="none" normalizeH="0" baseline="0" dirty="0">
                          <a:ln>
                            <a:noFill/>
                          </a:ln>
                          <a:solidFill>
                            <a:schemeClr val="tx1"/>
                          </a:solidFill>
                          <a:effectLst/>
                          <a:latin typeface="+mn-lt"/>
                          <a:ea typeface="MS PGothic"/>
                          <a:cs typeface="MS PGothic"/>
                        </a:rPr>
                        <a:t>New leadership</a:t>
                      </a: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0" u="none" strike="noStrike" cap="none" normalizeH="0" baseline="0" dirty="0">
                          <a:ln>
                            <a:noFill/>
                          </a:ln>
                          <a:solidFill>
                            <a:schemeClr val="tx1"/>
                          </a:solidFill>
                          <a:effectLst/>
                          <a:latin typeface="+mn-lt"/>
                          <a:ea typeface="MS PGothic"/>
                          <a:cs typeface="MS PGothic"/>
                        </a:rPr>
                        <a:t>Effective leadership </a:t>
                      </a:r>
                      <a:r>
                        <a:rPr kumimoji="0" lang="en-US" sz="1000" b="0" i="0" u="none" strike="noStrike" cap="none" normalizeH="0" baseline="0" dirty="0" err="1">
                          <a:ln>
                            <a:noFill/>
                          </a:ln>
                          <a:solidFill>
                            <a:schemeClr val="tx1"/>
                          </a:solidFill>
                          <a:effectLst/>
                          <a:latin typeface="+mn-lt"/>
                          <a:ea typeface="MS PGothic"/>
                          <a:cs typeface="MS PGothic"/>
                        </a:rPr>
                        <a:t>behaviours</a:t>
                      </a:r>
                      <a:r>
                        <a:rPr kumimoji="0" lang="en-US" sz="1000" b="0" i="0" u="none" strike="noStrike" cap="none" normalizeH="0" baseline="0" dirty="0">
                          <a:ln>
                            <a:noFill/>
                          </a:ln>
                          <a:solidFill>
                            <a:schemeClr val="tx1"/>
                          </a:solidFill>
                          <a:effectLst/>
                          <a:latin typeface="+mn-lt"/>
                          <a:ea typeface="MS PGothic"/>
                          <a:cs typeface="MS PGothic"/>
                        </a:rPr>
                        <a:t> to manage change</a:t>
                      </a: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ea typeface="MS PGothic"/>
                          <a:cs typeface="MS PGothic"/>
                        </a:rPr>
                        <a:t>Amber – medium priority</a:t>
                      </a: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dirty="0">
                          <a:ln>
                            <a:noFill/>
                          </a:ln>
                          <a:solidFill>
                            <a:schemeClr val="tx1"/>
                          </a:solidFill>
                          <a:effectLst/>
                          <a:latin typeface="+mn-lt"/>
                          <a:ea typeface="MS PGothic"/>
                          <a:cs typeface="MS PGothic"/>
                        </a:rPr>
                        <a:t>Lack of change management skills in existing leadership</a:t>
                      </a: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GB" sz="1000" b="0" i="0" u="none" strike="noStrike" cap="none" normalizeH="0" baseline="0" dirty="0">
                          <a:ln>
                            <a:noFill/>
                          </a:ln>
                          <a:solidFill>
                            <a:schemeClr val="tx1"/>
                          </a:solidFill>
                          <a:effectLst/>
                          <a:latin typeface="+mn-lt"/>
                          <a:ea typeface="MS PGothic"/>
                          <a:cs typeface="MS PGothic"/>
                        </a:rPr>
                        <a:t>Leadership development</a:t>
                      </a:r>
                    </a:p>
                  </a:txBody>
                  <a:tcPr marL="84406" marR="84406" marT="42203" marB="42203" anchor="ctr" horzOverflow="overflow"/>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151214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305810" y="365126"/>
            <a:ext cx="7886700" cy="498734"/>
          </a:xfrm>
          <a:prstGeom prst="rect">
            <a:avLst/>
          </a:prstGeom>
        </p:spPr>
        <p:txBody>
          <a:bodyP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i="1" dirty="0"/>
              <a:t>Organisational Challenge Template</a:t>
            </a:r>
            <a:endParaRPr lang="de-AT" dirty="0"/>
          </a:p>
        </p:txBody>
      </p:sp>
      <p:graphicFrame>
        <p:nvGraphicFramePr>
          <p:cNvPr id="3" name="Group 139"/>
          <p:cNvGraphicFramePr>
            <a:graphicFrameLocks noGrp="1"/>
          </p:cNvGraphicFramePr>
          <p:nvPr>
            <p:extLst>
              <p:ext uri="{D42A27DB-BD31-4B8C-83A1-F6EECF244321}">
                <p14:modId xmlns:p14="http://schemas.microsoft.com/office/powerpoint/2010/main" val="409000941"/>
              </p:ext>
            </p:extLst>
          </p:nvPr>
        </p:nvGraphicFramePr>
        <p:xfrm>
          <a:off x="305810" y="1019795"/>
          <a:ext cx="8718120" cy="5180620"/>
        </p:xfrm>
        <a:graphic>
          <a:graphicData uri="http://schemas.openxmlformats.org/drawingml/2006/table">
            <a:tbl>
              <a:tblPr firstRow="1" bandRow="1">
                <a:tableStyleId>{BC89EF96-8CEA-46FF-86C4-4CE0E7609802}</a:tableStyleId>
              </a:tblPr>
              <a:tblGrid>
                <a:gridCol w="1743624">
                  <a:extLst>
                    <a:ext uri="{9D8B030D-6E8A-4147-A177-3AD203B41FA5}">
                      <a16:colId xmlns:a16="http://schemas.microsoft.com/office/drawing/2014/main" val="20000"/>
                    </a:ext>
                  </a:extLst>
                </a:gridCol>
                <a:gridCol w="1743624">
                  <a:extLst>
                    <a:ext uri="{9D8B030D-6E8A-4147-A177-3AD203B41FA5}">
                      <a16:colId xmlns:a16="http://schemas.microsoft.com/office/drawing/2014/main" val="20001"/>
                    </a:ext>
                  </a:extLst>
                </a:gridCol>
                <a:gridCol w="1743624">
                  <a:extLst>
                    <a:ext uri="{9D8B030D-6E8A-4147-A177-3AD203B41FA5}">
                      <a16:colId xmlns:a16="http://schemas.microsoft.com/office/drawing/2014/main" val="20002"/>
                    </a:ext>
                  </a:extLst>
                </a:gridCol>
                <a:gridCol w="1743624">
                  <a:extLst>
                    <a:ext uri="{9D8B030D-6E8A-4147-A177-3AD203B41FA5}">
                      <a16:colId xmlns:a16="http://schemas.microsoft.com/office/drawing/2014/main" val="20003"/>
                    </a:ext>
                  </a:extLst>
                </a:gridCol>
                <a:gridCol w="1743624">
                  <a:extLst>
                    <a:ext uri="{9D8B030D-6E8A-4147-A177-3AD203B41FA5}">
                      <a16:colId xmlns:a16="http://schemas.microsoft.com/office/drawing/2014/main" val="20004"/>
                    </a:ext>
                  </a:extLst>
                </a:gridCol>
              </a:tblGrid>
              <a:tr h="57411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are the critical challenges/opportunities facing the </a:t>
                      </a:r>
                      <a:r>
                        <a:rPr kumimoji="0" lang="en-US" sz="1000" u="none" strike="noStrike" cap="none" normalizeH="0" baseline="0" dirty="0" err="1">
                          <a:ln>
                            <a:noFill/>
                          </a:ln>
                          <a:effectLst/>
                          <a:latin typeface="+mn-lt"/>
                        </a:rPr>
                        <a:t>organisation</a:t>
                      </a:r>
                      <a:r>
                        <a:rPr kumimoji="0" lang="en-US" sz="1000" u="none" strike="noStrike" cap="none" normalizeH="0" baseline="0" dirty="0">
                          <a:ln>
                            <a:noFill/>
                          </a:ln>
                          <a:effectLst/>
                          <a:latin typeface="+mn-lt"/>
                        </a:rPr>
                        <a:t>?</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will the </a:t>
                      </a:r>
                      <a:r>
                        <a:rPr kumimoji="0" lang="en-US" sz="1000" u="none" strike="noStrike" cap="none" normalizeH="0" baseline="0" dirty="0" err="1">
                          <a:ln>
                            <a:noFill/>
                          </a:ln>
                          <a:effectLst/>
                          <a:latin typeface="+mn-lt"/>
                        </a:rPr>
                        <a:t>organisation</a:t>
                      </a:r>
                      <a:r>
                        <a:rPr kumimoji="0" lang="en-US" sz="1000" u="none" strike="noStrike" cap="none" normalizeH="0" baseline="0" dirty="0">
                          <a:ln>
                            <a:noFill/>
                          </a:ln>
                          <a:effectLst/>
                          <a:latin typeface="+mn-lt"/>
                        </a:rPr>
                        <a:t> need to excel at to meet these challenges?</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To what extent do these capabilities exist? </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are the implications for talent management?</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actions need to be taken to address these?</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0"/>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1"/>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2"/>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3"/>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algn="l">
                        <a:lnSpc>
                          <a:spcPct val="100000"/>
                        </a:lnSpc>
                        <a:buNone/>
                      </a:pPr>
                      <a:endParaRPr lang="en-GB" sz="1000" dirty="0">
                        <a:latin typeface="+mn-lt"/>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4"/>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5"/>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6"/>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7"/>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8"/>
                  </a:ext>
                </a:extLst>
              </a:tr>
              <a:tr h="205913">
                <a:tc gridSpan="5">
                  <a:txBody>
                    <a:bodyPr/>
                    <a:lstStyle/>
                    <a:p>
                      <a:pPr marL="0" marR="0" lvl="0" indent="0" algn="r" defTabSz="914400" rtl="0" eaLnBrk="0" fontAlgn="base" latinLnBrk="0" hangingPunct="0">
                        <a:lnSpc>
                          <a:spcPct val="100000"/>
                        </a:lnSpc>
                        <a:spcBef>
                          <a:spcPct val="20000"/>
                        </a:spcBef>
                        <a:spcAft>
                          <a:spcPct val="0"/>
                        </a:spcAft>
                        <a:buClr>
                          <a:schemeClr val="accent2"/>
                        </a:buClr>
                        <a:buSzTx/>
                        <a:buFontTx/>
                        <a:buNone/>
                        <a:tabLst/>
                        <a:defRPr/>
                      </a:pPr>
                      <a:r>
                        <a:rPr lang="en-US" sz="600" b="0" dirty="0">
                          <a:solidFill>
                            <a:schemeClr val="bg2"/>
                          </a:solidFill>
                          <a:latin typeface="+mn-lt"/>
                        </a:rPr>
                        <a:t>  © PA Knowledge Limited 2017</a:t>
                      </a: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alpha val="20000"/>
                      </a:schemeClr>
                    </a:solidFill>
                  </a:tcPr>
                </a:tc>
                <a:tc hMerge="1">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tc hMerge="1">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extLst>
                  <a:ext uri="{0D108BD9-81ED-4DB2-BD59-A6C34878D82A}">
                    <a16:rowId xmlns:a16="http://schemas.microsoft.com/office/drawing/2014/main" val="10009"/>
                  </a:ext>
                </a:extLst>
              </a:tr>
            </a:tbl>
          </a:graphicData>
        </a:graphic>
      </p:graphicFrame>
      <p:sp>
        <p:nvSpPr>
          <p:cNvPr id="6" name="Textfeld 4">
            <a:extLst>
              <a:ext uri="{FF2B5EF4-FFF2-40B4-BE49-F238E27FC236}">
                <a16:creationId xmlns:a16="http://schemas.microsoft.com/office/drawing/2014/main" id="{DBBADF0D-C70D-4D80-BF0E-5D54EF24931F}"/>
              </a:ext>
            </a:extLst>
          </p:cNvPr>
          <p:cNvSpPr txBox="1"/>
          <p:nvPr/>
        </p:nvSpPr>
        <p:spPr>
          <a:xfrm>
            <a:off x="2517677" y="5959705"/>
            <a:ext cx="4311161" cy="769441"/>
          </a:xfrm>
          <a:prstGeom prst="rect">
            <a:avLst/>
          </a:prstGeom>
          <a:noFill/>
        </p:spPr>
        <p:txBody>
          <a:bodyPr wrap="square" rtlCol="0">
            <a:spAutoFit/>
          </a:bodyPr>
          <a:lstStyle/>
          <a:p>
            <a:endParaRPr lang="de-DE" sz="1100" dirty="0"/>
          </a:p>
          <a:p>
            <a:pPr algn="ctr"/>
            <a:r>
              <a:rPr lang="de-DE" sz="1100" dirty="0"/>
              <a:t>With kind permission from the NHS London Leadership Academy. This tool is a derivation of the talent segmentation tool developed by © PA Consulting and London Leadership Academy.</a:t>
            </a:r>
            <a:endParaRPr lang="de-AT" sz="1100" dirty="0"/>
          </a:p>
        </p:txBody>
      </p:sp>
    </p:spTree>
    <p:extLst>
      <p:ext uri="{BB962C8B-B14F-4D97-AF65-F5344CB8AC3E}">
        <p14:creationId xmlns:p14="http://schemas.microsoft.com/office/powerpoint/2010/main" val="374043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660099" y="236744"/>
            <a:ext cx="7886700" cy="1325563"/>
          </a:xfrm>
        </p:spPr>
        <p:txBody>
          <a:bodyPr/>
          <a:lstStyle/>
          <a:p>
            <a:r>
              <a:rPr lang="de-DE" dirty="0"/>
              <a:t>Talent Dilemmas </a:t>
            </a:r>
            <a:r>
              <a:rPr lang="de-DE" dirty="0" err="1"/>
              <a:t>Diagnostic</a:t>
            </a:r>
            <a:r>
              <a:rPr lang="de-DE" dirty="0"/>
              <a:t> Tool</a:t>
            </a:r>
            <a:endParaRPr lang="de-AT" dirty="0"/>
          </a:p>
        </p:txBody>
      </p:sp>
      <p:sp>
        <p:nvSpPr>
          <p:cNvPr id="3" name="Inhaltsplatzhalter 2"/>
          <p:cNvSpPr>
            <a:spLocks noGrp="1"/>
          </p:cNvSpPr>
          <p:nvPr>
            <p:ph idx="4294967295"/>
          </p:nvPr>
        </p:nvSpPr>
        <p:spPr>
          <a:xfrm>
            <a:off x="660099" y="1324446"/>
            <a:ext cx="7886700" cy="3162300"/>
          </a:xfrm>
        </p:spPr>
        <p:txBody>
          <a:bodyPr>
            <a:noAutofit/>
          </a:bodyPr>
          <a:lstStyle/>
          <a:p>
            <a:r>
              <a:rPr lang="en-GB" sz="1400" dirty="0"/>
              <a:t>The Talent Dilemmas Diagnostic Tool presents the top ten dilemmas that organisations face. It enables you to identify and define the talent principles that will guide your talent strategy, ensuring your strategy is fit for purpose for your organisation.</a:t>
            </a:r>
          </a:p>
          <a:p>
            <a:r>
              <a:rPr lang="en-GB" sz="1400" dirty="0"/>
              <a:t>It is a useful tool to use in conversations with stakeholders to understand and identify the approach to talent management that your organisation should adopt and how far from that they are currently. It could be used in a meeting to get the views of a team of stakeholders or individual conversations. </a:t>
            </a:r>
          </a:p>
          <a:p>
            <a:r>
              <a:rPr lang="en-GB" sz="1400" dirty="0"/>
              <a:t>In addition to the ten dilemmas provided, you can also include any specific dilemmas that may be relevant for your organisation. </a:t>
            </a:r>
          </a:p>
          <a:p>
            <a:r>
              <a:rPr lang="en-GB" sz="1400" dirty="0"/>
              <a:t>Once you have your set of talent dilemmas, mark where your organisation is currently for each dilemma and in a different colour, mark where you or the stakeholder believe the organisation should be. </a:t>
            </a:r>
          </a:p>
          <a:p>
            <a:r>
              <a:rPr lang="en-GB" sz="1400" dirty="0"/>
              <a:t>The example below marks the current state in orange and the aspirational position in green for three of the dilemmas:</a:t>
            </a:r>
          </a:p>
        </p:txBody>
      </p:sp>
      <p:grpSp>
        <p:nvGrpSpPr>
          <p:cNvPr id="4" name="Group 14"/>
          <p:cNvGrpSpPr/>
          <p:nvPr/>
        </p:nvGrpSpPr>
        <p:grpSpPr>
          <a:xfrm>
            <a:off x="141849" y="4486746"/>
            <a:ext cx="8860302" cy="2175128"/>
            <a:chOff x="277859" y="3721893"/>
            <a:chExt cx="9363075" cy="1990507"/>
          </a:xfrm>
        </p:grpSpPr>
        <p:pic>
          <p:nvPicPr>
            <p:cNvPr id="5" name="Picture 13"/>
            <p:cNvPicPr>
              <a:picLocks noChangeAspect="1"/>
            </p:cNvPicPr>
            <p:nvPr/>
          </p:nvPicPr>
          <p:blipFill>
            <a:blip r:embed="rId2"/>
            <a:stretch>
              <a:fillRect/>
            </a:stretch>
          </p:blipFill>
          <p:spPr>
            <a:xfrm>
              <a:off x="277859" y="3721893"/>
              <a:ext cx="9363075" cy="1990507"/>
            </a:xfrm>
            <a:prstGeom prst="rect">
              <a:avLst/>
            </a:prstGeom>
          </p:spPr>
        </p:pic>
        <p:sp>
          <p:nvSpPr>
            <p:cNvPr id="6" name="Multiply 4"/>
            <p:cNvSpPr/>
            <p:nvPr/>
          </p:nvSpPr>
          <p:spPr bwMode="auto">
            <a:xfrm>
              <a:off x="5677128" y="3826759"/>
              <a:ext cx="288000" cy="288000"/>
            </a:xfrm>
            <a:prstGeom prst="mathMultiply">
              <a:avLst/>
            </a:prstGeom>
            <a:solidFill>
              <a:srgbClr val="FFC000"/>
            </a:solidFill>
            <a:ln w="1905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
                  <a:schemeClr val="tx2"/>
                </a:buClr>
                <a:buSzTx/>
                <a:buFont typeface="Symbol" pitchFamily="18" charset="2"/>
                <a:buNone/>
                <a:tabLst/>
              </a:pPr>
              <a:endParaRPr kumimoji="0" lang="en-GB" sz="1400" b="0" i="0" u="none" strike="noStrike" cap="none" normalizeH="0" baseline="0" dirty="0">
                <a:ln>
                  <a:noFill/>
                </a:ln>
                <a:solidFill>
                  <a:schemeClr val="tx1"/>
                </a:solidFill>
                <a:effectLst/>
                <a:latin typeface="Arial" charset="0"/>
              </a:endParaRPr>
            </a:p>
          </p:txBody>
        </p:sp>
        <p:sp>
          <p:nvSpPr>
            <p:cNvPr id="7" name="Multiply 5"/>
            <p:cNvSpPr/>
            <p:nvPr/>
          </p:nvSpPr>
          <p:spPr bwMode="auto">
            <a:xfrm>
              <a:off x="6997880" y="4468731"/>
              <a:ext cx="288000" cy="288000"/>
            </a:xfrm>
            <a:prstGeom prst="mathMultiply">
              <a:avLst/>
            </a:prstGeom>
            <a:solidFill>
              <a:srgbClr val="FFC000"/>
            </a:solidFill>
            <a:ln w="1905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
                  <a:schemeClr val="tx2"/>
                </a:buClr>
                <a:buSzTx/>
                <a:buFont typeface="Symbol" pitchFamily="18" charset="2"/>
                <a:buNone/>
                <a:tabLst/>
              </a:pPr>
              <a:endParaRPr kumimoji="0" lang="en-GB" sz="1400" b="0" i="0" u="none" strike="noStrike" cap="none" normalizeH="0" baseline="0" dirty="0">
                <a:ln>
                  <a:noFill/>
                </a:ln>
                <a:solidFill>
                  <a:schemeClr val="tx1"/>
                </a:solidFill>
                <a:effectLst/>
                <a:latin typeface="Arial" charset="0"/>
              </a:endParaRPr>
            </a:p>
          </p:txBody>
        </p:sp>
        <p:sp>
          <p:nvSpPr>
            <p:cNvPr id="8" name="Multiply 6"/>
            <p:cNvSpPr/>
            <p:nvPr/>
          </p:nvSpPr>
          <p:spPr bwMode="auto">
            <a:xfrm>
              <a:off x="6732031" y="5132384"/>
              <a:ext cx="288000" cy="288000"/>
            </a:xfrm>
            <a:prstGeom prst="mathMultiply">
              <a:avLst/>
            </a:prstGeom>
            <a:solidFill>
              <a:srgbClr val="FFC000"/>
            </a:solidFill>
            <a:ln w="1905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
                  <a:schemeClr val="tx2"/>
                </a:buClr>
                <a:buSzTx/>
                <a:buFont typeface="Symbol" pitchFamily="18" charset="2"/>
                <a:buNone/>
                <a:tabLst/>
              </a:pPr>
              <a:endParaRPr kumimoji="0" lang="en-GB" sz="1400" b="0" i="0" u="none" strike="noStrike" cap="none" normalizeH="0" baseline="0" dirty="0">
                <a:ln>
                  <a:noFill/>
                </a:ln>
                <a:solidFill>
                  <a:schemeClr val="tx1"/>
                </a:solidFill>
                <a:effectLst/>
                <a:latin typeface="Arial" charset="0"/>
              </a:endParaRPr>
            </a:p>
          </p:txBody>
        </p:sp>
        <p:sp>
          <p:nvSpPr>
            <p:cNvPr id="9" name="Multiply 7"/>
            <p:cNvSpPr/>
            <p:nvPr/>
          </p:nvSpPr>
          <p:spPr bwMode="auto">
            <a:xfrm>
              <a:off x="7739691" y="5132384"/>
              <a:ext cx="288000" cy="288000"/>
            </a:xfrm>
            <a:prstGeom prst="mathMultiply">
              <a:avLst/>
            </a:prstGeom>
            <a:solidFill>
              <a:schemeClr val="accent6"/>
            </a:solidFill>
            <a:ln w="1905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
                  <a:schemeClr val="tx2"/>
                </a:buClr>
                <a:buSzTx/>
                <a:buFont typeface="Symbol" pitchFamily="18" charset="2"/>
                <a:buNone/>
                <a:tabLst/>
              </a:pPr>
              <a:endParaRPr kumimoji="0" lang="en-GB" sz="1400" b="0" i="0" u="none" strike="noStrike" cap="none" normalizeH="0" baseline="0" dirty="0">
                <a:ln>
                  <a:noFill/>
                </a:ln>
                <a:solidFill>
                  <a:schemeClr val="tx1"/>
                </a:solidFill>
                <a:effectLst/>
                <a:latin typeface="Arial" charset="0"/>
              </a:endParaRPr>
            </a:p>
          </p:txBody>
        </p:sp>
        <p:sp>
          <p:nvSpPr>
            <p:cNvPr id="10" name="Multiply 8"/>
            <p:cNvSpPr/>
            <p:nvPr/>
          </p:nvSpPr>
          <p:spPr bwMode="auto">
            <a:xfrm>
              <a:off x="3567608" y="3824322"/>
              <a:ext cx="288000" cy="288000"/>
            </a:xfrm>
            <a:prstGeom prst="mathMultiply">
              <a:avLst/>
            </a:prstGeom>
            <a:solidFill>
              <a:schemeClr val="accent6"/>
            </a:solidFill>
            <a:ln w="1905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
                  <a:schemeClr val="tx2"/>
                </a:buClr>
                <a:buSzTx/>
                <a:buFont typeface="Symbol" pitchFamily="18" charset="2"/>
                <a:buNone/>
                <a:tabLst/>
              </a:pPr>
              <a:endParaRPr kumimoji="0" lang="en-GB" sz="1400" b="0" i="0" u="none" strike="noStrike" cap="none" normalizeH="0" baseline="0" dirty="0">
                <a:ln>
                  <a:noFill/>
                </a:ln>
                <a:solidFill>
                  <a:schemeClr val="tx1"/>
                </a:solidFill>
                <a:effectLst/>
                <a:latin typeface="Arial" charset="0"/>
              </a:endParaRPr>
            </a:p>
          </p:txBody>
        </p:sp>
        <p:sp>
          <p:nvSpPr>
            <p:cNvPr id="11" name="Multiply 9"/>
            <p:cNvSpPr/>
            <p:nvPr/>
          </p:nvSpPr>
          <p:spPr bwMode="auto">
            <a:xfrm>
              <a:off x="2107013" y="4468731"/>
              <a:ext cx="288000" cy="288000"/>
            </a:xfrm>
            <a:prstGeom prst="mathMultiply">
              <a:avLst/>
            </a:prstGeom>
            <a:solidFill>
              <a:schemeClr val="accent6"/>
            </a:solidFill>
            <a:ln w="1905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
                  <a:schemeClr val="tx2"/>
                </a:buClr>
                <a:buSzTx/>
                <a:buFont typeface="Symbol" pitchFamily="18" charset="2"/>
                <a:buNone/>
                <a:tabLst/>
              </a:pPr>
              <a:endParaRPr kumimoji="0" lang="en-GB" sz="1400" b="0" i="0" u="none" strike="noStrike" cap="none" normalizeH="0" baseline="0" dirty="0">
                <a:ln>
                  <a:noFill/>
                </a:ln>
                <a:solidFill>
                  <a:schemeClr val="tx1"/>
                </a:solidFill>
                <a:effectLst/>
                <a:latin typeface="Arial" charset="0"/>
              </a:endParaRPr>
            </a:p>
          </p:txBody>
        </p:sp>
      </p:grpSp>
    </p:spTree>
    <p:extLst>
      <p:ext uri="{BB962C8B-B14F-4D97-AF65-F5344CB8AC3E}">
        <p14:creationId xmlns:p14="http://schemas.microsoft.com/office/powerpoint/2010/main" val="2042761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052" y="99254"/>
            <a:ext cx="8774857" cy="6622222"/>
            <a:chOff x="295252" y="220441"/>
            <a:chExt cx="9315495" cy="6622222"/>
          </a:xfrm>
        </p:grpSpPr>
        <p:pic>
          <p:nvPicPr>
            <p:cNvPr id="3" name="Picture 2"/>
            <p:cNvPicPr>
              <a:picLocks noChangeAspect="1"/>
            </p:cNvPicPr>
            <p:nvPr/>
          </p:nvPicPr>
          <p:blipFill>
            <a:blip r:embed="rId2"/>
            <a:stretch>
              <a:fillRect/>
            </a:stretch>
          </p:blipFill>
          <p:spPr>
            <a:xfrm>
              <a:off x="295252" y="220441"/>
              <a:ext cx="9315495" cy="6425741"/>
            </a:xfrm>
            <a:prstGeom prst="rect">
              <a:avLst/>
            </a:prstGeom>
          </p:spPr>
        </p:pic>
        <p:sp>
          <p:nvSpPr>
            <p:cNvPr id="4" name="TextBox 3"/>
            <p:cNvSpPr txBox="1"/>
            <p:nvPr/>
          </p:nvSpPr>
          <p:spPr>
            <a:xfrm>
              <a:off x="3568131" y="6592497"/>
              <a:ext cx="2076421" cy="250166"/>
            </a:xfrm>
            <a:prstGeom prst="rect">
              <a:avLst/>
            </a:prstGeom>
            <a:noFill/>
          </p:spPr>
          <p:txBody>
            <a:bodyPr wrap="square" lIns="0" tIns="0" rIns="0" bIns="0" rtlCol="0" anchor="ctr">
              <a:noAutofit/>
            </a:bodyPr>
            <a:lstStyle/>
            <a:p>
              <a:pPr algn="r">
                <a:spcBef>
                  <a:spcPct val="0"/>
                </a:spcBef>
                <a:buClr>
                  <a:schemeClr val="accent1"/>
                </a:buClr>
                <a:defRPr/>
              </a:pPr>
              <a:r>
                <a:rPr lang="en-US" sz="600" dirty="0">
                  <a:solidFill>
                    <a:schemeClr val="bg2"/>
                  </a:solidFill>
                </a:rPr>
                <a:t>© PA Knowledge Limited 2017</a:t>
              </a:r>
            </a:p>
          </p:txBody>
        </p:sp>
      </p:grpSp>
    </p:spTree>
    <p:extLst>
      <p:ext uri="{BB962C8B-B14F-4D97-AF65-F5344CB8AC3E}">
        <p14:creationId xmlns:p14="http://schemas.microsoft.com/office/powerpoint/2010/main" val="1110976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 Talent Roadmap </a:t>
            </a:r>
            <a:r>
              <a:rPr lang="de-DE" dirty="0" err="1"/>
              <a:t>Planning</a:t>
            </a:r>
            <a:r>
              <a:rPr lang="de-DE" dirty="0"/>
              <a:t> Template</a:t>
            </a:r>
            <a:endParaRPr lang="de-AT" dirty="0"/>
          </a:p>
        </p:txBody>
      </p:sp>
      <p:sp>
        <p:nvSpPr>
          <p:cNvPr id="3" name="Inhaltsplatzhalter 2"/>
          <p:cNvSpPr>
            <a:spLocks noGrp="1"/>
          </p:cNvSpPr>
          <p:nvPr>
            <p:ph idx="1"/>
          </p:nvPr>
        </p:nvSpPr>
        <p:spPr/>
        <p:txBody>
          <a:bodyPr>
            <a:normAutofit fontScale="85000" lnSpcReduction="20000"/>
          </a:bodyPr>
          <a:lstStyle/>
          <a:p>
            <a:pPr marL="0" indent="0">
              <a:buNone/>
            </a:pPr>
            <a:r>
              <a:rPr lang="en-GB" sz="2400" dirty="0"/>
              <a:t>The </a:t>
            </a:r>
            <a:r>
              <a:rPr lang="en-GB" sz="2400" b="1" dirty="0"/>
              <a:t>Talent Roadmap Planning Template </a:t>
            </a:r>
            <a:r>
              <a:rPr lang="en-GB" sz="2400" dirty="0"/>
              <a:t>enables you to plan out the actions that will form the basis of your talent strategy. </a:t>
            </a:r>
          </a:p>
          <a:p>
            <a:pPr marL="0" indent="0">
              <a:buNone/>
            </a:pPr>
            <a:r>
              <a:rPr lang="en-GB" sz="2400" dirty="0"/>
              <a:t>Using the output from the Talent Dilemmas Diagnostic Tool as a basis, you can start to map out the journey to get you from your current state to the aspirational state as defined in your talent principles.  </a:t>
            </a:r>
          </a:p>
          <a:p>
            <a:pPr marL="0" indent="0">
              <a:buNone/>
            </a:pPr>
            <a:r>
              <a:rPr lang="en-GB" sz="2400" dirty="0"/>
              <a:t>The prioritisation of the actions to address the gaps in your talent principles will be dependent on your specific organisational objectives and how well developed your talent strategy currently is. Depending on the priority and impact of the action, determine the appropriate timescale for implementing each action and the associated activities. </a:t>
            </a:r>
          </a:p>
          <a:p>
            <a:pPr marL="0" indent="0">
              <a:buNone/>
            </a:pPr>
            <a:r>
              <a:rPr lang="en-GB" sz="2400" dirty="0"/>
              <a:t>On the next slide is a worked example, based on the second principle “We will be open with individuals about their performance and potential” from the example in the Talent Dilemmas Diagnostic Tool.</a:t>
            </a:r>
          </a:p>
          <a:p>
            <a:pPr marL="0" indent="0">
              <a:buNone/>
            </a:pPr>
            <a:endParaRPr lang="de-AT" dirty="0"/>
          </a:p>
        </p:txBody>
      </p:sp>
      <p:sp>
        <p:nvSpPr>
          <p:cNvPr id="5" name="Textfeld 4">
            <a:extLst>
              <a:ext uri="{FF2B5EF4-FFF2-40B4-BE49-F238E27FC236}">
                <a16:creationId xmlns:a16="http://schemas.microsoft.com/office/drawing/2014/main" id="{95A1BF6E-8B2B-43EB-8C36-CBC2B08C0118}"/>
              </a:ext>
            </a:extLst>
          </p:cNvPr>
          <p:cNvSpPr txBox="1"/>
          <p:nvPr/>
        </p:nvSpPr>
        <p:spPr>
          <a:xfrm>
            <a:off x="2517677" y="5959705"/>
            <a:ext cx="4311161" cy="769441"/>
          </a:xfrm>
          <a:prstGeom prst="rect">
            <a:avLst/>
          </a:prstGeom>
          <a:noFill/>
        </p:spPr>
        <p:txBody>
          <a:bodyPr wrap="square" rtlCol="0">
            <a:spAutoFit/>
          </a:bodyPr>
          <a:lstStyle/>
          <a:p>
            <a:endParaRPr lang="de-DE" sz="1100" dirty="0"/>
          </a:p>
          <a:p>
            <a:pPr algn="ctr"/>
            <a:r>
              <a:rPr lang="de-DE" sz="1100" dirty="0"/>
              <a:t>With kind permission from the NHS London Leadership Academy. This tool is a derivation of the talent segmentation tool developed by © PA Consulting and London Leadership Academy.</a:t>
            </a:r>
            <a:endParaRPr lang="de-AT" sz="1100" dirty="0"/>
          </a:p>
        </p:txBody>
      </p:sp>
    </p:spTree>
    <p:extLst>
      <p:ext uri="{BB962C8B-B14F-4D97-AF65-F5344CB8AC3E}">
        <p14:creationId xmlns:p14="http://schemas.microsoft.com/office/powerpoint/2010/main" val="323905568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4.0_Template_PPT.pptx" id="{BE5B8B3B-EF03-4840-A88D-FA8D295AF0A1}" vid="{38676A41-D09E-4BFD-A57E-8CC614ECDB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T4.0_Template_PPT</Template>
  <TotalTime>5</TotalTime>
  <Words>1462</Words>
  <Application>Microsoft Office PowerPoint</Application>
  <PresentationFormat>On-screen Show (4:3)</PresentationFormat>
  <Paragraphs>109</Paragraphs>
  <Slides>11</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-apple-system</vt:lpstr>
      <vt:lpstr>Arial</vt:lpstr>
      <vt:lpstr>Calibri</vt:lpstr>
      <vt:lpstr>Symbol</vt:lpstr>
      <vt:lpstr>Trebuchet MS</vt:lpstr>
      <vt:lpstr>Office</vt:lpstr>
      <vt:lpstr>Talent 4.0 –  Talent Management for SMEs Training Programme</vt:lpstr>
      <vt:lpstr>Talent Strategy Tool</vt:lpstr>
      <vt:lpstr>5 steps to align your talent strategy to the organisational strategy (I)</vt:lpstr>
      <vt:lpstr>5 steps to align your talent strategy to the organisational strategy (II)</vt:lpstr>
      <vt:lpstr>Organisational Challenge Template</vt:lpstr>
      <vt:lpstr>PowerPoint Presentation</vt:lpstr>
      <vt:lpstr>Talent Dilemmas Diagnostic Tool</vt:lpstr>
      <vt:lpstr>PowerPoint Presentation</vt:lpstr>
      <vt:lpstr> Talent Roadmap Planning Template</vt:lpstr>
      <vt:lpstr>Talent Roadmap Planning Template (II)</vt:lpstr>
      <vt:lpstr>PowerPoint Presentation</vt:lpstr>
    </vt:vector>
  </TitlesOfParts>
  <Company>WKO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Kenneth OE Sundin</dc:creator>
  <cp:lastModifiedBy>FIPL12</cp:lastModifiedBy>
  <cp:revision>20</cp:revision>
  <dcterms:created xsi:type="dcterms:W3CDTF">2019-12-09T12:18:42Z</dcterms:created>
  <dcterms:modified xsi:type="dcterms:W3CDTF">2020-05-19T11:12:15Z</dcterms:modified>
</cp:coreProperties>
</file>