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7"/>
  </p:notesMasterIdLst>
  <p:sldIdLst>
    <p:sldId id="257" r:id="rId2"/>
    <p:sldId id="263" r:id="rId3"/>
    <p:sldId id="273" r:id="rId4"/>
    <p:sldId id="264" r:id="rId5"/>
    <p:sldId id="279" r:id="rId6"/>
    <p:sldId id="265" r:id="rId7"/>
    <p:sldId id="290" r:id="rId8"/>
    <p:sldId id="278" r:id="rId9"/>
    <p:sldId id="280" r:id="rId10"/>
    <p:sldId id="281" r:id="rId11"/>
    <p:sldId id="287" r:id="rId12"/>
    <p:sldId id="288" r:id="rId13"/>
    <p:sldId id="289" r:id="rId14"/>
    <p:sldId id="291" r:id="rId15"/>
    <p:sldId id="292" r:id="rId16"/>
    <p:sldId id="293" r:id="rId17"/>
    <p:sldId id="270" r:id="rId18"/>
    <p:sldId id="283" r:id="rId19"/>
    <p:sldId id="286" r:id="rId20"/>
    <p:sldId id="285" r:id="rId21"/>
    <p:sldId id="296" r:id="rId22"/>
    <p:sldId id="271" r:id="rId23"/>
    <p:sldId id="297" r:id="rId24"/>
    <p:sldId id="282" r:id="rId25"/>
    <p:sldId id="295" r:id="rId26"/>
    <p:sldId id="299" r:id="rId27"/>
    <p:sldId id="298" r:id="rId28"/>
    <p:sldId id="275" r:id="rId29"/>
    <p:sldId id="277" r:id="rId30"/>
    <p:sldId id="300" r:id="rId31"/>
    <p:sldId id="301" r:id="rId32"/>
    <p:sldId id="302" r:id="rId33"/>
    <p:sldId id="272" r:id="rId34"/>
    <p:sldId id="294" r:id="rId35"/>
    <p:sldId id="268" r:id="rId3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ki Kallis" initials="KK" lastIdx="3" clrIdx="0">
    <p:extLst>
      <p:ext uri="{19B8F6BF-5375-455C-9EA6-DF929625EA0E}">
        <p15:presenceInfo xmlns:p15="http://schemas.microsoft.com/office/powerpoint/2012/main" userId="Kiki Kalli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87B9"/>
    <a:srgbClr val="3086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7109" autoAdjust="0"/>
  </p:normalViewPr>
  <p:slideViewPr>
    <p:cSldViewPr snapToGrid="0">
      <p:cViewPr varScale="1">
        <p:scale>
          <a:sx n="102" d="100"/>
          <a:sy n="102" d="100"/>
        </p:scale>
        <p:origin x="1916" y="8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E5A017-B600-48D3-8DEF-965F572CAA28}"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de-DE"/>
        </a:p>
      </dgm:t>
    </dgm:pt>
    <dgm:pt modelId="{707FFF4E-977C-4450-B7E3-8FFD55A7E4FA}">
      <dgm:prSet phldrT="[Text]"/>
      <dgm:spPr/>
      <dgm:t>
        <a:bodyPr/>
        <a:lstStyle/>
        <a:p>
          <a:r>
            <a:rPr lang="de-DE" dirty="0" err="1"/>
            <a:t>Braindump</a:t>
          </a:r>
          <a:endParaRPr lang="de-DE" dirty="0"/>
        </a:p>
      </dgm:t>
    </dgm:pt>
    <dgm:pt modelId="{693B14E4-1BBC-48E6-BEEA-41028DCAC4B7}" type="parTrans" cxnId="{9520ABDE-864D-4151-A82A-0406BBECC7FB}">
      <dgm:prSet/>
      <dgm:spPr/>
      <dgm:t>
        <a:bodyPr/>
        <a:lstStyle/>
        <a:p>
          <a:endParaRPr lang="de-DE"/>
        </a:p>
      </dgm:t>
    </dgm:pt>
    <dgm:pt modelId="{8AD2FD1A-FCCB-48F0-94F5-9E9430072B75}" type="sibTrans" cxnId="{9520ABDE-864D-4151-A82A-0406BBECC7FB}">
      <dgm:prSet/>
      <dgm:spPr/>
      <dgm:t>
        <a:bodyPr/>
        <a:lstStyle/>
        <a:p>
          <a:endParaRPr lang="de-DE"/>
        </a:p>
      </dgm:t>
    </dgm:pt>
    <dgm:pt modelId="{3D322621-6599-48AB-8119-148645F2854C}">
      <dgm:prSet phldrT="[Text]"/>
      <dgm:spPr/>
      <dgm:t>
        <a:bodyPr/>
        <a:lstStyle/>
        <a:p>
          <a:r>
            <a:rPr lang="de-DE" dirty="0"/>
            <a:t>What comes to mind when you think of talent?</a:t>
          </a:r>
        </a:p>
      </dgm:t>
    </dgm:pt>
    <dgm:pt modelId="{E9184A7B-6694-43F7-B4CB-BA9F3EB9300F}" type="parTrans" cxnId="{0B6A9D04-124A-4B7D-90B0-D8A1A8CC6D52}">
      <dgm:prSet/>
      <dgm:spPr/>
      <dgm:t>
        <a:bodyPr/>
        <a:lstStyle/>
        <a:p>
          <a:endParaRPr lang="de-DE"/>
        </a:p>
      </dgm:t>
    </dgm:pt>
    <dgm:pt modelId="{29E84FDD-86C2-4CC2-BD7A-F0CEDD5C36FC}" type="sibTrans" cxnId="{0B6A9D04-124A-4B7D-90B0-D8A1A8CC6D52}">
      <dgm:prSet/>
      <dgm:spPr/>
      <dgm:t>
        <a:bodyPr/>
        <a:lstStyle/>
        <a:p>
          <a:endParaRPr lang="de-DE"/>
        </a:p>
      </dgm:t>
    </dgm:pt>
    <dgm:pt modelId="{AFF212A2-3F8D-4F21-8837-ADC7B780A46B}">
      <dgm:prSet phldrT="[Text]"/>
      <dgm:spPr/>
      <dgm:t>
        <a:bodyPr/>
        <a:lstStyle/>
        <a:p>
          <a:r>
            <a:rPr lang="de-DE" dirty="0"/>
            <a:t>Write down </a:t>
          </a:r>
          <a:r>
            <a:rPr lang="de-DE" dirty="0" err="1"/>
            <a:t>everything</a:t>
          </a:r>
          <a:endParaRPr lang="de-DE" dirty="0"/>
        </a:p>
      </dgm:t>
    </dgm:pt>
    <dgm:pt modelId="{FEE50BFF-A806-41AA-89CF-8265934E9DDA}" type="parTrans" cxnId="{081A0167-1B9C-4A15-9021-6A43EB53EB73}">
      <dgm:prSet/>
      <dgm:spPr/>
      <dgm:t>
        <a:bodyPr/>
        <a:lstStyle/>
        <a:p>
          <a:endParaRPr lang="de-DE"/>
        </a:p>
      </dgm:t>
    </dgm:pt>
    <dgm:pt modelId="{FFDA1457-5B8F-41C5-A95A-FAB1EC25C44E}" type="sibTrans" cxnId="{081A0167-1B9C-4A15-9021-6A43EB53EB73}">
      <dgm:prSet/>
      <dgm:spPr/>
      <dgm:t>
        <a:bodyPr/>
        <a:lstStyle/>
        <a:p>
          <a:endParaRPr lang="de-DE"/>
        </a:p>
      </dgm:t>
    </dgm:pt>
    <dgm:pt modelId="{39848412-8767-45EC-B668-7E1A4F10E007}">
      <dgm:prSet phldrT="[Text]"/>
      <dgm:spPr/>
      <dgm:t>
        <a:bodyPr/>
        <a:lstStyle/>
        <a:p>
          <a:r>
            <a:rPr lang="de-DE" dirty="0"/>
            <a:t>Case Studies</a:t>
          </a:r>
        </a:p>
      </dgm:t>
    </dgm:pt>
    <dgm:pt modelId="{B4004F9F-A077-49F1-9CC9-08CBE6C788B7}" type="parTrans" cxnId="{22ECD2E5-17DC-4AB4-A569-6DEBB4052090}">
      <dgm:prSet/>
      <dgm:spPr/>
      <dgm:t>
        <a:bodyPr/>
        <a:lstStyle/>
        <a:p>
          <a:endParaRPr lang="de-DE"/>
        </a:p>
      </dgm:t>
    </dgm:pt>
    <dgm:pt modelId="{FB3492C7-57CA-4703-BB70-C2CF7C99F372}" type="sibTrans" cxnId="{22ECD2E5-17DC-4AB4-A569-6DEBB4052090}">
      <dgm:prSet/>
      <dgm:spPr/>
      <dgm:t>
        <a:bodyPr/>
        <a:lstStyle/>
        <a:p>
          <a:endParaRPr lang="de-DE"/>
        </a:p>
      </dgm:t>
    </dgm:pt>
    <dgm:pt modelId="{86388AFF-DB22-4DA5-BBD7-6C91D8480143}">
      <dgm:prSet phldrT="[Text]"/>
      <dgm:spPr/>
      <dgm:t>
        <a:bodyPr/>
        <a:lstStyle/>
        <a:p>
          <a:r>
            <a:rPr lang="de-DE" dirty="0"/>
            <a:t>Listen</a:t>
          </a:r>
        </a:p>
      </dgm:t>
    </dgm:pt>
    <dgm:pt modelId="{A1941A4D-906E-4BD8-9730-98C62FDE1431}" type="parTrans" cxnId="{A0F8C7F6-B67B-47F7-939D-197CE3B67B32}">
      <dgm:prSet/>
      <dgm:spPr/>
      <dgm:t>
        <a:bodyPr/>
        <a:lstStyle/>
        <a:p>
          <a:endParaRPr lang="de-DE"/>
        </a:p>
      </dgm:t>
    </dgm:pt>
    <dgm:pt modelId="{18BC7214-1987-4E47-84B4-FAA81A7CEA0C}" type="sibTrans" cxnId="{A0F8C7F6-B67B-47F7-939D-197CE3B67B32}">
      <dgm:prSet/>
      <dgm:spPr/>
      <dgm:t>
        <a:bodyPr/>
        <a:lstStyle/>
        <a:p>
          <a:endParaRPr lang="de-DE"/>
        </a:p>
      </dgm:t>
    </dgm:pt>
    <dgm:pt modelId="{C2DACF0E-E808-44CF-8C7C-B513DFA67F31}">
      <dgm:prSet phldrT="[Text]"/>
      <dgm:spPr/>
      <dgm:t>
        <a:bodyPr/>
        <a:lstStyle/>
        <a:p>
          <a:r>
            <a:rPr lang="de-DE" dirty="0" err="1"/>
            <a:t>Reflect</a:t>
          </a:r>
          <a:endParaRPr lang="de-DE" dirty="0"/>
        </a:p>
      </dgm:t>
    </dgm:pt>
    <dgm:pt modelId="{B6D951AE-0697-45C9-9C97-C1405E59F6F8}" type="parTrans" cxnId="{705E0482-D047-49FA-8F68-7FBA2B81BCAE}">
      <dgm:prSet/>
      <dgm:spPr/>
      <dgm:t>
        <a:bodyPr/>
        <a:lstStyle/>
        <a:p>
          <a:endParaRPr lang="de-DE"/>
        </a:p>
      </dgm:t>
    </dgm:pt>
    <dgm:pt modelId="{239556FB-D00B-4AD8-AE39-A3B4B881D809}" type="sibTrans" cxnId="{705E0482-D047-49FA-8F68-7FBA2B81BCAE}">
      <dgm:prSet/>
      <dgm:spPr/>
      <dgm:t>
        <a:bodyPr/>
        <a:lstStyle/>
        <a:p>
          <a:endParaRPr lang="de-DE"/>
        </a:p>
      </dgm:t>
    </dgm:pt>
    <dgm:pt modelId="{9C749393-97F1-4470-AA8B-A8A640380A29}">
      <dgm:prSet phldrT="[Text]"/>
      <dgm:spPr/>
      <dgm:t>
        <a:bodyPr/>
        <a:lstStyle/>
        <a:p>
          <a:r>
            <a:rPr lang="de-DE" dirty="0" err="1"/>
            <a:t>Brainstorm</a:t>
          </a:r>
          <a:endParaRPr lang="de-DE" dirty="0"/>
        </a:p>
      </dgm:t>
    </dgm:pt>
    <dgm:pt modelId="{3E623562-3F3C-4D9B-85E9-98C86F8181EF}" type="parTrans" cxnId="{15529605-7A1C-4533-8279-3BFC4A988E04}">
      <dgm:prSet/>
      <dgm:spPr/>
      <dgm:t>
        <a:bodyPr/>
        <a:lstStyle/>
        <a:p>
          <a:endParaRPr lang="de-DE"/>
        </a:p>
      </dgm:t>
    </dgm:pt>
    <dgm:pt modelId="{C635C38A-09F9-4E71-A6FD-1D139C20933F}" type="sibTrans" cxnId="{15529605-7A1C-4533-8279-3BFC4A988E04}">
      <dgm:prSet/>
      <dgm:spPr/>
      <dgm:t>
        <a:bodyPr/>
        <a:lstStyle/>
        <a:p>
          <a:endParaRPr lang="de-DE"/>
        </a:p>
      </dgm:t>
    </dgm:pt>
    <dgm:pt modelId="{8FEFC7E8-40CC-4140-BCFA-D72F111C06E1}">
      <dgm:prSet phldrT="[Text]"/>
      <dgm:spPr/>
      <dgm:t>
        <a:bodyPr/>
        <a:lstStyle/>
        <a:p>
          <a:r>
            <a:rPr lang="de-DE" dirty="0"/>
            <a:t>a.) Key </a:t>
          </a:r>
          <a:r>
            <a:rPr lang="de-DE" dirty="0" err="1"/>
            <a:t>features</a:t>
          </a:r>
          <a:r>
            <a:rPr lang="de-DE" dirty="0"/>
            <a:t> </a:t>
          </a:r>
          <a:r>
            <a:rPr lang="de-DE" dirty="0" err="1"/>
            <a:t>of</a:t>
          </a:r>
          <a:r>
            <a:rPr lang="de-DE" dirty="0"/>
            <a:t> </a:t>
          </a:r>
          <a:r>
            <a:rPr lang="de-DE" dirty="0" err="1"/>
            <a:t>good</a:t>
          </a:r>
          <a:r>
            <a:rPr lang="de-DE" dirty="0"/>
            <a:t> </a:t>
          </a:r>
          <a:r>
            <a:rPr lang="de-DE" dirty="0" err="1"/>
            <a:t>employees</a:t>
          </a:r>
          <a:endParaRPr lang="de-DE" dirty="0"/>
        </a:p>
      </dgm:t>
    </dgm:pt>
    <dgm:pt modelId="{E88E5644-AC16-4781-B99E-76F68CD632C1}" type="parTrans" cxnId="{78B4B3A5-10FD-4079-90EF-73C1A80FC5FD}">
      <dgm:prSet/>
      <dgm:spPr/>
      <dgm:t>
        <a:bodyPr/>
        <a:lstStyle/>
        <a:p>
          <a:endParaRPr lang="de-DE"/>
        </a:p>
      </dgm:t>
    </dgm:pt>
    <dgm:pt modelId="{DB114400-6CCB-4E30-939C-498D668DF9A8}" type="sibTrans" cxnId="{78B4B3A5-10FD-4079-90EF-73C1A80FC5FD}">
      <dgm:prSet/>
      <dgm:spPr/>
      <dgm:t>
        <a:bodyPr/>
        <a:lstStyle/>
        <a:p>
          <a:endParaRPr lang="de-DE"/>
        </a:p>
      </dgm:t>
    </dgm:pt>
    <dgm:pt modelId="{2CB661E9-1599-4C53-B5BB-057289812A34}">
      <dgm:prSet phldrT="[Text]"/>
      <dgm:spPr/>
      <dgm:t>
        <a:bodyPr/>
        <a:lstStyle/>
        <a:p>
          <a:r>
            <a:rPr lang="de-DE" dirty="0"/>
            <a:t>b.) Key </a:t>
          </a:r>
          <a:r>
            <a:rPr lang="de-DE" dirty="0" err="1"/>
            <a:t>features</a:t>
          </a:r>
          <a:r>
            <a:rPr lang="de-DE" dirty="0"/>
            <a:t> </a:t>
          </a:r>
          <a:r>
            <a:rPr lang="de-DE" dirty="0" err="1"/>
            <a:t>of</a:t>
          </a:r>
          <a:r>
            <a:rPr lang="de-DE" dirty="0"/>
            <a:t> </a:t>
          </a:r>
          <a:r>
            <a:rPr lang="de-DE" dirty="0" err="1"/>
            <a:t>outstanding</a:t>
          </a:r>
          <a:r>
            <a:rPr lang="de-DE" dirty="0"/>
            <a:t> </a:t>
          </a:r>
          <a:r>
            <a:rPr lang="de-DE" dirty="0" err="1"/>
            <a:t>employees</a:t>
          </a:r>
          <a:endParaRPr lang="de-DE" dirty="0"/>
        </a:p>
      </dgm:t>
    </dgm:pt>
    <dgm:pt modelId="{D152A7E0-D9BD-4E02-AA09-0C11716DEE2C}" type="parTrans" cxnId="{EE2FE813-CDF2-4430-A85E-C7A8596BD030}">
      <dgm:prSet/>
      <dgm:spPr/>
      <dgm:t>
        <a:bodyPr/>
        <a:lstStyle/>
        <a:p>
          <a:endParaRPr lang="de-DE"/>
        </a:p>
      </dgm:t>
    </dgm:pt>
    <dgm:pt modelId="{04F3F93D-0C4B-409B-8ED1-DA9C96A1BAB6}" type="sibTrans" cxnId="{EE2FE813-CDF2-4430-A85E-C7A8596BD030}">
      <dgm:prSet/>
      <dgm:spPr/>
      <dgm:t>
        <a:bodyPr/>
        <a:lstStyle/>
        <a:p>
          <a:endParaRPr lang="de-DE"/>
        </a:p>
      </dgm:t>
    </dgm:pt>
    <dgm:pt modelId="{E9AA6A58-09DF-440C-B04E-36001432A023}" type="pres">
      <dgm:prSet presAssocID="{B0E5A017-B600-48D3-8DEF-965F572CAA28}" presName="linearFlow" presStyleCnt="0">
        <dgm:presLayoutVars>
          <dgm:dir/>
          <dgm:animLvl val="lvl"/>
          <dgm:resizeHandles val="exact"/>
        </dgm:presLayoutVars>
      </dgm:prSet>
      <dgm:spPr/>
      <dgm:t>
        <a:bodyPr/>
        <a:lstStyle/>
        <a:p>
          <a:endParaRPr lang="de-DE"/>
        </a:p>
      </dgm:t>
    </dgm:pt>
    <dgm:pt modelId="{0968AB74-4595-4208-9490-E9D6D457A04C}" type="pres">
      <dgm:prSet presAssocID="{707FFF4E-977C-4450-B7E3-8FFD55A7E4FA}" presName="composite" presStyleCnt="0"/>
      <dgm:spPr/>
    </dgm:pt>
    <dgm:pt modelId="{1889FC20-9D34-49FA-BB4C-E713EE6C653A}" type="pres">
      <dgm:prSet presAssocID="{707FFF4E-977C-4450-B7E3-8FFD55A7E4FA}" presName="parentText" presStyleLbl="alignNode1" presStyleIdx="0" presStyleCnt="3">
        <dgm:presLayoutVars>
          <dgm:chMax val="1"/>
          <dgm:bulletEnabled val="1"/>
        </dgm:presLayoutVars>
      </dgm:prSet>
      <dgm:spPr/>
      <dgm:t>
        <a:bodyPr/>
        <a:lstStyle/>
        <a:p>
          <a:endParaRPr lang="de-DE"/>
        </a:p>
      </dgm:t>
    </dgm:pt>
    <dgm:pt modelId="{CC60657C-4F64-426F-AD63-EDD5DD7FE4C4}" type="pres">
      <dgm:prSet presAssocID="{707FFF4E-977C-4450-B7E3-8FFD55A7E4FA}" presName="descendantText" presStyleLbl="alignAcc1" presStyleIdx="0" presStyleCnt="3">
        <dgm:presLayoutVars>
          <dgm:bulletEnabled val="1"/>
        </dgm:presLayoutVars>
      </dgm:prSet>
      <dgm:spPr/>
      <dgm:t>
        <a:bodyPr/>
        <a:lstStyle/>
        <a:p>
          <a:endParaRPr lang="de-DE"/>
        </a:p>
      </dgm:t>
    </dgm:pt>
    <dgm:pt modelId="{321BE028-7AE4-42B6-842E-A8356F8FA3BB}" type="pres">
      <dgm:prSet presAssocID="{8AD2FD1A-FCCB-48F0-94F5-9E9430072B75}" presName="sp" presStyleCnt="0"/>
      <dgm:spPr/>
    </dgm:pt>
    <dgm:pt modelId="{35298CF2-A79A-4272-8CDD-6A30866EA103}" type="pres">
      <dgm:prSet presAssocID="{39848412-8767-45EC-B668-7E1A4F10E007}" presName="composite" presStyleCnt="0"/>
      <dgm:spPr/>
    </dgm:pt>
    <dgm:pt modelId="{AEF6FD83-C3AA-4D42-8DD8-B7A4574D42D8}" type="pres">
      <dgm:prSet presAssocID="{39848412-8767-45EC-B668-7E1A4F10E007}" presName="parentText" presStyleLbl="alignNode1" presStyleIdx="1" presStyleCnt="3">
        <dgm:presLayoutVars>
          <dgm:chMax val="1"/>
          <dgm:bulletEnabled val="1"/>
        </dgm:presLayoutVars>
      </dgm:prSet>
      <dgm:spPr/>
      <dgm:t>
        <a:bodyPr/>
        <a:lstStyle/>
        <a:p>
          <a:endParaRPr lang="de-DE"/>
        </a:p>
      </dgm:t>
    </dgm:pt>
    <dgm:pt modelId="{C58E4667-2171-4B0C-954B-1BA0FCA8B969}" type="pres">
      <dgm:prSet presAssocID="{39848412-8767-45EC-B668-7E1A4F10E007}" presName="descendantText" presStyleLbl="alignAcc1" presStyleIdx="1" presStyleCnt="3">
        <dgm:presLayoutVars>
          <dgm:bulletEnabled val="1"/>
        </dgm:presLayoutVars>
      </dgm:prSet>
      <dgm:spPr/>
      <dgm:t>
        <a:bodyPr/>
        <a:lstStyle/>
        <a:p>
          <a:endParaRPr lang="de-DE"/>
        </a:p>
      </dgm:t>
    </dgm:pt>
    <dgm:pt modelId="{52F3FD30-EB12-4356-B138-FA908BFA3E0B}" type="pres">
      <dgm:prSet presAssocID="{FB3492C7-57CA-4703-BB70-C2CF7C99F372}" presName="sp" presStyleCnt="0"/>
      <dgm:spPr/>
    </dgm:pt>
    <dgm:pt modelId="{04901724-CACF-43CB-A5B2-E81A38E114B7}" type="pres">
      <dgm:prSet presAssocID="{9C749393-97F1-4470-AA8B-A8A640380A29}" presName="composite" presStyleCnt="0"/>
      <dgm:spPr/>
    </dgm:pt>
    <dgm:pt modelId="{B0668273-6FD4-45FF-8369-7815DCB24FA7}" type="pres">
      <dgm:prSet presAssocID="{9C749393-97F1-4470-AA8B-A8A640380A29}" presName="parentText" presStyleLbl="alignNode1" presStyleIdx="2" presStyleCnt="3">
        <dgm:presLayoutVars>
          <dgm:chMax val="1"/>
          <dgm:bulletEnabled val="1"/>
        </dgm:presLayoutVars>
      </dgm:prSet>
      <dgm:spPr/>
      <dgm:t>
        <a:bodyPr/>
        <a:lstStyle/>
        <a:p>
          <a:endParaRPr lang="de-DE"/>
        </a:p>
      </dgm:t>
    </dgm:pt>
    <dgm:pt modelId="{6325A650-BA16-4C27-B184-C1790282C244}" type="pres">
      <dgm:prSet presAssocID="{9C749393-97F1-4470-AA8B-A8A640380A29}" presName="descendantText" presStyleLbl="alignAcc1" presStyleIdx="2" presStyleCnt="3">
        <dgm:presLayoutVars>
          <dgm:bulletEnabled val="1"/>
        </dgm:presLayoutVars>
      </dgm:prSet>
      <dgm:spPr/>
      <dgm:t>
        <a:bodyPr/>
        <a:lstStyle/>
        <a:p>
          <a:endParaRPr lang="de-DE"/>
        </a:p>
      </dgm:t>
    </dgm:pt>
  </dgm:ptLst>
  <dgm:cxnLst>
    <dgm:cxn modelId="{C977B77B-C1D0-4807-97AB-4B4CB5C742A1}" type="presOf" srcId="{8FEFC7E8-40CC-4140-BCFA-D72F111C06E1}" destId="{6325A650-BA16-4C27-B184-C1790282C244}" srcOrd="0" destOrd="0" presId="urn:microsoft.com/office/officeart/2005/8/layout/chevron2"/>
    <dgm:cxn modelId="{14F8B5B1-0CFF-4DAA-A31A-8C1A904BFDE7}" type="presOf" srcId="{39848412-8767-45EC-B668-7E1A4F10E007}" destId="{AEF6FD83-C3AA-4D42-8DD8-B7A4574D42D8}" srcOrd="0" destOrd="0" presId="urn:microsoft.com/office/officeart/2005/8/layout/chevron2"/>
    <dgm:cxn modelId="{8028CEA3-7E51-41B3-BBDF-5F742BCF7D7A}" type="presOf" srcId="{AFF212A2-3F8D-4F21-8837-ADC7B780A46B}" destId="{CC60657C-4F64-426F-AD63-EDD5DD7FE4C4}" srcOrd="0" destOrd="1" presId="urn:microsoft.com/office/officeart/2005/8/layout/chevron2"/>
    <dgm:cxn modelId="{34B35B11-7CD2-4237-973E-DCF19B31B05F}" type="presOf" srcId="{3D322621-6599-48AB-8119-148645F2854C}" destId="{CC60657C-4F64-426F-AD63-EDD5DD7FE4C4}" srcOrd="0" destOrd="0" presId="urn:microsoft.com/office/officeart/2005/8/layout/chevron2"/>
    <dgm:cxn modelId="{22ECD2E5-17DC-4AB4-A569-6DEBB4052090}" srcId="{B0E5A017-B600-48D3-8DEF-965F572CAA28}" destId="{39848412-8767-45EC-B668-7E1A4F10E007}" srcOrd="1" destOrd="0" parTransId="{B4004F9F-A077-49F1-9CC9-08CBE6C788B7}" sibTransId="{FB3492C7-57CA-4703-BB70-C2CF7C99F372}"/>
    <dgm:cxn modelId="{98B817EB-7D7D-4E03-ACCC-16AD0E1D3897}" type="presOf" srcId="{9C749393-97F1-4470-AA8B-A8A640380A29}" destId="{B0668273-6FD4-45FF-8369-7815DCB24FA7}" srcOrd="0" destOrd="0" presId="urn:microsoft.com/office/officeart/2005/8/layout/chevron2"/>
    <dgm:cxn modelId="{52DD3D4E-5219-47CD-B8EB-DA32EC3C44A4}" type="presOf" srcId="{C2DACF0E-E808-44CF-8C7C-B513DFA67F31}" destId="{C58E4667-2171-4B0C-954B-1BA0FCA8B969}" srcOrd="0" destOrd="1" presId="urn:microsoft.com/office/officeart/2005/8/layout/chevron2"/>
    <dgm:cxn modelId="{081A0167-1B9C-4A15-9021-6A43EB53EB73}" srcId="{707FFF4E-977C-4450-B7E3-8FFD55A7E4FA}" destId="{AFF212A2-3F8D-4F21-8837-ADC7B780A46B}" srcOrd="1" destOrd="0" parTransId="{FEE50BFF-A806-41AA-89CF-8265934E9DDA}" sibTransId="{FFDA1457-5B8F-41C5-A95A-FAB1EC25C44E}"/>
    <dgm:cxn modelId="{9520ABDE-864D-4151-A82A-0406BBECC7FB}" srcId="{B0E5A017-B600-48D3-8DEF-965F572CAA28}" destId="{707FFF4E-977C-4450-B7E3-8FFD55A7E4FA}" srcOrd="0" destOrd="0" parTransId="{693B14E4-1BBC-48E6-BEEA-41028DCAC4B7}" sibTransId="{8AD2FD1A-FCCB-48F0-94F5-9E9430072B75}"/>
    <dgm:cxn modelId="{0B6A9D04-124A-4B7D-90B0-D8A1A8CC6D52}" srcId="{707FFF4E-977C-4450-B7E3-8FFD55A7E4FA}" destId="{3D322621-6599-48AB-8119-148645F2854C}" srcOrd="0" destOrd="0" parTransId="{E9184A7B-6694-43F7-B4CB-BA9F3EB9300F}" sibTransId="{29E84FDD-86C2-4CC2-BD7A-F0CEDD5C36FC}"/>
    <dgm:cxn modelId="{D6A77AC5-C73C-4F04-BE2B-9017A2C67DAC}" type="presOf" srcId="{707FFF4E-977C-4450-B7E3-8FFD55A7E4FA}" destId="{1889FC20-9D34-49FA-BB4C-E713EE6C653A}" srcOrd="0" destOrd="0" presId="urn:microsoft.com/office/officeart/2005/8/layout/chevron2"/>
    <dgm:cxn modelId="{705E0482-D047-49FA-8F68-7FBA2B81BCAE}" srcId="{39848412-8767-45EC-B668-7E1A4F10E007}" destId="{C2DACF0E-E808-44CF-8C7C-B513DFA67F31}" srcOrd="1" destOrd="0" parTransId="{B6D951AE-0697-45C9-9C97-C1405E59F6F8}" sibTransId="{239556FB-D00B-4AD8-AE39-A3B4B881D809}"/>
    <dgm:cxn modelId="{FC19EE10-34D3-4D14-885C-2F452AEA26A7}" type="presOf" srcId="{B0E5A017-B600-48D3-8DEF-965F572CAA28}" destId="{E9AA6A58-09DF-440C-B04E-36001432A023}" srcOrd="0" destOrd="0" presId="urn:microsoft.com/office/officeart/2005/8/layout/chevron2"/>
    <dgm:cxn modelId="{EE2FE813-CDF2-4430-A85E-C7A8596BD030}" srcId="{9C749393-97F1-4470-AA8B-A8A640380A29}" destId="{2CB661E9-1599-4C53-B5BB-057289812A34}" srcOrd="1" destOrd="0" parTransId="{D152A7E0-D9BD-4E02-AA09-0C11716DEE2C}" sibTransId="{04F3F93D-0C4B-409B-8ED1-DA9C96A1BAB6}"/>
    <dgm:cxn modelId="{A0F8C7F6-B67B-47F7-939D-197CE3B67B32}" srcId="{39848412-8767-45EC-B668-7E1A4F10E007}" destId="{86388AFF-DB22-4DA5-BBD7-6C91D8480143}" srcOrd="0" destOrd="0" parTransId="{A1941A4D-906E-4BD8-9730-98C62FDE1431}" sibTransId="{18BC7214-1987-4E47-84B4-FAA81A7CEA0C}"/>
    <dgm:cxn modelId="{8EE5D248-9A50-41ED-9D3F-66BBCD118ED8}" type="presOf" srcId="{2CB661E9-1599-4C53-B5BB-057289812A34}" destId="{6325A650-BA16-4C27-B184-C1790282C244}" srcOrd="0" destOrd="1" presId="urn:microsoft.com/office/officeart/2005/8/layout/chevron2"/>
    <dgm:cxn modelId="{15529605-7A1C-4533-8279-3BFC4A988E04}" srcId="{B0E5A017-B600-48D3-8DEF-965F572CAA28}" destId="{9C749393-97F1-4470-AA8B-A8A640380A29}" srcOrd="2" destOrd="0" parTransId="{3E623562-3F3C-4D9B-85E9-98C86F8181EF}" sibTransId="{C635C38A-09F9-4E71-A6FD-1D139C20933F}"/>
    <dgm:cxn modelId="{78B4B3A5-10FD-4079-90EF-73C1A80FC5FD}" srcId="{9C749393-97F1-4470-AA8B-A8A640380A29}" destId="{8FEFC7E8-40CC-4140-BCFA-D72F111C06E1}" srcOrd="0" destOrd="0" parTransId="{E88E5644-AC16-4781-B99E-76F68CD632C1}" sibTransId="{DB114400-6CCB-4E30-939C-498D668DF9A8}"/>
    <dgm:cxn modelId="{85043DB3-8563-423F-B943-D5D6E78A6DF6}" type="presOf" srcId="{86388AFF-DB22-4DA5-BBD7-6C91D8480143}" destId="{C58E4667-2171-4B0C-954B-1BA0FCA8B969}" srcOrd="0" destOrd="0" presId="urn:microsoft.com/office/officeart/2005/8/layout/chevron2"/>
    <dgm:cxn modelId="{77A6F760-C638-4324-BFA8-92A2006C4D77}" type="presParOf" srcId="{E9AA6A58-09DF-440C-B04E-36001432A023}" destId="{0968AB74-4595-4208-9490-E9D6D457A04C}" srcOrd="0" destOrd="0" presId="urn:microsoft.com/office/officeart/2005/8/layout/chevron2"/>
    <dgm:cxn modelId="{A8BB5422-74A6-488C-B2CC-40543A3C1EA7}" type="presParOf" srcId="{0968AB74-4595-4208-9490-E9D6D457A04C}" destId="{1889FC20-9D34-49FA-BB4C-E713EE6C653A}" srcOrd="0" destOrd="0" presId="urn:microsoft.com/office/officeart/2005/8/layout/chevron2"/>
    <dgm:cxn modelId="{603D39A7-4270-4108-A7BE-6E4C77777C58}" type="presParOf" srcId="{0968AB74-4595-4208-9490-E9D6D457A04C}" destId="{CC60657C-4F64-426F-AD63-EDD5DD7FE4C4}" srcOrd="1" destOrd="0" presId="urn:microsoft.com/office/officeart/2005/8/layout/chevron2"/>
    <dgm:cxn modelId="{D0D5230E-257A-403A-88FD-8EADC5AC3050}" type="presParOf" srcId="{E9AA6A58-09DF-440C-B04E-36001432A023}" destId="{321BE028-7AE4-42B6-842E-A8356F8FA3BB}" srcOrd="1" destOrd="0" presId="urn:microsoft.com/office/officeart/2005/8/layout/chevron2"/>
    <dgm:cxn modelId="{0E49E5BF-F7D3-4372-B4AC-E9EBECC6EAA9}" type="presParOf" srcId="{E9AA6A58-09DF-440C-B04E-36001432A023}" destId="{35298CF2-A79A-4272-8CDD-6A30866EA103}" srcOrd="2" destOrd="0" presId="urn:microsoft.com/office/officeart/2005/8/layout/chevron2"/>
    <dgm:cxn modelId="{ABC18C61-DB6A-4D0F-9EC5-2F5696C9D845}" type="presParOf" srcId="{35298CF2-A79A-4272-8CDD-6A30866EA103}" destId="{AEF6FD83-C3AA-4D42-8DD8-B7A4574D42D8}" srcOrd="0" destOrd="0" presId="urn:microsoft.com/office/officeart/2005/8/layout/chevron2"/>
    <dgm:cxn modelId="{ECD0C0E5-8D12-4598-83DB-F03032DEC33E}" type="presParOf" srcId="{35298CF2-A79A-4272-8CDD-6A30866EA103}" destId="{C58E4667-2171-4B0C-954B-1BA0FCA8B969}" srcOrd="1" destOrd="0" presId="urn:microsoft.com/office/officeart/2005/8/layout/chevron2"/>
    <dgm:cxn modelId="{C6068CFF-8DD7-46EA-9420-45A8E24F5675}" type="presParOf" srcId="{E9AA6A58-09DF-440C-B04E-36001432A023}" destId="{52F3FD30-EB12-4356-B138-FA908BFA3E0B}" srcOrd="3" destOrd="0" presId="urn:microsoft.com/office/officeart/2005/8/layout/chevron2"/>
    <dgm:cxn modelId="{303B6FC3-EA32-4563-9930-EE7AB229DB6D}" type="presParOf" srcId="{E9AA6A58-09DF-440C-B04E-36001432A023}" destId="{04901724-CACF-43CB-A5B2-E81A38E114B7}" srcOrd="4" destOrd="0" presId="urn:microsoft.com/office/officeart/2005/8/layout/chevron2"/>
    <dgm:cxn modelId="{AFF463CF-0DEF-4542-93BC-F8568E6EBA4C}" type="presParOf" srcId="{04901724-CACF-43CB-A5B2-E81A38E114B7}" destId="{B0668273-6FD4-45FF-8369-7815DCB24FA7}" srcOrd="0" destOrd="0" presId="urn:microsoft.com/office/officeart/2005/8/layout/chevron2"/>
    <dgm:cxn modelId="{8F5DF27A-FC11-492E-B100-8D9AB568318F}" type="presParOf" srcId="{04901724-CACF-43CB-A5B2-E81A38E114B7}" destId="{6325A650-BA16-4C27-B184-C1790282C244}" srcOrd="1" destOrd="0" presId="urn:microsoft.com/office/officeart/2005/8/layout/chevro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E5A017-B600-48D3-8DEF-965F572CAA28}"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de-DE"/>
        </a:p>
      </dgm:t>
    </dgm:pt>
    <dgm:pt modelId="{707FFF4E-977C-4450-B7E3-8FFD55A7E4FA}">
      <dgm:prSet phldrT="[Text]"/>
      <dgm:spPr/>
      <dgm:t>
        <a:bodyPr/>
        <a:lstStyle/>
        <a:p>
          <a:r>
            <a:rPr lang="de-DE" dirty="0" err="1"/>
            <a:t>Braindump</a:t>
          </a:r>
          <a:endParaRPr lang="de-DE" dirty="0"/>
        </a:p>
      </dgm:t>
    </dgm:pt>
    <dgm:pt modelId="{693B14E4-1BBC-48E6-BEEA-41028DCAC4B7}" type="parTrans" cxnId="{9520ABDE-864D-4151-A82A-0406BBECC7FB}">
      <dgm:prSet/>
      <dgm:spPr/>
      <dgm:t>
        <a:bodyPr/>
        <a:lstStyle/>
        <a:p>
          <a:endParaRPr lang="de-DE"/>
        </a:p>
      </dgm:t>
    </dgm:pt>
    <dgm:pt modelId="{8AD2FD1A-FCCB-48F0-94F5-9E9430072B75}" type="sibTrans" cxnId="{9520ABDE-864D-4151-A82A-0406BBECC7FB}">
      <dgm:prSet/>
      <dgm:spPr/>
      <dgm:t>
        <a:bodyPr/>
        <a:lstStyle/>
        <a:p>
          <a:endParaRPr lang="de-DE"/>
        </a:p>
      </dgm:t>
    </dgm:pt>
    <dgm:pt modelId="{3D322621-6599-48AB-8119-148645F2854C}">
      <dgm:prSet phldrT="[Text]"/>
      <dgm:spPr/>
      <dgm:t>
        <a:bodyPr/>
        <a:lstStyle/>
        <a:p>
          <a:r>
            <a:rPr lang="de-DE" dirty="0"/>
            <a:t>What comes to mind when you think of talent</a:t>
          </a:r>
        </a:p>
      </dgm:t>
    </dgm:pt>
    <dgm:pt modelId="{E9184A7B-6694-43F7-B4CB-BA9F3EB9300F}" type="parTrans" cxnId="{0B6A9D04-124A-4B7D-90B0-D8A1A8CC6D52}">
      <dgm:prSet/>
      <dgm:spPr/>
      <dgm:t>
        <a:bodyPr/>
        <a:lstStyle/>
        <a:p>
          <a:endParaRPr lang="de-DE"/>
        </a:p>
      </dgm:t>
    </dgm:pt>
    <dgm:pt modelId="{29E84FDD-86C2-4CC2-BD7A-F0CEDD5C36FC}" type="sibTrans" cxnId="{0B6A9D04-124A-4B7D-90B0-D8A1A8CC6D52}">
      <dgm:prSet/>
      <dgm:spPr/>
      <dgm:t>
        <a:bodyPr/>
        <a:lstStyle/>
        <a:p>
          <a:endParaRPr lang="de-DE"/>
        </a:p>
      </dgm:t>
    </dgm:pt>
    <dgm:pt modelId="{AFF212A2-3F8D-4F21-8837-ADC7B780A46B}">
      <dgm:prSet phldrT="[Text]"/>
      <dgm:spPr/>
      <dgm:t>
        <a:bodyPr/>
        <a:lstStyle/>
        <a:p>
          <a:r>
            <a:rPr lang="de-DE" dirty="0"/>
            <a:t>Write down </a:t>
          </a:r>
          <a:r>
            <a:rPr lang="de-DE" dirty="0" err="1"/>
            <a:t>everything</a:t>
          </a:r>
          <a:endParaRPr lang="de-DE" dirty="0"/>
        </a:p>
      </dgm:t>
    </dgm:pt>
    <dgm:pt modelId="{FEE50BFF-A806-41AA-89CF-8265934E9DDA}" type="parTrans" cxnId="{081A0167-1B9C-4A15-9021-6A43EB53EB73}">
      <dgm:prSet/>
      <dgm:spPr/>
      <dgm:t>
        <a:bodyPr/>
        <a:lstStyle/>
        <a:p>
          <a:endParaRPr lang="de-DE"/>
        </a:p>
      </dgm:t>
    </dgm:pt>
    <dgm:pt modelId="{FFDA1457-5B8F-41C5-A95A-FAB1EC25C44E}" type="sibTrans" cxnId="{081A0167-1B9C-4A15-9021-6A43EB53EB73}">
      <dgm:prSet/>
      <dgm:spPr/>
      <dgm:t>
        <a:bodyPr/>
        <a:lstStyle/>
        <a:p>
          <a:endParaRPr lang="de-DE"/>
        </a:p>
      </dgm:t>
    </dgm:pt>
    <dgm:pt modelId="{39848412-8767-45EC-B668-7E1A4F10E007}">
      <dgm:prSet phldrT="[Text]"/>
      <dgm:spPr/>
      <dgm:t>
        <a:bodyPr/>
        <a:lstStyle/>
        <a:p>
          <a:r>
            <a:rPr lang="de-DE" dirty="0"/>
            <a:t>Case Studies</a:t>
          </a:r>
        </a:p>
      </dgm:t>
    </dgm:pt>
    <dgm:pt modelId="{B4004F9F-A077-49F1-9CC9-08CBE6C788B7}" type="parTrans" cxnId="{22ECD2E5-17DC-4AB4-A569-6DEBB4052090}">
      <dgm:prSet/>
      <dgm:spPr/>
      <dgm:t>
        <a:bodyPr/>
        <a:lstStyle/>
        <a:p>
          <a:endParaRPr lang="de-DE"/>
        </a:p>
      </dgm:t>
    </dgm:pt>
    <dgm:pt modelId="{FB3492C7-57CA-4703-BB70-C2CF7C99F372}" type="sibTrans" cxnId="{22ECD2E5-17DC-4AB4-A569-6DEBB4052090}">
      <dgm:prSet/>
      <dgm:spPr/>
      <dgm:t>
        <a:bodyPr/>
        <a:lstStyle/>
        <a:p>
          <a:endParaRPr lang="de-DE"/>
        </a:p>
      </dgm:t>
    </dgm:pt>
    <dgm:pt modelId="{86388AFF-DB22-4DA5-BBD7-6C91D8480143}">
      <dgm:prSet phldrT="[Text]"/>
      <dgm:spPr/>
      <dgm:t>
        <a:bodyPr/>
        <a:lstStyle/>
        <a:p>
          <a:r>
            <a:rPr lang="de-DE" dirty="0"/>
            <a:t>Listen</a:t>
          </a:r>
        </a:p>
      </dgm:t>
    </dgm:pt>
    <dgm:pt modelId="{A1941A4D-906E-4BD8-9730-98C62FDE1431}" type="parTrans" cxnId="{A0F8C7F6-B67B-47F7-939D-197CE3B67B32}">
      <dgm:prSet/>
      <dgm:spPr/>
      <dgm:t>
        <a:bodyPr/>
        <a:lstStyle/>
        <a:p>
          <a:endParaRPr lang="de-DE"/>
        </a:p>
      </dgm:t>
    </dgm:pt>
    <dgm:pt modelId="{18BC7214-1987-4E47-84B4-FAA81A7CEA0C}" type="sibTrans" cxnId="{A0F8C7F6-B67B-47F7-939D-197CE3B67B32}">
      <dgm:prSet/>
      <dgm:spPr/>
      <dgm:t>
        <a:bodyPr/>
        <a:lstStyle/>
        <a:p>
          <a:endParaRPr lang="de-DE"/>
        </a:p>
      </dgm:t>
    </dgm:pt>
    <dgm:pt modelId="{C2DACF0E-E808-44CF-8C7C-B513DFA67F31}">
      <dgm:prSet phldrT="[Text]"/>
      <dgm:spPr/>
      <dgm:t>
        <a:bodyPr/>
        <a:lstStyle/>
        <a:p>
          <a:r>
            <a:rPr lang="de-DE" dirty="0" err="1"/>
            <a:t>Reflect</a:t>
          </a:r>
          <a:endParaRPr lang="de-DE" dirty="0"/>
        </a:p>
      </dgm:t>
    </dgm:pt>
    <dgm:pt modelId="{B6D951AE-0697-45C9-9C97-C1405E59F6F8}" type="parTrans" cxnId="{705E0482-D047-49FA-8F68-7FBA2B81BCAE}">
      <dgm:prSet/>
      <dgm:spPr/>
      <dgm:t>
        <a:bodyPr/>
        <a:lstStyle/>
        <a:p>
          <a:endParaRPr lang="de-DE"/>
        </a:p>
      </dgm:t>
    </dgm:pt>
    <dgm:pt modelId="{239556FB-D00B-4AD8-AE39-A3B4B881D809}" type="sibTrans" cxnId="{705E0482-D047-49FA-8F68-7FBA2B81BCAE}">
      <dgm:prSet/>
      <dgm:spPr/>
      <dgm:t>
        <a:bodyPr/>
        <a:lstStyle/>
        <a:p>
          <a:endParaRPr lang="de-DE"/>
        </a:p>
      </dgm:t>
    </dgm:pt>
    <dgm:pt modelId="{9C749393-97F1-4470-AA8B-A8A640380A29}">
      <dgm:prSet phldrT="[Text]"/>
      <dgm:spPr/>
      <dgm:t>
        <a:bodyPr/>
        <a:lstStyle/>
        <a:p>
          <a:r>
            <a:rPr lang="de-DE" dirty="0" err="1"/>
            <a:t>Brainstorm</a:t>
          </a:r>
          <a:endParaRPr lang="de-DE" dirty="0"/>
        </a:p>
      </dgm:t>
    </dgm:pt>
    <dgm:pt modelId="{3E623562-3F3C-4D9B-85E9-98C86F8181EF}" type="parTrans" cxnId="{15529605-7A1C-4533-8279-3BFC4A988E04}">
      <dgm:prSet/>
      <dgm:spPr/>
      <dgm:t>
        <a:bodyPr/>
        <a:lstStyle/>
        <a:p>
          <a:endParaRPr lang="de-DE"/>
        </a:p>
      </dgm:t>
    </dgm:pt>
    <dgm:pt modelId="{C635C38A-09F9-4E71-A6FD-1D139C20933F}" type="sibTrans" cxnId="{15529605-7A1C-4533-8279-3BFC4A988E04}">
      <dgm:prSet/>
      <dgm:spPr/>
      <dgm:t>
        <a:bodyPr/>
        <a:lstStyle/>
        <a:p>
          <a:endParaRPr lang="de-DE"/>
        </a:p>
      </dgm:t>
    </dgm:pt>
    <dgm:pt modelId="{8FEFC7E8-40CC-4140-BCFA-D72F111C06E1}">
      <dgm:prSet phldrT="[Text]"/>
      <dgm:spPr/>
      <dgm:t>
        <a:bodyPr/>
        <a:lstStyle/>
        <a:p>
          <a:r>
            <a:rPr lang="de-DE" dirty="0"/>
            <a:t>a.) Key </a:t>
          </a:r>
          <a:r>
            <a:rPr lang="de-DE" dirty="0" err="1"/>
            <a:t>features</a:t>
          </a:r>
          <a:r>
            <a:rPr lang="de-DE" dirty="0"/>
            <a:t> </a:t>
          </a:r>
          <a:r>
            <a:rPr lang="de-DE" dirty="0" err="1"/>
            <a:t>of</a:t>
          </a:r>
          <a:r>
            <a:rPr lang="de-DE" dirty="0"/>
            <a:t> </a:t>
          </a:r>
          <a:r>
            <a:rPr lang="de-DE" dirty="0" err="1"/>
            <a:t>good</a:t>
          </a:r>
          <a:r>
            <a:rPr lang="de-DE" dirty="0"/>
            <a:t> </a:t>
          </a:r>
          <a:r>
            <a:rPr lang="de-DE" dirty="0" err="1"/>
            <a:t>employees</a:t>
          </a:r>
          <a:endParaRPr lang="de-DE" dirty="0"/>
        </a:p>
      </dgm:t>
    </dgm:pt>
    <dgm:pt modelId="{E88E5644-AC16-4781-B99E-76F68CD632C1}" type="parTrans" cxnId="{78B4B3A5-10FD-4079-90EF-73C1A80FC5FD}">
      <dgm:prSet/>
      <dgm:spPr/>
      <dgm:t>
        <a:bodyPr/>
        <a:lstStyle/>
        <a:p>
          <a:endParaRPr lang="de-DE"/>
        </a:p>
      </dgm:t>
    </dgm:pt>
    <dgm:pt modelId="{DB114400-6CCB-4E30-939C-498D668DF9A8}" type="sibTrans" cxnId="{78B4B3A5-10FD-4079-90EF-73C1A80FC5FD}">
      <dgm:prSet/>
      <dgm:spPr/>
      <dgm:t>
        <a:bodyPr/>
        <a:lstStyle/>
        <a:p>
          <a:endParaRPr lang="de-DE"/>
        </a:p>
      </dgm:t>
    </dgm:pt>
    <dgm:pt modelId="{2CB661E9-1599-4C53-B5BB-057289812A34}">
      <dgm:prSet phldrT="[Text]"/>
      <dgm:spPr/>
      <dgm:t>
        <a:bodyPr/>
        <a:lstStyle/>
        <a:p>
          <a:r>
            <a:rPr lang="de-DE" dirty="0"/>
            <a:t>b.) Features </a:t>
          </a:r>
          <a:r>
            <a:rPr lang="de-DE" dirty="0" err="1"/>
            <a:t>of</a:t>
          </a:r>
          <a:r>
            <a:rPr lang="de-DE" dirty="0"/>
            <a:t> </a:t>
          </a:r>
          <a:r>
            <a:rPr lang="de-DE" dirty="0" err="1"/>
            <a:t>outstanding</a:t>
          </a:r>
          <a:r>
            <a:rPr lang="de-DE" dirty="0"/>
            <a:t> </a:t>
          </a:r>
          <a:r>
            <a:rPr lang="de-DE" dirty="0" err="1"/>
            <a:t>employees</a:t>
          </a:r>
          <a:endParaRPr lang="de-DE" dirty="0"/>
        </a:p>
      </dgm:t>
    </dgm:pt>
    <dgm:pt modelId="{D152A7E0-D9BD-4E02-AA09-0C11716DEE2C}" type="parTrans" cxnId="{EE2FE813-CDF2-4430-A85E-C7A8596BD030}">
      <dgm:prSet/>
      <dgm:spPr/>
      <dgm:t>
        <a:bodyPr/>
        <a:lstStyle/>
        <a:p>
          <a:endParaRPr lang="de-DE"/>
        </a:p>
      </dgm:t>
    </dgm:pt>
    <dgm:pt modelId="{04F3F93D-0C4B-409B-8ED1-DA9C96A1BAB6}" type="sibTrans" cxnId="{EE2FE813-CDF2-4430-A85E-C7A8596BD030}">
      <dgm:prSet/>
      <dgm:spPr/>
      <dgm:t>
        <a:bodyPr/>
        <a:lstStyle/>
        <a:p>
          <a:endParaRPr lang="de-DE"/>
        </a:p>
      </dgm:t>
    </dgm:pt>
    <dgm:pt modelId="{E9AA6A58-09DF-440C-B04E-36001432A023}" type="pres">
      <dgm:prSet presAssocID="{B0E5A017-B600-48D3-8DEF-965F572CAA28}" presName="linearFlow" presStyleCnt="0">
        <dgm:presLayoutVars>
          <dgm:dir/>
          <dgm:animLvl val="lvl"/>
          <dgm:resizeHandles val="exact"/>
        </dgm:presLayoutVars>
      </dgm:prSet>
      <dgm:spPr/>
      <dgm:t>
        <a:bodyPr/>
        <a:lstStyle/>
        <a:p>
          <a:endParaRPr lang="de-DE"/>
        </a:p>
      </dgm:t>
    </dgm:pt>
    <dgm:pt modelId="{0968AB74-4595-4208-9490-E9D6D457A04C}" type="pres">
      <dgm:prSet presAssocID="{707FFF4E-977C-4450-B7E3-8FFD55A7E4FA}" presName="composite" presStyleCnt="0"/>
      <dgm:spPr/>
    </dgm:pt>
    <dgm:pt modelId="{1889FC20-9D34-49FA-BB4C-E713EE6C653A}" type="pres">
      <dgm:prSet presAssocID="{707FFF4E-977C-4450-B7E3-8FFD55A7E4FA}" presName="parentText" presStyleLbl="alignNode1" presStyleIdx="0" presStyleCnt="3">
        <dgm:presLayoutVars>
          <dgm:chMax val="1"/>
          <dgm:bulletEnabled val="1"/>
        </dgm:presLayoutVars>
      </dgm:prSet>
      <dgm:spPr/>
      <dgm:t>
        <a:bodyPr/>
        <a:lstStyle/>
        <a:p>
          <a:endParaRPr lang="de-DE"/>
        </a:p>
      </dgm:t>
    </dgm:pt>
    <dgm:pt modelId="{CC60657C-4F64-426F-AD63-EDD5DD7FE4C4}" type="pres">
      <dgm:prSet presAssocID="{707FFF4E-977C-4450-B7E3-8FFD55A7E4FA}" presName="descendantText" presStyleLbl="alignAcc1" presStyleIdx="0" presStyleCnt="3">
        <dgm:presLayoutVars>
          <dgm:bulletEnabled val="1"/>
        </dgm:presLayoutVars>
      </dgm:prSet>
      <dgm:spPr/>
      <dgm:t>
        <a:bodyPr/>
        <a:lstStyle/>
        <a:p>
          <a:endParaRPr lang="de-DE"/>
        </a:p>
      </dgm:t>
    </dgm:pt>
    <dgm:pt modelId="{321BE028-7AE4-42B6-842E-A8356F8FA3BB}" type="pres">
      <dgm:prSet presAssocID="{8AD2FD1A-FCCB-48F0-94F5-9E9430072B75}" presName="sp" presStyleCnt="0"/>
      <dgm:spPr/>
    </dgm:pt>
    <dgm:pt modelId="{35298CF2-A79A-4272-8CDD-6A30866EA103}" type="pres">
      <dgm:prSet presAssocID="{39848412-8767-45EC-B668-7E1A4F10E007}" presName="composite" presStyleCnt="0"/>
      <dgm:spPr/>
    </dgm:pt>
    <dgm:pt modelId="{AEF6FD83-C3AA-4D42-8DD8-B7A4574D42D8}" type="pres">
      <dgm:prSet presAssocID="{39848412-8767-45EC-B668-7E1A4F10E007}" presName="parentText" presStyleLbl="alignNode1" presStyleIdx="1" presStyleCnt="3">
        <dgm:presLayoutVars>
          <dgm:chMax val="1"/>
          <dgm:bulletEnabled val="1"/>
        </dgm:presLayoutVars>
      </dgm:prSet>
      <dgm:spPr/>
      <dgm:t>
        <a:bodyPr/>
        <a:lstStyle/>
        <a:p>
          <a:endParaRPr lang="de-DE"/>
        </a:p>
      </dgm:t>
    </dgm:pt>
    <dgm:pt modelId="{C58E4667-2171-4B0C-954B-1BA0FCA8B969}" type="pres">
      <dgm:prSet presAssocID="{39848412-8767-45EC-B668-7E1A4F10E007}" presName="descendantText" presStyleLbl="alignAcc1" presStyleIdx="1" presStyleCnt="3">
        <dgm:presLayoutVars>
          <dgm:bulletEnabled val="1"/>
        </dgm:presLayoutVars>
      </dgm:prSet>
      <dgm:spPr/>
      <dgm:t>
        <a:bodyPr/>
        <a:lstStyle/>
        <a:p>
          <a:endParaRPr lang="de-DE"/>
        </a:p>
      </dgm:t>
    </dgm:pt>
    <dgm:pt modelId="{52F3FD30-EB12-4356-B138-FA908BFA3E0B}" type="pres">
      <dgm:prSet presAssocID="{FB3492C7-57CA-4703-BB70-C2CF7C99F372}" presName="sp" presStyleCnt="0"/>
      <dgm:spPr/>
    </dgm:pt>
    <dgm:pt modelId="{04901724-CACF-43CB-A5B2-E81A38E114B7}" type="pres">
      <dgm:prSet presAssocID="{9C749393-97F1-4470-AA8B-A8A640380A29}" presName="composite" presStyleCnt="0"/>
      <dgm:spPr/>
    </dgm:pt>
    <dgm:pt modelId="{B0668273-6FD4-45FF-8369-7815DCB24FA7}" type="pres">
      <dgm:prSet presAssocID="{9C749393-97F1-4470-AA8B-A8A640380A29}" presName="parentText" presStyleLbl="alignNode1" presStyleIdx="2" presStyleCnt="3">
        <dgm:presLayoutVars>
          <dgm:chMax val="1"/>
          <dgm:bulletEnabled val="1"/>
        </dgm:presLayoutVars>
      </dgm:prSet>
      <dgm:spPr/>
      <dgm:t>
        <a:bodyPr/>
        <a:lstStyle/>
        <a:p>
          <a:endParaRPr lang="de-DE"/>
        </a:p>
      </dgm:t>
    </dgm:pt>
    <dgm:pt modelId="{6325A650-BA16-4C27-B184-C1790282C244}" type="pres">
      <dgm:prSet presAssocID="{9C749393-97F1-4470-AA8B-A8A640380A29}" presName="descendantText" presStyleLbl="alignAcc1" presStyleIdx="2" presStyleCnt="3">
        <dgm:presLayoutVars>
          <dgm:bulletEnabled val="1"/>
        </dgm:presLayoutVars>
      </dgm:prSet>
      <dgm:spPr/>
      <dgm:t>
        <a:bodyPr/>
        <a:lstStyle/>
        <a:p>
          <a:endParaRPr lang="de-DE"/>
        </a:p>
      </dgm:t>
    </dgm:pt>
  </dgm:ptLst>
  <dgm:cxnLst>
    <dgm:cxn modelId="{C977B77B-C1D0-4807-97AB-4B4CB5C742A1}" type="presOf" srcId="{8FEFC7E8-40CC-4140-BCFA-D72F111C06E1}" destId="{6325A650-BA16-4C27-B184-C1790282C244}" srcOrd="0" destOrd="0" presId="urn:microsoft.com/office/officeart/2005/8/layout/chevron2"/>
    <dgm:cxn modelId="{14F8B5B1-0CFF-4DAA-A31A-8C1A904BFDE7}" type="presOf" srcId="{39848412-8767-45EC-B668-7E1A4F10E007}" destId="{AEF6FD83-C3AA-4D42-8DD8-B7A4574D42D8}" srcOrd="0" destOrd="0" presId="urn:microsoft.com/office/officeart/2005/8/layout/chevron2"/>
    <dgm:cxn modelId="{8028CEA3-7E51-41B3-BBDF-5F742BCF7D7A}" type="presOf" srcId="{AFF212A2-3F8D-4F21-8837-ADC7B780A46B}" destId="{CC60657C-4F64-426F-AD63-EDD5DD7FE4C4}" srcOrd="0" destOrd="1" presId="urn:microsoft.com/office/officeart/2005/8/layout/chevron2"/>
    <dgm:cxn modelId="{34B35B11-7CD2-4237-973E-DCF19B31B05F}" type="presOf" srcId="{3D322621-6599-48AB-8119-148645F2854C}" destId="{CC60657C-4F64-426F-AD63-EDD5DD7FE4C4}" srcOrd="0" destOrd="0" presId="urn:microsoft.com/office/officeart/2005/8/layout/chevron2"/>
    <dgm:cxn modelId="{22ECD2E5-17DC-4AB4-A569-6DEBB4052090}" srcId="{B0E5A017-B600-48D3-8DEF-965F572CAA28}" destId="{39848412-8767-45EC-B668-7E1A4F10E007}" srcOrd="1" destOrd="0" parTransId="{B4004F9F-A077-49F1-9CC9-08CBE6C788B7}" sibTransId="{FB3492C7-57CA-4703-BB70-C2CF7C99F372}"/>
    <dgm:cxn modelId="{98B817EB-7D7D-4E03-ACCC-16AD0E1D3897}" type="presOf" srcId="{9C749393-97F1-4470-AA8B-A8A640380A29}" destId="{B0668273-6FD4-45FF-8369-7815DCB24FA7}" srcOrd="0" destOrd="0" presId="urn:microsoft.com/office/officeart/2005/8/layout/chevron2"/>
    <dgm:cxn modelId="{52DD3D4E-5219-47CD-B8EB-DA32EC3C44A4}" type="presOf" srcId="{C2DACF0E-E808-44CF-8C7C-B513DFA67F31}" destId="{C58E4667-2171-4B0C-954B-1BA0FCA8B969}" srcOrd="0" destOrd="1" presId="urn:microsoft.com/office/officeart/2005/8/layout/chevron2"/>
    <dgm:cxn modelId="{081A0167-1B9C-4A15-9021-6A43EB53EB73}" srcId="{707FFF4E-977C-4450-B7E3-8FFD55A7E4FA}" destId="{AFF212A2-3F8D-4F21-8837-ADC7B780A46B}" srcOrd="1" destOrd="0" parTransId="{FEE50BFF-A806-41AA-89CF-8265934E9DDA}" sibTransId="{FFDA1457-5B8F-41C5-A95A-FAB1EC25C44E}"/>
    <dgm:cxn modelId="{9520ABDE-864D-4151-A82A-0406BBECC7FB}" srcId="{B0E5A017-B600-48D3-8DEF-965F572CAA28}" destId="{707FFF4E-977C-4450-B7E3-8FFD55A7E4FA}" srcOrd="0" destOrd="0" parTransId="{693B14E4-1BBC-48E6-BEEA-41028DCAC4B7}" sibTransId="{8AD2FD1A-FCCB-48F0-94F5-9E9430072B75}"/>
    <dgm:cxn modelId="{0B6A9D04-124A-4B7D-90B0-D8A1A8CC6D52}" srcId="{707FFF4E-977C-4450-B7E3-8FFD55A7E4FA}" destId="{3D322621-6599-48AB-8119-148645F2854C}" srcOrd="0" destOrd="0" parTransId="{E9184A7B-6694-43F7-B4CB-BA9F3EB9300F}" sibTransId="{29E84FDD-86C2-4CC2-BD7A-F0CEDD5C36FC}"/>
    <dgm:cxn modelId="{D6A77AC5-C73C-4F04-BE2B-9017A2C67DAC}" type="presOf" srcId="{707FFF4E-977C-4450-B7E3-8FFD55A7E4FA}" destId="{1889FC20-9D34-49FA-BB4C-E713EE6C653A}" srcOrd="0" destOrd="0" presId="urn:microsoft.com/office/officeart/2005/8/layout/chevron2"/>
    <dgm:cxn modelId="{705E0482-D047-49FA-8F68-7FBA2B81BCAE}" srcId="{39848412-8767-45EC-B668-7E1A4F10E007}" destId="{C2DACF0E-E808-44CF-8C7C-B513DFA67F31}" srcOrd="1" destOrd="0" parTransId="{B6D951AE-0697-45C9-9C97-C1405E59F6F8}" sibTransId="{239556FB-D00B-4AD8-AE39-A3B4B881D809}"/>
    <dgm:cxn modelId="{FC19EE10-34D3-4D14-885C-2F452AEA26A7}" type="presOf" srcId="{B0E5A017-B600-48D3-8DEF-965F572CAA28}" destId="{E9AA6A58-09DF-440C-B04E-36001432A023}" srcOrd="0" destOrd="0" presId="urn:microsoft.com/office/officeart/2005/8/layout/chevron2"/>
    <dgm:cxn modelId="{EE2FE813-CDF2-4430-A85E-C7A8596BD030}" srcId="{9C749393-97F1-4470-AA8B-A8A640380A29}" destId="{2CB661E9-1599-4C53-B5BB-057289812A34}" srcOrd="1" destOrd="0" parTransId="{D152A7E0-D9BD-4E02-AA09-0C11716DEE2C}" sibTransId="{04F3F93D-0C4B-409B-8ED1-DA9C96A1BAB6}"/>
    <dgm:cxn modelId="{A0F8C7F6-B67B-47F7-939D-197CE3B67B32}" srcId="{39848412-8767-45EC-B668-7E1A4F10E007}" destId="{86388AFF-DB22-4DA5-BBD7-6C91D8480143}" srcOrd="0" destOrd="0" parTransId="{A1941A4D-906E-4BD8-9730-98C62FDE1431}" sibTransId="{18BC7214-1987-4E47-84B4-FAA81A7CEA0C}"/>
    <dgm:cxn modelId="{8EE5D248-9A50-41ED-9D3F-66BBCD118ED8}" type="presOf" srcId="{2CB661E9-1599-4C53-B5BB-057289812A34}" destId="{6325A650-BA16-4C27-B184-C1790282C244}" srcOrd="0" destOrd="1" presId="urn:microsoft.com/office/officeart/2005/8/layout/chevron2"/>
    <dgm:cxn modelId="{15529605-7A1C-4533-8279-3BFC4A988E04}" srcId="{B0E5A017-B600-48D3-8DEF-965F572CAA28}" destId="{9C749393-97F1-4470-AA8B-A8A640380A29}" srcOrd="2" destOrd="0" parTransId="{3E623562-3F3C-4D9B-85E9-98C86F8181EF}" sibTransId="{C635C38A-09F9-4E71-A6FD-1D139C20933F}"/>
    <dgm:cxn modelId="{78B4B3A5-10FD-4079-90EF-73C1A80FC5FD}" srcId="{9C749393-97F1-4470-AA8B-A8A640380A29}" destId="{8FEFC7E8-40CC-4140-BCFA-D72F111C06E1}" srcOrd="0" destOrd="0" parTransId="{E88E5644-AC16-4781-B99E-76F68CD632C1}" sibTransId="{DB114400-6CCB-4E30-939C-498D668DF9A8}"/>
    <dgm:cxn modelId="{85043DB3-8563-423F-B943-D5D6E78A6DF6}" type="presOf" srcId="{86388AFF-DB22-4DA5-BBD7-6C91D8480143}" destId="{C58E4667-2171-4B0C-954B-1BA0FCA8B969}" srcOrd="0" destOrd="0" presId="urn:microsoft.com/office/officeart/2005/8/layout/chevron2"/>
    <dgm:cxn modelId="{77A6F760-C638-4324-BFA8-92A2006C4D77}" type="presParOf" srcId="{E9AA6A58-09DF-440C-B04E-36001432A023}" destId="{0968AB74-4595-4208-9490-E9D6D457A04C}" srcOrd="0" destOrd="0" presId="urn:microsoft.com/office/officeart/2005/8/layout/chevron2"/>
    <dgm:cxn modelId="{A8BB5422-74A6-488C-B2CC-40543A3C1EA7}" type="presParOf" srcId="{0968AB74-4595-4208-9490-E9D6D457A04C}" destId="{1889FC20-9D34-49FA-BB4C-E713EE6C653A}" srcOrd="0" destOrd="0" presId="urn:microsoft.com/office/officeart/2005/8/layout/chevron2"/>
    <dgm:cxn modelId="{603D39A7-4270-4108-A7BE-6E4C77777C58}" type="presParOf" srcId="{0968AB74-4595-4208-9490-E9D6D457A04C}" destId="{CC60657C-4F64-426F-AD63-EDD5DD7FE4C4}" srcOrd="1" destOrd="0" presId="urn:microsoft.com/office/officeart/2005/8/layout/chevron2"/>
    <dgm:cxn modelId="{D0D5230E-257A-403A-88FD-8EADC5AC3050}" type="presParOf" srcId="{E9AA6A58-09DF-440C-B04E-36001432A023}" destId="{321BE028-7AE4-42B6-842E-A8356F8FA3BB}" srcOrd="1" destOrd="0" presId="urn:microsoft.com/office/officeart/2005/8/layout/chevron2"/>
    <dgm:cxn modelId="{0E49E5BF-F7D3-4372-B4AC-E9EBECC6EAA9}" type="presParOf" srcId="{E9AA6A58-09DF-440C-B04E-36001432A023}" destId="{35298CF2-A79A-4272-8CDD-6A30866EA103}" srcOrd="2" destOrd="0" presId="urn:microsoft.com/office/officeart/2005/8/layout/chevron2"/>
    <dgm:cxn modelId="{ABC18C61-DB6A-4D0F-9EC5-2F5696C9D845}" type="presParOf" srcId="{35298CF2-A79A-4272-8CDD-6A30866EA103}" destId="{AEF6FD83-C3AA-4D42-8DD8-B7A4574D42D8}" srcOrd="0" destOrd="0" presId="urn:microsoft.com/office/officeart/2005/8/layout/chevron2"/>
    <dgm:cxn modelId="{ECD0C0E5-8D12-4598-83DB-F03032DEC33E}" type="presParOf" srcId="{35298CF2-A79A-4272-8CDD-6A30866EA103}" destId="{C58E4667-2171-4B0C-954B-1BA0FCA8B969}" srcOrd="1" destOrd="0" presId="urn:microsoft.com/office/officeart/2005/8/layout/chevron2"/>
    <dgm:cxn modelId="{C6068CFF-8DD7-46EA-9420-45A8E24F5675}" type="presParOf" srcId="{E9AA6A58-09DF-440C-B04E-36001432A023}" destId="{52F3FD30-EB12-4356-B138-FA908BFA3E0B}" srcOrd="3" destOrd="0" presId="urn:microsoft.com/office/officeart/2005/8/layout/chevron2"/>
    <dgm:cxn modelId="{303B6FC3-EA32-4563-9930-EE7AB229DB6D}" type="presParOf" srcId="{E9AA6A58-09DF-440C-B04E-36001432A023}" destId="{04901724-CACF-43CB-A5B2-E81A38E114B7}" srcOrd="4" destOrd="0" presId="urn:microsoft.com/office/officeart/2005/8/layout/chevron2"/>
    <dgm:cxn modelId="{AFF463CF-0DEF-4542-93BC-F8568E6EBA4C}" type="presParOf" srcId="{04901724-CACF-43CB-A5B2-E81A38E114B7}" destId="{B0668273-6FD4-45FF-8369-7815DCB24FA7}" srcOrd="0" destOrd="0" presId="urn:microsoft.com/office/officeart/2005/8/layout/chevron2"/>
    <dgm:cxn modelId="{8F5DF27A-FC11-492E-B100-8D9AB568318F}" type="presParOf" srcId="{04901724-CACF-43CB-A5B2-E81A38E114B7}" destId="{6325A650-BA16-4C27-B184-C1790282C244}" srcOrd="1" destOrd="0" presId="urn:microsoft.com/office/officeart/2005/8/layout/chevro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33CB59-B89E-4780-A9AA-15B738C85EB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DE"/>
        </a:p>
      </dgm:t>
    </dgm:pt>
    <dgm:pt modelId="{F8488D35-7836-4A70-8096-507ADE518371}">
      <dgm:prSet phldrT="[Text]"/>
      <dgm:spPr/>
      <dgm:t>
        <a:bodyPr/>
        <a:lstStyle/>
        <a:p>
          <a:r>
            <a:rPr lang="de-DE" dirty="0" err="1"/>
            <a:t>Strategy</a:t>
          </a:r>
          <a:endParaRPr lang="de-DE" dirty="0"/>
        </a:p>
      </dgm:t>
    </dgm:pt>
    <dgm:pt modelId="{BEF43264-3B5B-461D-A8BE-4A9FF0708482}" type="parTrans" cxnId="{1908F146-43B9-49FA-B0A4-CE66A9BDBE8C}">
      <dgm:prSet/>
      <dgm:spPr/>
      <dgm:t>
        <a:bodyPr/>
        <a:lstStyle/>
        <a:p>
          <a:endParaRPr lang="de-DE"/>
        </a:p>
      </dgm:t>
    </dgm:pt>
    <dgm:pt modelId="{E4671A81-1CFC-450E-A629-69FF4E9CFBB3}" type="sibTrans" cxnId="{1908F146-43B9-49FA-B0A4-CE66A9BDBE8C}">
      <dgm:prSet/>
      <dgm:spPr/>
      <dgm:t>
        <a:bodyPr/>
        <a:lstStyle/>
        <a:p>
          <a:endParaRPr lang="de-DE"/>
        </a:p>
      </dgm:t>
    </dgm:pt>
    <dgm:pt modelId="{C6C22A6F-1088-4E24-8B90-F275EBF07B7B}">
      <dgm:prSet phldrT="[Text]"/>
      <dgm:spPr/>
      <dgm:t>
        <a:bodyPr/>
        <a:lstStyle/>
        <a:p>
          <a:r>
            <a:rPr lang="de-DE" dirty="0"/>
            <a:t>Clear TM-</a:t>
          </a:r>
          <a:r>
            <a:rPr lang="de-DE" dirty="0" err="1"/>
            <a:t>Strategy</a:t>
          </a:r>
          <a:endParaRPr lang="de-DE" dirty="0"/>
        </a:p>
      </dgm:t>
    </dgm:pt>
    <dgm:pt modelId="{7985DEAB-5DF2-48A0-B4A9-7865D4941FEC}" type="parTrans" cxnId="{67F770AF-1BB3-4B9E-A8B3-A1737C8D647A}">
      <dgm:prSet/>
      <dgm:spPr/>
      <dgm:t>
        <a:bodyPr/>
        <a:lstStyle/>
        <a:p>
          <a:endParaRPr lang="de-DE"/>
        </a:p>
      </dgm:t>
    </dgm:pt>
    <dgm:pt modelId="{1C610925-72DB-42A8-8E79-71A90D9CD599}" type="sibTrans" cxnId="{67F770AF-1BB3-4B9E-A8B3-A1737C8D647A}">
      <dgm:prSet/>
      <dgm:spPr/>
      <dgm:t>
        <a:bodyPr/>
        <a:lstStyle/>
        <a:p>
          <a:endParaRPr lang="de-DE"/>
        </a:p>
      </dgm:t>
    </dgm:pt>
    <dgm:pt modelId="{88393ED0-8742-49F5-8FB2-762A76CC114E}">
      <dgm:prSet phldrT="[Text]"/>
      <dgm:spPr/>
      <dgm:t>
        <a:bodyPr/>
        <a:lstStyle/>
        <a:p>
          <a:r>
            <a:rPr lang="de-DE" dirty="0" err="1"/>
            <a:t>Aligned</a:t>
          </a:r>
          <a:r>
            <a:rPr lang="de-DE" dirty="0"/>
            <a:t> </a:t>
          </a:r>
          <a:r>
            <a:rPr lang="de-DE" dirty="0" err="1"/>
            <a:t>with</a:t>
          </a:r>
          <a:r>
            <a:rPr lang="de-DE" dirty="0"/>
            <a:t> </a:t>
          </a:r>
          <a:r>
            <a:rPr lang="de-DE" dirty="0" err="1"/>
            <a:t>business</a:t>
          </a:r>
          <a:r>
            <a:rPr lang="de-DE" dirty="0"/>
            <a:t> </a:t>
          </a:r>
          <a:r>
            <a:rPr lang="de-DE" dirty="0" err="1"/>
            <a:t>objectives</a:t>
          </a:r>
          <a:endParaRPr lang="de-DE" dirty="0"/>
        </a:p>
      </dgm:t>
    </dgm:pt>
    <dgm:pt modelId="{A8E3383C-9207-47B0-BD0F-308B23E2801F}" type="parTrans" cxnId="{7F3104D9-7176-4DE1-88CD-786B62647460}">
      <dgm:prSet/>
      <dgm:spPr/>
      <dgm:t>
        <a:bodyPr/>
        <a:lstStyle/>
        <a:p>
          <a:endParaRPr lang="de-DE"/>
        </a:p>
      </dgm:t>
    </dgm:pt>
    <dgm:pt modelId="{120D607E-E102-42EC-ABDF-832D841CE7DE}" type="sibTrans" cxnId="{7F3104D9-7176-4DE1-88CD-786B62647460}">
      <dgm:prSet/>
      <dgm:spPr/>
      <dgm:t>
        <a:bodyPr/>
        <a:lstStyle/>
        <a:p>
          <a:endParaRPr lang="de-DE"/>
        </a:p>
      </dgm:t>
    </dgm:pt>
    <dgm:pt modelId="{C1817B64-CAAC-4AFC-B3A8-567EE3B2C385}">
      <dgm:prSet phldrT="[Text]"/>
      <dgm:spPr/>
      <dgm:t>
        <a:bodyPr/>
        <a:lstStyle/>
        <a:p>
          <a:r>
            <a:rPr lang="de-DE" dirty="0"/>
            <a:t>Culture</a:t>
          </a:r>
        </a:p>
      </dgm:t>
    </dgm:pt>
    <dgm:pt modelId="{BDF6D25E-D825-4002-BD5F-717905449EBD}" type="parTrans" cxnId="{138CB9EC-88DB-453E-A7B3-85F971335155}">
      <dgm:prSet/>
      <dgm:spPr/>
      <dgm:t>
        <a:bodyPr/>
        <a:lstStyle/>
        <a:p>
          <a:endParaRPr lang="de-DE"/>
        </a:p>
      </dgm:t>
    </dgm:pt>
    <dgm:pt modelId="{D74F5E0C-1D14-4F01-AD15-B7B8ADB6C1CB}" type="sibTrans" cxnId="{138CB9EC-88DB-453E-A7B3-85F971335155}">
      <dgm:prSet/>
      <dgm:spPr/>
      <dgm:t>
        <a:bodyPr/>
        <a:lstStyle/>
        <a:p>
          <a:endParaRPr lang="de-DE"/>
        </a:p>
      </dgm:t>
    </dgm:pt>
    <dgm:pt modelId="{43F7DC6A-7B66-4D58-B7DE-947AA90A3D60}">
      <dgm:prSet phldrT="[Text]"/>
      <dgm:spPr/>
      <dgm:t>
        <a:bodyPr/>
        <a:lstStyle/>
        <a:p>
          <a:r>
            <a:rPr lang="de-DE" dirty="0" err="1"/>
            <a:t>Mindfullness</a:t>
          </a:r>
          <a:r>
            <a:rPr lang="de-DE" dirty="0"/>
            <a:t> </a:t>
          </a:r>
          <a:r>
            <a:rPr lang="de-DE" dirty="0" err="1"/>
            <a:t>leadership</a:t>
          </a:r>
          <a:endParaRPr lang="de-DE" dirty="0"/>
        </a:p>
      </dgm:t>
    </dgm:pt>
    <dgm:pt modelId="{A5BE09DB-A9A0-4049-B12A-8ADED3C6052C}" type="parTrans" cxnId="{E54B4AF2-96CF-487D-99AD-92F4A0A9EA56}">
      <dgm:prSet/>
      <dgm:spPr/>
      <dgm:t>
        <a:bodyPr/>
        <a:lstStyle/>
        <a:p>
          <a:endParaRPr lang="de-DE"/>
        </a:p>
      </dgm:t>
    </dgm:pt>
    <dgm:pt modelId="{1C8E3D0D-3606-4C5A-BC24-E1B0A79740C3}" type="sibTrans" cxnId="{E54B4AF2-96CF-487D-99AD-92F4A0A9EA56}">
      <dgm:prSet/>
      <dgm:spPr/>
      <dgm:t>
        <a:bodyPr/>
        <a:lstStyle/>
        <a:p>
          <a:endParaRPr lang="de-DE"/>
        </a:p>
      </dgm:t>
    </dgm:pt>
    <dgm:pt modelId="{FD22CE30-23D8-4FF3-AEE0-740235D26A1B}">
      <dgm:prSet phldrT="[Text]"/>
      <dgm:spPr/>
      <dgm:t>
        <a:bodyPr/>
        <a:lstStyle/>
        <a:p>
          <a:r>
            <a:rPr lang="de-DE" dirty="0"/>
            <a:t>HR </a:t>
          </a:r>
          <a:r>
            <a:rPr lang="de-DE" dirty="0" err="1"/>
            <a:t>acts</a:t>
          </a:r>
          <a:r>
            <a:rPr lang="de-DE" dirty="0"/>
            <a:t> </a:t>
          </a:r>
          <a:r>
            <a:rPr lang="de-DE" dirty="0" err="1"/>
            <a:t>as</a:t>
          </a:r>
          <a:r>
            <a:rPr lang="de-DE" dirty="0"/>
            <a:t> </a:t>
          </a:r>
          <a:r>
            <a:rPr lang="de-DE" dirty="0" err="1"/>
            <a:t>business</a:t>
          </a:r>
          <a:r>
            <a:rPr lang="de-DE" dirty="0"/>
            <a:t> </a:t>
          </a:r>
          <a:r>
            <a:rPr lang="de-DE" dirty="0" err="1"/>
            <a:t>partner</a:t>
          </a:r>
          <a:endParaRPr lang="de-DE" dirty="0"/>
        </a:p>
      </dgm:t>
    </dgm:pt>
    <dgm:pt modelId="{150B6E08-BF1D-4C76-A974-D306FEEBFFBE}" type="parTrans" cxnId="{20F43699-D87C-4E97-9A5E-62E4ED239BF3}">
      <dgm:prSet/>
      <dgm:spPr/>
      <dgm:t>
        <a:bodyPr/>
        <a:lstStyle/>
        <a:p>
          <a:endParaRPr lang="de-DE"/>
        </a:p>
      </dgm:t>
    </dgm:pt>
    <dgm:pt modelId="{D11A7631-A18F-40BE-BB42-AC1F791DA624}" type="sibTrans" cxnId="{20F43699-D87C-4E97-9A5E-62E4ED239BF3}">
      <dgm:prSet/>
      <dgm:spPr/>
      <dgm:t>
        <a:bodyPr/>
        <a:lstStyle/>
        <a:p>
          <a:endParaRPr lang="de-DE"/>
        </a:p>
      </dgm:t>
    </dgm:pt>
    <dgm:pt modelId="{66569725-CB44-46FE-B13E-344D1BCFFC0F}">
      <dgm:prSet phldrT="[Text]"/>
      <dgm:spPr/>
      <dgm:t>
        <a:bodyPr/>
        <a:lstStyle/>
        <a:p>
          <a:r>
            <a:rPr lang="de-DE" dirty="0"/>
            <a:t>HR-</a:t>
          </a:r>
          <a:r>
            <a:rPr lang="de-DE" dirty="0" err="1"/>
            <a:t>Processes</a:t>
          </a:r>
          <a:endParaRPr lang="de-DE" dirty="0"/>
        </a:p>
      </dgm:t>
    </dgm:pt>
    <dgm:pt modelId="{CF13E5E6-3AA7-4659-A3C6-B7D3DBA4BCC1}" type="parTrans" cxnId="{677C285D-30E1-4440-820E-CED56E23E4B6}">
      <dgm:prSet/>
      <dgm:spPr/>
      <dgm:t>
        <a:bodyPr/>
        <a:lstStyle/>
        <a:p>
          <a:endParaRPr lang="de-DE"/>
        </a:p>
      </dgm:t>
    </dgm:pt>
    <dgm:pt modelId="{01ED7C74-D71B-49F9-83B6-9CD224AC333E}" type="sibTrans" cxnId="{677C285D-30E1-4440-820E-CED56E23E4B6}">
      <dgm:prSet/>
      <dgm:spPr/>
      <dgm:t>
        <a:bodyPr/>
        <a:lstStyle/>
        <a:p>
          <a:endParaRPr lang="de-DE"/>
        </a:p>
      </dgm:t>
    </dgm:pt>
    <dgm:pt modelId="{28C4202C-6DDE-4C58-B5FE-843E365A2CE8}">
      <dgm:prSet phldrT="[Text]"/>
      <dgm:spPr/>
      <dgm:t>
        <a:bodyPr/>
        <a:lstStyle/>
        <a:p>
          <a:r>
            <a:rPr lang="de-DE" dirty="0" err="1"/>
            <a:t>Attract</a:t>
          </a:r>
          <a:endParaRPr lang="de-DE" dirty="0"/>
        </a:p>
      </dgm:t>
    </dgm:pt>
    <dgm:pt modelId="{B7648C5E-973B-4134-BC6C-747F308E0CC7}" type="parTrans" cxnId="{B530837D-4206-4E30-9F62-9EE511B883AF}">
      <dgm:prSet/>
      <dgm:spPr/>
      <dgm:t>
        <a:bodyPr/>
        <a:lstStyle/>
        <a:p>
          <a:endParaRPr lang="de-DE"/>
        </a:p>
      </dgm:t>
    </dgm:pt>
    <dgm:pt modelId="{3320D6F7-237A-4A03-A6A8-BAF965E9C93D}" type="sibTrans" cxnId="{B530837D-4206-4E30-9F62-9EE511B883AF}">
      <dgm:prSet/>
      <dgm:spPr/>
      <dgm:t>
        <a:bodyPr/>
        <a:lstStyle/>
        <a:p>
          <a:endParaRPr lang="de-DE"/>
        </a:p>
      </dgm:t>
    </dgm:pt>
    <dgm:pt modelId="{F851B550-FB5C-495E-8BCC-3F2486D40CA7}">
      <dgm:prSet phldrT="[Text]"/>
      <dgm:spPr/>
      <dgm:t>
        <a:bodyPr/>
        <a:lstStyle/>
        <a:p>
          <a:endParaRPr lang="de-DE" dirty="0"/>
        </a:p>
      </dgm:t>
    </dgm:pt>
    <dgm:pt modelId="{BAE07D61-3604-4931-A3C3-94705C5B6198}" type="parTrans" cxnId="{090402A0-46DF-48F4-84B5-B57227501D26}">
      <dgm:prSet/>
      <dgm:spPr/>
      <dgm:t>
        <a:bodyPr/>
        <a:lstStyle/>
        <a:p>
          <a:endParaRPr lang="de-DE"/>
        </a:p>
      </dgm:t>
    </dgm:pt>
    <dgm:pt modelId="{A805F5C0-6044-4AC3-B060-9259F0AAE5B9}" type="sibTrans" cxnId="{090402A0-46DF-48F4-84B5-B57227501D26}">
      <dgm:prSet/>
      <dgm:spPr/>
      <dgm:t>
        <a:bodyPr/>
        <a:lstStyle/>
        <a:p>
          <a:endParaRPr lang="de-DE"/>
        </a:p>
      </dgm:t>
    </dgm:pt>
    <dgm:pt modelId="{56F13BE7-52B9-46BD-8BF2-5FABFDC01B07}">
      <dgm:prSet phldrT="[Text]"/>
      <dgm:spPr/>
      <dgm:t>
        <a:bodyPr/>
        <a:lstStyle/>
        <a:p>
          <a:r>
            <a:rPr lang="de-DE" dirty="0" err="1"/>
            <a:t>Openness</a:t>
          </a:r>
          <a:r>
            <a:rPr lang="de-DE" dirty="0"/>
            <a:t> </a:t>
          </a:r>
          <a:r>
            <a:rPr lang="de-DE" dirty="0" err="1"/>
            <a:t>for</a:t>
          </a:r>
          <a:r>
            <a:rPr lang="de-DE" dirty="0"/>
            <a:t> </a:t>
          </a:r>
          <a:r>
            <a:rPr lang="de-DE" dirty="0" err="1"/>
            <a:t>change</a:t>
          </a:r>
          <a:endParaRPr lang="de-DE" dirty="0"/>
        </a:p>
      </dgm:t>
    </dgm:pt>
    <dgm:pt modelId="{DD2A02F5-32E6-438B-9319-F4A108B1D5A1}" type="parTrans" cxnId="{06AF107B-6864-4412-A880-172E0E0A9AE2}">
      <dgm:prSet/>
      <dgm:spPr/>
      <dgm:t>
        <a:bodyPr/>
        <a:lstStyle/>
        <a:p>
          <a:endParaRPr lang="de-DE"/>
        </a:p>
      </dgm:t>
    </dgm:pt>
    <dgm:pt modelId="{5EBDED46-93B6-4225-9E04-6621CEFB292F}" type="sibTrans" cxnId="{06AF107B-6864-4412-A880-172E0E0A9AE2}">
      <dgm:prSet/>
      <dgm:spPr/>
      <dgm:t>
        <a:bodyPr/>
        <a:lstStyle/>
        <a:p>
          <a:endParaRPr lang="de-DE"/>
        </a:p>
      </dgm:t>
    </dgm:pt>
    <dgm:pt modelId="{EE3B18CE-296A-49F5-87EF-83882CBF2D29}">
      <dgm:prSet phldrT="[Text]"/>
      <dgm:spPr/>
      <dgm:t>
        <a:bodyPr/>
        <a:lstStyle/>
        <a:p>
          <a:r>
            <a:rPr lang="de-DE" dirty="0" err="1"/>
            <a:t>Willingness</a:t>
          </a:r>
          <a:r>
            <a:rPr lang="de-DE" dirty="0"/>
            <a:t> </a:t>
          </a:r>
          <a:r>
            <a:rPr lang="de-DE" dirty="0" err="1"/>
            <a:t>to</a:t>
          </a:r>
          <a:r>
            <a:rPr lang="de-DE" dirty="0"/>
            <a:t> </a:t>
          </a:r>
          <a:r>
            <a:rPr lang="de-DE" dirty="0" err="1"/>
            <a:t>learn</a:t>
          </a:r>
          <a:r>
            <a:rPr lang="de-DE" dirty="0"/>
            <a:t> </a:t>
          </a:r>
          <a:r>
            <a:rPr lang="de-DE" dirty="0" err="1"/>
            <a:t>and</a:t>
          </a:r>
          <a:r>
            <a:rPr lang="de-DE" dirty="0"/>
            <a:t> </a:t>
          </a:r>
          <a:r>
            <a:rPr lang="de-DE" dirty="0" err="1"/>
            <a:t>develop</a:t>
          </a:r>
          <a:endParaRPr lang="de-DE" dirty="0"/>
        </a:p>
      </dgm:t>
    </dgm:pt>
    <dgm:pt modelId="{C3A4AE2B-E2BC-421F-A123-98F37EAE8CF2}" type="parTrans" cxnId="{2CAC2368-606F-478F-9BF4-3AF87137298F}">
      <dgm:prSet/>
      <dgm:spPr/>
      <dgm:t>
        <a:bodyPr/>
        <a:lstStyle/>
        <a:p>
          <a:endParaRPr lang="de-DE"/>
        </a:p>
      </dgm:t>
    </dgm:pt>
    <dgm:pt modelId="{AF10D5BD-5D24-46A6-9655-D883C009CD5A}" type="sibTrans" cxnId="{2CAC2368-606F-478F-9BF4-3AF87137298F}">
      <dgm:prSet/>
      <dgm:spPr/>
      <dgm:t>
        <a:bodyPr/>
        <a:lstStyle/>
        <a:p>
          <a:endParaRPr lang="de-DE"/>
        </a:p>
      </dgm:t>
    </dgm:pt>
    <dgm:pt modelId="{F8F8353B-3AFB-426A-A013-C198D3E52B29}">
      <dgm:prSet phldrT="[Text]"/>
      <dgm:spPr/>
      <dgm:t>
        <a:bodyPr/>
        <a:lstStyle/>
        <a:p>
          <a:r>
            <a:rPr lang="de-DE" dirty="0" err="1"/>
            <a:t>Agree</a:t>
          </a:r>
          <a:r>
            <a:rPr lang="de-DE" dirty="0"/>
            <a:t> on </a:t>
          </a:r>
          <a:r>
            <a:rPr lang="de-DE" dirty="0" err="1"/>
            <a:t>Indicators</a:t>
          </a:r>
          <a:endParaRPr lang="de-DE" dirty="0"/>
        </a:p>
      </dgm:t>
    </dgm:pt>
    <dgm:pt modelId="{867B9D52-7005-442E-B633-E1E73CF2BBFE}" type="parTrans" cxnId="{8D7FB109-55CB-4C34-B396-D2363E5AEF6D}">
      <dgm:prSet/>
      <dgm:spPr/>
      <dgm:t>
        <a:bodyPr/>
        <a:lstStyle/>
        <a:p>
          <a:endParaRPr lang="de-DE"/>
        </a:p>
      </dgm:t>
    </dgm:pt>
    <dgm:pt modelId="{ABDD36E9-2855-4E4A-AAF2-5E62386B7F0F}" type="sibTrans" cxnId="{8D7FB109-55CB-4C34-B396-D2363E5AEF6D}">
      <dgm:prSet/>
      <dgm:spPr/>
      <dgm:t>
        <a:bodyPr/>
        <a:lstStyle/>
        <a:p>
          <a:endParaRPr lang="de-DE"/>
        </a:p>
      </dgm:t>
    </dgm:pt>
    <dgm:pt modelId="{AB801477-CA75-4949-93A5-6C04A425BF84}">
      <dgm:prSet phldrT="[Text]"/>
      <dgm:spPr/>
      <dgm:t>
        <a:bodyPr/>
        <a:lstStyle/>
        <a:p>
          <a:r>
            <a:rPr lang="de-DE" dirty="0" err="1"/>
            <a:t>Develop</a:t>
          </a:r>
          <a:r>
            <a:rPr lang="de-DE" dirty="0"/>
            <a:t> </a:t>
          </a:r>
          <a:r>
            <a:rPr lang="de-DE" dirty="0" err="1"/>
            <a:t>instruments</a:t>
          </a:r>
          <a:endParaRPr lang="de-DE" dirty="0"/>
        </a:p>
      </dgm:t>
    </dgm:pt>
    <dgm:pt modelId="{B52E1FCD-5268-47F8-A0FD-B9E789C875A1}" type="parTrans" cxnId="{9C65811B-634E-4965-9913-E8B8F6A782E1}">
      <dgm:prSet/>
      <dgm:spPr/>
      <dgm:t>
        <a:bodyPr/>
        <a:lstStyle/>
        <a:p>
          <a:endParaRPr lang="de-DE"/>
        </a:p>
      </dgm:t>
    </dgm:pt>
    <dgm:pt modelId="{F6532F2A-3F6A-4B21-B2A9-F43387C07066}" type="sibTrans" cxnId="{9C65811B-634E-4965-9913-E8B8F6A782E1}">
      <dgm:prSet/>
      <dgm:spPr/>
      <dgm:t>
        <a:bodyPr/>
        <a:lstStyle/>
        <a:p>
          <a:endParaRPr lang="de-DE"/>
        </a:p>
      </dgm:t>
    </dgm:pt>
    <dgm:pt modelId="{7FF418BC-7CEC-4CC0-9A1F-4454220A4758}">
      <dgm:prSet phldrT="[Text]"/>
      <dgm:spPr/>
      <dgm:t>
        <a:bodyPr/>
        <a:lstStyle/>
        <a:p>
          <a:r>
            <a:rPr lang="de-DE" dirty="0" err="1"/>
            <a:t>Develop</a:t>
          </a:r>
          <a:endParaRPr lang="de-DE" dirty="0"/>
        </a:p>
      </dgm:t>
    </dgm:pt>
    <dgm:pt modelId="{11F29A7D-DF7C-49DD-AE6E-6D2633A2D93F}" type="parTrans" cxnId="{DF7ACBCB-13FE-4F1B-AF02-1469CA84BC4B}">
      <dgm:prSet/>
      <dgm:spPr/>
      <dgm:t>
        <a:bodyPr/>
        <a:lstStyle/>
        <a:p>
          <a:endParaRPr lang="de-DE"/>
        </a:p>
      </dgm:t>
    </dgm:pt>
    <dgm:pt modelId="{BB68C6C5-6F0E-4086-B65B-98D2F5D1BD03}" type="sibTrans" cxnId="{DF7ACBCB-13FE-4F1B-AF02-1469CA84BC4B}">
      <dgm:prSet/>
      <dgm:spPr/>
      <dgm:t>
        <a:bodyPr/>
        <a:lstStyle/>
        <a:p>
          <a:endParaRPr lang="de-DE"/>
        </a:p>
      </dgm:t>
    </dgm:pt>
    <dgm:pt modelId="{384BEAA6-FA6A-487F-BF6B-F15701376D46}">
      <dgm:prSet phldrT="[Text]"/>
      <dgm:spPr/>
      <dgm:t>
        <a:bodyPr/>
        <a:lstStyle/>
        <a:p>
          <a:r>
            <a:rPr lang="de-DE" dirty="0" err="1"/>
            <a:t>Succession</a:t>
          </a:r>
          <a:endParaRPr lang="de-DE" dirty="0"/>
        </a:p>
      </dgm:t>
    </dgm:pt>
    <dgm:pt modelId="{73C9083C-ECBB-4355-A996-69EFD6414247}" type="parTrans" cxnId="{D52406A3-6543-45C7-888E-D7B02A341062}">
      <dgm:prSet/>
      <dgm:spPr/>
      <dgm:t>
        <a:bodyPr/>
        <a:lstStyle/>
        <a:p>
          <a:endParaRPr lang="de-DE"/>
        </a:p>
      </dgm:t>
    </dgm:pt>
    <dgm:pt modelId="{4833DD2C-00A6-4CB5-B504-42E22ADAC539}" type="sibTrans" cxnId="{D52406A3-6543-45C7-888E-D7B02A341062}">
      <dgm:prSet/>
      <dgm:spPr/>
      <dgm:t>
        <a:bodyPr/>
        <a:lstStyle/>
        <a:p>
          <a:endParaRPr lang="de-DE"/>
        </a:p>
      </dgm:t>
    </dgm:pt>
    <dgm:pt modelId="{9C236059-83E5-4FF6-B522-CAC5AAF97741}">
      <dgm:prSet phldrT="[Text]"/>
      <dgm:spPr/>
      <dgm:t>
        <a:bodyPr/>
        <a:lstStyle/>
        <a:p>
          <a:r>
            <a:rPr lang="de-DE" dirty="0" err="1"/>
            <a:t>Retain</a:t>
          </a:r>
          <a:endParaRPr lang="de-DE" dirty="0"/>
        </a:p>
      </dgm:t>
    </dgm:pt>
    <dgm:pt modelId="{E4463FEE-1BD3-4540-9449-5AC7DF0FD7C7}" type="parTrans" cxnId="{0EE7AE31-E042-40A4-9F83-30BE9A96DCD7}">
      <dgm:prSet/>
      <dgm:spPr/>
      <dgm:t>
        <a:bodyPr/>
        <a:lstStyle/>
        <a:p>
          <a:endParaRPr lang="de-DE"/>
        </a:p>
      </dgm:t>
    </dgm:pt>
    <dgm:pt modelId="{0F388A2B-9B23-48CA-9851-2DAAC8C84E5B}" type="sibTrans" cxnId="{0EE7AE31-E042-40A4-9F83-30BE9A96DCD7}">
      <dgm:prSet/>
      <dgm:spPr/>
      <dgm:t>
        <a:bodyPr/>
        <a:lstStyle/>
        <a:p>
          <a:endParaRPr lang="de-DE"/>
        </a:p>
      </dgm:t>
    </dgm:pt>
    <dgm:pt modelId="{C3DE0120-9D9D-4CFE-A272-EB95A3FB1322}">
      <dgm:prSet phldrT="[Text]"/>
      <dgm:spPr/>
      <dgm:t>
        <a:bodyPr/>
        <a:lstStyle/>
        <a:p>
          <a:r>
            <a:rPr lang="de-DE" dirty="0" err="1"/>
            <a:t>Recruit</a:t>
          </a:r>
          <a:endParaRPr lang="de-DE" dirty="0"/>
        </a:p>
      </dgm:t>
    </dgm:pt>
    <dgm:pt modelId="{05323BD2-EF8B-4460-9199-2FB793BD8F06}" type="parTrans" cxnId="{04A40A2A-7754-4D69-844B-B1E2474167CD}">
      <dgm:prSet/>
      <dgm:spPr/>
      <dgm:t>
        <a:bodyPr/>
        <a:lstStyle/>
        <a:p>
          <a:endParaRPr lang="de-DE"/>
        </a:p>
      </dgm:t>
    </dgm:pt>
    <dgm:pt modelId="{81EC93FD-4F96-4309-8980-D472859B25DD}" type="sibTrans" cxnId="{04A40A2A-7754-4D69-844B-B1E2474167CD}">
      <dgm:prSet/>
      <dgm:spPr/>
      <dgm:t>
        <a:bodyPr/>
        <a:lstStyle/>
        <a:p>
          <a:endParaRPr lang="de-DE"/>
        </a:p>
      </dgm:t>
    </dgm:pt>
    <dgm:pt modelId="{345B212F-9E37-4056-BE6E-207AA3541DE5}">
      <dgm:prSet phldrT="[Text]"/>
      <dgm:spPr/>
      <dgm:t>
        <a:bodyPr/>
        <a:lstStyle/>
        <a:p>
          <a:r>
            <a:rPr lang="de-DE" dirty="0" err="1"/>
            <a:t>Identify</a:t>
          </a:r>
          <a:endParaRPr lang="de-DE" dirty="0"/>
        </a:p>
      </dgm:t>
    </dgm:pt>
    <dgm:pt modelId="{E7B3756D-56A2-4AD7-8BFC-AC9770F854F4}" type="parTrans" cxnId="{A1A74963-6976-4879-8E74-8AD7190191BF}">
      <dgm:prSet/>
      <dgm:spPr/>
      <dgm:t>
        <a:bodyPr/>
        <a:lstStyle/>
        <a:p>
          <a:endParaRPr lang="de-DE"/>
        </a:p>
      </dgm:t>
    </dgm:pt>
    <dgm:pt modelId="{629B7EED-B04C-4EF3-A1D8-302F5CFA9460}" type="sibTrans" cxnId="{A1A74963-6976-4879-8E74-8AD7190191BF}">
      <dgm:prSet/>
      <dgm:spPr/>
      <dgm:t>
        <a:bodyPr/>
        <a:lstStyle/>
        <a:p>
          <a:endParaRPr lang="de-DE"/>
        </a:p>
      </dgm:t>
    </dgm:pt>
    <dgm:pt modelId="{281944D8-E4FC-4A7A-B9D0-F2F377DD3CF9}">
      <dgm:prSet phldrT="[Text]"/>
      <dgm:spPr/>
      <dgm:t>
        <a:bodyPr/>
        <a:lstStyle/>
        <a:p>
          <a:r>
            <a:rPr lang="de-DE" dirty="0"/>
            <a:t>etc.</a:t>
          </a:r>
        </a:p>
      </dgm:t>
    </dgm:pt>
    <dgm:pt modelId="{A05079CD-4DB4-4FBA-B535-CA21547CE49D}" type="parTrans" cxnId="{1998CC71-A100-4F0C-9E2B-1FFDB0499702}">
      <dgm:prSet/>
      <dgm:spPr/>
      <dgm:t>
        <a:bodyPr/>
        <a:lstStyle/>
        <a:p>
          <a:endParaRPr lang="de-DE"/>
        </a:p>
      </dgm:t>
    </dgm:pt>
    <dgm:pt modelId="{C4D70492-5B48-4BCE-9CD1-62BAB5EABA22}" type="sibTrans" cxnId="{1998CC71-A100-4F0C-9E2B-1FFDB0499702}">
      <dgm:prSet/>
      <dgm:spPr/>
      <dgm:t>
        <a:bodyPr/>
        <a:lstStyle/>
        <a:p>
          <a:endParaRPr lang="de-DE"/>
        </a:p>
      </dgm:t>
    </dgm:pt>
    <dgm:pt modelId="{AFB61FBF-5A7E-48AD-8CAB-D58C48CE3C2C}" type="pres">
      <dgm:prSet presAssocID="{DC33CB59-B89E-4780-A9AA-15B738C85EB1}" presName="Name0" presStyleCnt="0">
        <dgm:presLayoutVars>
          <dgm:dir/>
          <dgm:animLvl val="lvl"/>
          <dgm:resizeHandles val="exact"/>
        </dgm:presLayoutVars>
      </dgm:prSet>
      <dgm:spPr/>
      <dgm:t>
        <a:bodyPr/>
        <a:lstStyle/>
        <a:p>
          <a:endParaRPr lang="de-DE"/>
        </a:p>
      </dgm:t>
    </dgm:pt>
    <dgm:pt modelId="{CE836761-B398-4EC2-9E78-D025C329A451}" type="pres">
      <dgm:prSet presAssocID="{F8488D35-7836-4A70-8096-507ADE518371}" presName="composite" presStyleCnt="0"/>
      <dgm:spPr/>
    </dgm:pt>
    <dgm:pt modelId="{B0749464-682D-4D2B-A303-E1F1A7796462}" type="pres">
      <dgm:prSet presAssocID="{F8488D35-7836-4A70-8096-507ADE518371}" presName="parTx" presStyleLbl="alignNode1" presStyleIdx="0" presStyleCnt="3">
        <dgm:presLayoutVars>
          <dgm:chMax val="0"/>
          <dgm:chPref val="0"/>
          <dgm:bulletEnabled val="1"/>
        </dgm:presLayoutVars>
      </dgm:prSet>
      <dgm:spPr/>
      <dgm:t>
        <a:bodyPr/>
        <a:lstStyle/>
        <a:p>
          <a:endParaRPr lang="de-DE"/>
        </a:p>
      </dgm:t>
    </dgm:pt>
    <dgm:pt modelId="{B4F5863B-F35E-496E-8EBC-4F28EC5FE162}" type="pres">
      <dgm:prSet presAssocID="{F8488D35-7836-4A70-8096-507ADE518371}" presName="desTx" presStyleLbl="alignAccFollowNode1" presStyleIdx="0" presStyleCnt="3">
        <dgm:presLayoutVars>
          <dgm:bulletEnabled val="1"/>
        </dgm:presLayoutVars>
      </dgm:prSet>
      <dgm:spPr/>
      <dgm:t>
        <a:bodyPr/>
        <a:lstStyle/>
        <a:p>
          <a:endParaRPr lang="de-DE"/>
        </a:p>
      </dgm:t>
    </dgm:pt>
    <dgm:pt modelId="{9F706E4A-F9FF-49FC-BFF2-555976269DA4}" type="pres">
      <dgm:prSet presAssocID="{E4671A81-1CFC-450E-A629-69FF4E9CFBB3}" presName="space" presStyleCnt="0"/>
      <dgm:spPr/>
    </dgm:pt>
    <dgm:pt modelId="{8128A5DC-9B95-4349-905A-E39FB447BFB6}" type="pres">
      <dgm:prSet presAssocID="{C1817B64-CAAC-4AFC-B3A8-567EE3B2C385}" presName="composite" presStyleCnt="0"/>
      <dgm:spPr/>
    </dgm:pt>
    <dgm:pt modelId="{C768B2BC-D86D-41C8-B246-7E78822EC016}" type="pres">
      <dgm:prSet presAssocID="{C1817B64-CAAC-4AFC-B3A8-567EE3B2C385}" presName="parTx" presStyleLbl="alignNode1" presStyleIdx="1" presStyleCnt="3">
        <dgm:presLayoutVars>
          <dgm:chMax val="0"/>
          <dgm:chPref val="0"/>
          <dgm:bulletEnabled val="1"/>
        </dgm:presLayoutVars>
      </dgm:prSet>
      <dgm:spPr/>
      <dgm:t>
        <a:bodyPr/>
        <a:lstStyle/>
        <a:p>
          <a:endParaRPr lang="de-DE"/>
        </a:p>
      </dgm:t>
    </dgm:pt>
    <dgm:pt modelId="{D116BAF1-88A6-46A2-B359-D43CE5732349}" type="pres">
      <dgm:prSet presAssocID="{C1817B64-CAAC-4AFC-B3A8-567EE3B2C385}" presName="desTx" presStyleLbl="alignAccFollowNode1" presStyleIdx="1" presStyleCnt="3">
        <dgm:presLayoutVars>
          <dgm:bulletEnabled val="1"/>
        </dgm:presLayoutVars>
      </dgm:prSet>
      <dgm:spPr/>
      <dgm:t>
        <a:bodyPr/>
        <a:lstStyle/>
        <a:p>
          <a:endParaRPr lang="de-DE"/>
        </a:p>
      </dgm:t>
    </dgm:pt>
    <dgm:pt modelId="{FFF8D438-8CD0-481C-8374-75F425393FC2}" type="pres">
      <dgm:prSet presAssocID="{D74F5E0C-1D14-4F01-AD15-B7B8ADB6C1CB}" presName="space" presStyleCnt="0"/>
      <dgm:spPr/>
    </dgm:pt>
    <dgm:pt modelId="{39A6FBAB-1BA7-4BD8-B6E6-EFEF7E16E3C8}" type="pres">
      <dgm:prSet presAssocID="{66569725-CB44-46FE-B13E-344D1BCFFC0F}" presName="composite" presStyleCnt="0"/>
      <dgm:spPr/>
    </dgm:pt>
    <dgm:pt modelId="{7F82060B-341E-412C-9C6B-B0F8F6BA6307}" type="pres">
      <dgm:prSet presAssocID="{66569725-CB44-46FE-B13E-344D1BCFFC0F}" presName="parTx" presStyleLbl="alignNode1" presStyleIdx="2" presStyleCnt="3">
        <dgm:presLayoutVars>
          <dgm:chMax val="0"/>
          <dgm:chPref val="0"/>
          <dgm:bulletEnabled val="1"/>
        </dgm:presLayoutVars>
      </dgm:prSet>
      <dgm:spPr/>
      <dgm:t>
        <a:bodyPr/>
        <a:lstStyle/>
        <a:p>
          <a:endParaRPr lang="de-DE"/>
        </a:p>
      </dgm:t>
    </dgm:pt>
    <dgm:pt modelId="{09DE7CC5-4503-4EF6-AC8A-A285287A9B45}" type="pres">
      <dgm:prSet presAssocID="{66569725-CB44-46FE-B13E-344D1BCFFC0F}" presName="desTx" presStyleLbl="alignAccFollowNode1" presStyleIdx="2" presStyleCnt="3">
        <dgm:presLayoutVars>
          <dgm:bulletEnabled val="1"/>
        </dgm:presLayoutVars>
      </dgm:prSet>
      <dgm:spPr/>
      <dgm:t>
        <a:bodyPr/>
        <a:lstStyle/>
        <a:p>
          <a:endParaRPr lang="de-DE"/>
        </a:p>
      </dgm:t>
    </dgm:pt>
  </dgm:ptLst>
  <dgm:cxnLst>
    <dgm:cxn modelId="{ED37B495-8F79-4050-981F-0F7DDAFCC5E6}" type="presOf" srcId="{AB801477-CA75-4949-93A5-6C04A425BF84}" destId="{B4F5863B-F35E-496E-8EBC-4F28EC5FE162}" srcOrd="0" destOrd="3" presId="urn:microsoft.com/office/officeart/2005/8/layout/hList1"/>
    <dgm:cxn modelId="{64D16F5F-DC75-4C70-B3CD-012C7FBC1D5E}" type="presOf" srcId="{281944D8-E4FC-4A7A-B9D0-F2F377DD3CF9}" destId="{09DE7CC5-4503-4EF6-AC8A-A285287A9B45}" srcOrd="0" destOrd="6" presId="urn:microsoft.com/office/officeart/2005/8/layout/hList1"/>
    <dgm:cxn modelId="{DF7ACBCB-13FE-4F1B-AF02-1469CA84BC4B}" srcId="{66569725-CB44-46FE-B13E-344D1BCFFC0F}" destId="{7FF418BC-7CEC-4CC0-9A1F-4454220A4758}" srcOrd="3" destOrd="0" parTransId="{11F29A7D-DF7C-49DD-AE6E-6D2633A2D93F}" sibTransId="{BB68C6C5-6F0E-4086-B65B-98D2F5D1BD03}"/>
    <dgm:cxn modelId="{5C71C96B-A99A-466C-A0E7-D700D58AA56D}" type="presOf" srcId="{F8488D35-7836-4A70-8096-507ADE518371}" destId="{B0749464-682D-4D2B-A303-E1F1A7796462}" srcOrd="0" destOrd="0" presId="urn:microsoft.com/office/officeart/2005/8/layout/hList1"/>
    <dgm:cxn modelId="{A1A74963-6976-4879-8E74-8AD7190191BF}" srcId="{66569725-CB44-46FE-B13E-344D1BCFFC0F}" destId="{345B212F-9E37-4056-BE6E-207AA3541DE5}" srcOrd="1" destOrd="0" parTransId="{E7B3756D-56A2-4AD7-8BFC-AC9770F854F4}" sibTransId="{629B7EED-B04C-4EF3-A1D8-302F5CFA9460}"/>
    <dgm:cxn modelId="{9C65811B-634E-4965-9913-E8B8F6A782E1}" srcId="{F8488D35-7836-4A70-8096-507ADE518371}" destId="{AB801477-CA75-4949-93A5-6C04A425BF84}" srcOrd="3" destOrd="0" parTransId="{B52E1FCD-5268-47F8-A0FD-B9E789C875A1}" sibTransId="{F6532F2A-3F6A-4B21-B2A9-F43387C07066}"/>
    <dgm:cxn modelId="{799947D0-4A6D-483D-80AA-060F9EDFA1A9}" type="presOf" srcId="{F8F8353B-3AFB-426A-A013-C198D3E52B29}" destId="{B4F5863B-F35E-496E-8EBC-4F28EC5FE162}" srcOrd="0" destOrd="2" presId="urn:microsoft.com/office/officeart/2005/8/layout/hList1"/>
    <dgm:cxn modelId="{1613E19D-9BBC-4480-B18F-F3B203874F24}" type="presOf" srcId="{43F7DC6A-7B66-4D58-B7DE-947AA90A3D60}" destId="{D116BAF1-88A6-46A2-B359-D43CE5732349}" srcOrd="0" destOrd="0" presId="urn:microsoft.com/office/officeart/2005/8/layout/hList1"/>
    <dgm:cxn modelId="{0EE7AE31-E042-40A4-9F83-30BE9A96DCD7}" srcId="{66569725-CB44-46FE-B13E-344D1BCFFC0F}" destId="{9C236059-83E5-4FF6-B522-CAC5AAF97741}" srcOrd="4" destOrd="0" parTransId="{E4463FEE-1BD3-4540-9449-5AC7DF0FD7C7}" sibTransId="{0F388A2B-9B23-48CA-9851-2DAAC8C84E5B}"/>
    <dgm:cxn modelId="{05BF56D8-3C29-4FD4-AEF2-7C8B2D9DA3E1}" type="presOf" srcId="{C3DE0120-9D9D-4CFE-A272-EB95A3FB1322}" destId="{09DE7CC5-4503-4EF6-AC8A-A285287A9B45}" srcOrd="0" destOrd="2" presId="urn:microsoft.com/office/officeart/2005/8/layout/hList1"/>
    <dgm:cxn modelId="{7F3104D9-7176-4DE1-88CD-786B62647460}" srcId="{F8488D35-7836-4A70-8096-507ADE518371}" destId="{88393ED0-8742-49F5-8FB2-762A76CC114E}" srcOrd="1" destOrd="0" parTransId="{A8E3383C-9207-47B0-BD0F-308B23E2801F}" sibTransId="{120D607E-E102-42EC-ABDF-832D841CE7DE}"/>
    <dgm:cxn modelId="{20F43699-D87C-4E97-9A5E-62E4ED239BF3}" srcId="{C1817B64-CAAC-4AFC-B3A8-567EE3B2C385}" destId="{FD22CE30-23D8-4FF3-AEE0-740235D26A1B}" srcOrd="3" destOrd="0" parTransId="{150B6E08-BF1D-4C76-A974-D306FEEBFFBE}" sibTransId="{D11A7631-A18F-40BE-BB42-AC1F791DA624}"/>
    <dgm:cxn modelId="{C7852C6A-261C-4C6F-912D-FF78D2040DE4}" type="presOf" srcId="{88393ED0-8742-49F5-8FB2-762A76CC114E}" destId="{B4F5863B-F35E-496E-8EBC-4F28EC5FE162}" srcOrd="0" destOrd="1" presId="urn:microsoft.com/office/officeart/2005/8/layout/hList1"/>
    <dgm:cxn modelId="{C9F42CE3-FDD6-4EE2-8B18-59BB4693F088}" type="presOf" srcId="{FD22CE30-23D8-4FF3-AEE0-740235D26A1B}" destId="{D116BAF1-88A6-46A2-B359-D43CE5732349}" srcOrd="0" destOrd="3" presId="urn:microsoft.com/office/officeart/2005/8/layout/hList1"/>
    <dgm:cxn modelId="{431B0186-7569-4536-A2C0-2D002ECB0C23}" type="presOf" srcId="{EE3B18CE-296A-49F5-87EF-83882CBF2D29}" destId="{D116BAF1-88A6-46A2-B359-D43CE5732349}" srcOrd="0" destOrd="2" presId="urn:microsoft.com/office/officeart/2005/8/layout/hList1"/>
    <dgm:cxn modelId="{57175584-738B-4A34-83D1-955B723982DC}" type="presOf" srcId="{28C4202C-6DDE-4C58-B5FE-843E365A2CE8}" destId="{09DE7CC5-4503-4EF6-AC8A-A285287A9B45}" srcOrd="0" destOrd="0" presId="urn:microsoft.com/office/officeart/2005/8/layout/hList1"/>
    <dgm:cxn modelId="{D52406A3-6543-45C7-888E-D7B02A341062}" srcId="{66569725-CB44-46FE-B13E-344D1BCFFC0F}" destId="{384BEAA6-FA6A-487F-BF6B-F15701376D46}" srcOrd="5" destOrd="0" parTransId="{73C9083C-ECBB-4355-A996-69EFD6414247}" sibTransId="{4833DD2C-00A6-4CB5-B504-42E22ADAC539}"/>
    <dgm:cxn modelId="{E54B4AF2-96CF-487D-99AD-92F4A0A9EA56}" srcId="{C1817B64-CAAC-4AFC-B3A8-567EE3B2C385}" destId="{43F7DC6A-7B66-4D58-B7DE-947AA90A3D60}" srcOrd="0" destOrd="0" parTransId="{A5BE09DB-A9A0-4049-B12A-8ADED3C6052C}" sibTransId="{1C8E3D0D-3606-4C5A-BC24-E1B0A79740C3}"/>
    <dgm:cxn modelId="{CA7454BE-19D7-4E27-B536-650B2EA2436D}" type="presOf" srcId="{F851B550-FB5C-495E-8BCC-3F2486D40CA7}" destId="{B4F5863B-F35E-496E-8EBC-4F28EC5FE162}" srcOrd="0" destOrd="4" presId="urn:microsoft.com/office/officeart/2005/8/layout/hList1"/>
    <dgm:cxn modelId="{7778B0B9-AC8D-4D18-8267-87EC8FAAAE98}" type="presOf" srcId="{C6C22A6F-1088-4E24-8B90-F275EBF07B7B}" destId="{B4F5863B-F35E-496E-8EBC-4F28EC5FE162}" srcOrd="0" destOrd="0" presId="urn:microsoft.com/office/officeart/2005/8/layout/hList1"/>
    <dgm:cxn modelId="{0543E162-9F1A-4F78-B09D-AAF612E59D08}" type="presOf" srcId="{66569725-CB44-46FE-B13E-344D1BCFFC0F}" destId="{7F82060B-341E-412C-9C6B-B0F8F6BA6307}" srcOrd="0" destOrd="0" presId="urn:microsoft.com/office/officeart/2005/8/layout/hList1"/>
    <dgm:cxn modelId="{76C5A77B-C12E-42FB-80BD-84D0CDF2DB38}" type="presOf" srcId="{DC33CB59-B89E-4780-A9AA-15B738C85EB1}" destId="{AFB61FBF-5A7E-48AD-8CAB-D58C48CE3C2C}" srcOrd="0" destOrd="0" presId="urn:microsoft.com/office/officeart/2005/8/layout/hList1"/>
    <dgm:cxn modelId="{81B3CF5C-9DAE-4DAE-A5C9-65CE8DA5538E}" type="presOf" srcId="{384BEAA6-FA6A-487F-BF6B-F15701376D46}" destId="{09DE7CC5-4503-4EF6-AC8A-A285287A9B45}" srcOrd="0" destOrd="5" presId="urn:microsoft.com/office/officeart/2005/8/layout/hList1"/>
    <dgm:cxn modelId="{E3692DFA-C852-4D09-8696-77777D4C34C2}" type="presOf" srcId="{345B212F-9E37-4056-BE6E-207AA3541DE5}" destId="{09DE7CC5-4503-4EF6-AC8A-A285287A9B45}" srcOrd="0" destOrd="1" presId="urn:microsoft.com/office/officeart/2005/8/layout/hList1"/>
    <dgm:cxn modelId="{3BB9D2F8-C8C7-4C0D-BEF6-1B0B090471D2}" type="presOf" srcId="{9C236059-83E5-4FF6-B522-CAC5AAF97741}" destId="{09DE7CC5-4503-4EF6-AC8A-A285287A9B45}" srcOrd="0" destOrd="4" presId="urn:microsoft.com/office/officeart/2005/8/layout/hList1"/>
    <dgm:cxn modelId="{1908F146-43B9-49FA-B0A4-CE66A9BDBE8C}" srcId="{DC33CB59-B89E-4780-A9AA-15B738C85EB1}" destId="{F8488D35-7836-4A70-8096-507ADE518371}" srcOrd="0" destOrd="0" parTransId="{BEF43264-3B5B-461D-A8BE-4A9FF0708482}" sibTransId="{E4671A81-1CFC-450E-A629-69FF4E9CFBB3}"/>
    <dgm:cxn modelId="{06AF107B-6864-4412-A880-172E0E0A9AE2}" srcId="{C1817B64-CAAC-4AFC-B3A8-567EE3B2C385}" destId="{56F13BE7-52B9-46BD-8BF2-5FABFDC01B07}" srcOrd="1" destOrd="0" parTransId="{DD2A02F5-32E6-438B-9319-F4A108B1D5A1}" sibTransId="{5EBDED46-93B6-4225-9E04-6621CEFB292F}"/>
    <dgm:cxn modelId="{1B952470-2919-47BD-92E5-573A93FAE134}" type="presOf" srcId="{C1817B64-CAAC-4AFC-B3A8-567EE3B2C385}" destId="{C768B2BC-D86D-41C8-B246-7E78822EC016}" srcOrd="0" destOrd="0" presId="urn:microsoft.com/office/officeart/2005/8/layout/hList1"/>
    <dgm:cxn modelId="{138CB9EC-88DB-453E-A7B3-85F971335155}" srcId="{DC33CB59-B89E-4780-A9AA-15B738C85EB1}" destId="{C1817B64-CAAC-4AFC-B3A8-567EE3B2C385}" srcOrd="1" destOrd="0" parTransId="{BDF6D25E-D825-4002-BD5F-717905449EBD}" sibTransId="{D74F5E0C-1D14-4F01-AD15-B7B8ADB6C1CB}"/>
    <dgm:cxn modelId="{C34D7401-F7A7-4033-B151-DDA271C350B8}" type="presOf" srcId="{56F13BE7-52B9-46BD-8BF2-5FABFDC01B07}" destId="{D116BAF1-88A6-46A2-B359-D43CE5732349}" srcOrd="0" destOrd="1" presId="urn:microsoft.com/office/officeart/2005/8/layout/hList1"/>
    <dgm:cxn modelId="{04A40A2A-7754-4D69-844B-B1E2474167CD}" srcId="{66569725-CB44-46FE-B13E-344D1BCFFC0F}" destId="{C3DE0120-9D9D-4CFE-A272-EB95A3FB1322}" srcOrd="2" destOrd="0" parTransId="{05323BD2-EF8B-4460-9199-2FB793BD8F06}" sibTransId="{81EC93FD-4F96-4309-8980-D472859B25DD}"/>
    <dgm:cxn modelId="{0AD60CA8-E1D8-47BB-9BD7-F1CFE1F86535}" type="presOf" srcId="{7FF418BC-7CEC-4CC0-9A1F-4454220A4758}" destId="{09DE7CC5-4503-4EF6-AC8A-A285287A9B45}" srcOrd="0" destOrd="3" presId="urn:microsoft.com/office/officeart/2005/8/layout/hList1"/>
    <dgm:cxn modelId="{8D7FB109-55CB-4C34-B396-D2363E5AEF6D}" srcId="{F8488D35-7836-4A70-8096-507ADE518371}" destId="{F8F8353B-3AFB-426A-A013-C198D3E52B29}" srcOrd="2" destOrd="0" parTransId="{867B9D52-7005-442E-B633-E1E73CF2BBFE}" sibTransId="{ABDD36E9-2855-4E4A-AAF2-5E62386B7F0F}"/>
    <dgm:cxn modelId="{67F770AF-1BB3-4B9E-A8B3-A1737C8D647A}" srcId="{F8488D35-7836-4A70-8096-507ADE518371}" destId="{C6C22A6F-1088-4E24-8B90-F275EBF07B7B}" srcOrd="0" destOrd="0" parTransId="{7985DEAB-5DF2-48A0-B4A9-7865D4941FEC}" sibTransId="{1C610925-72DB-42A8-8E79-71A90D9CD599}"/>
    <dgm:cxn modelId="{2CAC2368-606F-478F-9BF4-3AF87137298F}" srcId="{C1817B64-CAAC-4AFC-B3A8-567EE3B2C385}" destId="{EE3B18CE-296A-49F5-87EF-83882CBF2D29}" srcOrd="2" destOrd="0" parTransId="{C3A4AE2B-E2BC-421F-A123-98F37EAE8CF2}" sibTransId="{AF10D5BD-5D24-46A6-9655-D883C009CD5A}"/>
    <dgm:cxn modelId="{677C285D-30E1-4440-820E-CED56E23E4B6}" srcId="{DC33CB59-B89E-4780-A9AA-15B738C85EB1}" destId="{66569725-CB44-46FE-B13E-344D1BCFFC0F}" srcOrd="2" destOrd="0" parTransId="{CF13E5E6-3AA7-4659-A3C6-B7D3DBA4BCC1}" sibTransId="{01ED7C74-D71B-49F9-83B6-9CD224AC333E}"/>
    <dgm:cxn modelId="{090402A0-46DF-48F4-84B5-B57227501D26}" srcId="{F8488D35-7836-4A70-8096-507ADE518371}" destId="{F851B550-FB5C-495E-8BCC-3F2486D40CA7}" srcOrd="4" destOrd="0" parTransId="{BAE07D61-3604-4931-A3C3-94705C5B6198}" sibTransId="{A805F5C0-6044-4AC3-B060-9259F0AAE5B9}"/>
    <dgm:cxn modelId="{1998CC71-A100-4F0C-9E2B-1FFDB0499702}" srcId="{66569725-CB44-46FE-B13E-344D1BCFFC0F}" destId="{281944D8-E4FC-4A7A-B9D0-F2F377DD3CF9}" srcOrd="6" destOrd="0" parTransId="{A05079CD-4DB4-4FBA-B535-CA21547CE49D}" sibTransId="{C4D70492-5B48-4BCE-9CD1-62BAB5EABA22}"/>
    <dgm:cxn modelId="{B530837D-4206-4E30-9F62-9EE511B883AF}" srcId="{66569725-CB44-46FE-B13E-344D1BCFFC0F}" destId="{28C4202C-6DDE-4C58-B5FE-843E365A2CE8}" srcOrd="0" destOrd="0" parTransId="{B7648C5E-973B-4134-BC6C-747F308E0CC7}" sibTransId="{3320D6F7-237A-4A03-A6A8-BAF965E9C93D}"/>
    <dgm:cxn modelId="{1F551C58-5248-4965-A7C6-25EB298C8DA0}" type="presParOf" srcId="{AFB61FBF-5A7E-48AD-8CAB-D58C48CE3C2C}" destId="{CE836761-B398-4EC2-9E78-D025C329A451}" srcOrd="0" destOrd="0" presId="urn:microsoft.com/office/officeart/2005/8/layout/hList1"/>
    <dgm:cxn modelId="{1B873143-13A6-4C88-A0A4-0345E20C2742}" type="presParOf" srcId="{CE836761-B398-4EC2-9E78-D025C329A451}" destId="{B0749464-682D-4D2B-A303-E1F1A7796462}" srcOrd="0" destOrd="0" presId="urn:microsoft.com/office/officeart/2005/8/layout/hList1"/>
    <dgm:cxn modelId="{73C90E8D-C558-4F60-8F48-C860C96A2DD6}" type="presParOf" srcId="{CE836761-B398-4EC2-9E78-D025C329A451}" destId="{B4F5863B-F35E-496E-8EBC-4F28EC5FE162}" srcOrd="1" destOrd="0" presId="urn:microsoft.com/office/officeart/2005/8/layout/hList1"/>
    <dgm:cxn modelId="{E5549F18-360D-4F06-8E39-423FE54C4EB2}" type="presParOf" srcId="{AFB61FBF-5A7E-48AD-8CAB-D58C48CE3C2C}" destId="{9F706E4A-F9FF-49FC-BFF2-555976269DA4}" srcOrd="1" destOrd="0" presId="urn:microsoft.com/office/officeart/2005/8/layout/hList1"/>
    <dgm:cxn modelId="{7ED50DF9-8EB1-48C1-8207-1E206EFB3AD6}" type="presParOf" srcId="{AFB61FBF-5A7E-48AD-8CAB-D58C48CE3C2C}" destId="{8128A5DC-9B95-4349-905A-E39FB447BFB6}" srcOrd="2" destOrd="0" presId="urn:microsoft.com/office/officeart/2005/8/layout/hList1"/>
    <dgm:cxn modelId="{D3911E52-5C19-48BA-8FA6-D0AE3FA39D16}" type="presParOf" srcId="{8128A5DC-9B95-4349-905A-E39FB447BFB6}" destId="{C768B2BC-D86D-41C8-B246-7E78822EC016}" srcOrd="0" destOrd="0" presId="urn:microsoft.com/office/officeart/2005/8/layout/hList1"/>
    <dgm:cxn modelId="{2ACC843D-0875-49E6-A0E0-BB2C656407F8}" type="presParOf" srcId="{8128A5DC-9B95-4349-905A-E39FB447BFB6}" destId="{D116BAF1-88A6-46A2-B359-D43CE5732349}" srcOrd="1" destOrd="0" presId="urn:microsoft.com/office/officeart/2005/8/layout/hList1"/>
    <dgm:cxn modelId="{5312B2F0-D99A-4FC8-92CE-27F0189BCD4E}" type="presParOf" srcId="{AFB61FBF-5A7E-48AD-8CAB-D58C48CE3C2C}" destId="{FFF8D438-8CD0-481C-8374-75F425393FC2}" srcOrd="3" destOrd="0" presId="urn:microsoft.com/office/officeart/2005/8/layout/hList1"/>
    <dgm:cxn modelId="{AF31F8FF-1E81-416F-A105-3AD71ABF5309}" type="presParOf" srcId="{AFB61FBF-5A7E-48AD-8CAB-D58C48CE3C2C}" destId="{39A6FBAB-1BA7-4BD8-B6E6-EFEF7E16E3C8}" srcOrd="4" destOrd="0" presId="urn:microsoft.com/office/officeart/2005/8/layout/hList1"/>
    <dgm:cxn modelId="{F51B3D32-D8B9-43DD-A7A5-DDBD69C645C4}" type="presParOf" srcId="{39A6FBAB-1BA7-4BD8-B6E6-EFEF7E16E3C8}" destId="{7F82060B-341E-412C-9C6B-B0F8F6BA6307}" srcOrd="0" destOrd="0" presId="urn:microsoft.com/office/officeart/2005/8/layout/hList1"/>
    <dgm:cxn modelId="{6BD4D7B5-692E-48FE-ADAF-6DD44B48E70B}" type="presParOf" srcId="{39A6FBAB-1BA7-4BD8-B6E6-EFEF7E16E3C8}" destId="{09DE7CC5-4503-4EF6-AC8A-A285287A9B4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89FC20-9D34-49FA-BB4C-E713EE6C653A}">
      <dsp:nvSpPr>
        <dsp:cNvPr id="0" name=""/>
        <dsp:cNvSpPr/>
      </dsp:nvSpPr>
      <dsp:spPr>
        <a:xfrm rot="5400000">
          <a:off x="-184769" y="186806"/>
          <a:ext cx="1231794" cy="86225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de-DE" sz="1300" kern="1200" dirty="0" err="1"/>
            <a:t>Braindump</a:t>
          </a:r>
          <a:endParaRPr lang="de-DE" sz="1300" kern="1200" dirty="0"/>
        </a:p>
      </dsp:txBody>
      <dsp:txXfrm rot="-5400000">
        <a:off x="0" y="433165"/>
        <a:ext cx="862256" cy="369538"/>
      </dsp:txXfrm>
    </dsp:sp>
    <dsp:sp modelId="{CC60657C-4F64-426F-AD63-EDD5DD7FE4C4}">
      <dsp:nvSpPr>
        <dsp:cNvPr id="0" name=""/>
        <dsp:cNvSpPr/>
      </dsp:nvSpPr>
      <dsp:spPr>
        <a:xfrm rot="5400000">
          <a:off x="1848436" y="-984142"/>
          <a:ext cx="800666" cy="27730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What comes to mind when you think of talent?</a:t>
          </a:r>
        </a:p>
        <a:p>
          <a:pPr marL="114300" lvl="1" indent="-114300" algn="l" defTabSz="533400">
            <a:lnSpc>
              <a:spcPct val="90000"/>
            </a:lnSpc>
            <a:spcBef>
              <a:spcPct val="0"/>
            </a:spcBef>
            <a:spcAft>
              <a:spcPct val="15000"/>
            </a:spcAft>
            <a:buChar char="••"/>
          </a:pPr>
          <a:r>
            <a:rPr lang="de-DE" sz="1200" kern="1200" dirty="0"/>
            <a:t>Write down </a:t>
          </a:r>
          <a:r>
            <a:rPr lang="de-DE" sz="1200" kern="1200" dirty="0" err="1"/>
            <a:t>everything</a:t>
          </a:r>
          <a:endParaRPr lang="de-DE" sz="1200" kern="1200" dirty="0"/>
        </a:p>
      </dsp:txBody>
      <dsp:txXfrm rot="-5400000">
        <a:off x="862257" y="41122"/>
        <a:ext cx="2733941" cy="722496"/>
      </dsp:txXfrm>
    </dsp:sp>
    <dsp:sp modelId="{AEF6FD83-C3AA-4D42-8DD8-B7A4574D42D8}">
      <dsp:nvSpPr>
        <dsp:cNvPr id="0" name=""/>
        <dsp:cNvSpPr/>
      </dsp:nvSpPr>
      <dsp:spPr>
        <a:xfrm rot="5400000">
          <a:off x="-184769" y="1259700"/>
          <a:ext cx="1231794" cy="86225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de-DE" sz="1300" kern="1200" dirty="0"/>
            <a:t>Case Studies</a:t>
          </a:r>
        </a:p>
      </dsp:txBody>
      <dsp:txXfrm rot="-5400000">
        <a:off x="0" y="1506059"/>
        <a:ext cx="862256" cy="369538"/>
      </dsp:txXfrm>
    </dsp:sp>
    <dsp:sp modelId="{C58E4667-2171-4B0C-954B-1BA0FCA8B969}">
      <dsp:nvSpPr>
        <dsp:cNvPr id="0" name=""/>
        <dsp:cNvSpPr/>
      </dsp:nvSpPr>
      <dsp:spPr>
        <a:xfrm rot="5400000">
          <a:off x="1848436" y="88751"/>
          <a:ext cx="800666" cy="27730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Listen</a:t>
          </a:r>
        </a:p>
        <a:p>
          <a:pPr marL="114300" lvl="1" indent="-114300" algn="l" defTabSz="533400">
            <a:lnSpc>
              <a:spcPct val="90000"/>
            </a:lnSpc>
            <a:spcBef>
              <a:spcPct val="0"/>
            </a:spcBef>
            <a:spcAft>
              <a:spcPct val="15000"/>
            </a:spcAft>
            <a:buChar char="••"/>
          </a:pPr>
          <a:r>
            <a:rPr lang="de-DE" sz="1200" kern="1200" dirty="0" err="1"/>
            <a:t>Reflect</a:t>
          </a:r>
          <a:endParaRPr lang="de-DE" sz="1200" kern="1200" dirty="0"/>
        </a:p>
      </dsp:txBody>
      <dsp:txXfrm rot="-5400000">
        <a:off x="862257" y="1114016"/>
        <a:ext cx="2733941" cy="722496"/>
      </dsp:txXfrm>
    </dsp:sp>
    <dsp:sp modelId="{B0668273-6FD4-45FF-8369-7815DCB24FA7}">
      <dsp:nvSpPr>
        <dsp:cNvPr id="0" name=""/>
        <dsp:cNvSpPr/>
      </dsp:nvSpPr>
      <dsp:spPr>
        <a:xfrm rot="5400000">
          <a:off x="-184769" y="2332593"/>
          <a:ext cx="1231794" cy="86225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de-DE" sz="1300" kern="1200" dirty="0" err="1"/>
            <a:t>Brainstorm</a:t>
          </a:r>
          <a:endParaRPr lang="de-DE" sz="1300" kern="1200" dirty="0"/>
        </a:p>
      </dsp:txBody>
      <dsp:txXfrm rot="-5400000">
        <a:off x="0" y="2578952"/>
        <a:ext cx="862256" cy="369538"/>
      </dsp:txXfrm>
    </dsp:sp>
    <dsp:sp modelId="{6325A650-BA16-4C27-B184-C1790282C244}">
      <dsp:nvSpPr>
        <dsp:cNvPr id="0" name=""/>
        <dsp:cNvSpPr/>
      </dsp:nvSpPr>
      <dsp:spPr>
        <a:xfrm rot="5400000">
          <a:off x="1848436" y="1161644"/>
          <a:ext cx="800666" cy="27730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a.) Key </a:t>
          </a:r>
          <a:r>
            <a:rPr lang="de-DE" sz="1200" kern="1200" dirty="0" err="1"/>
            <a:t>features</a:t>
          </a:r>
          <a:r>
            <a:rPr lang="de-DE" sz="1200" kern="1200" dirty="0"/>
            <a:t> </a:t>
          </a:r>
          <a:r>
            <a:rPr lang="de-DE" sz="1200" kern="1200" dirty="0" err="1"/>
            <a:t>of</a:t>
          </a:r>
          <a:r>
            <a:rPr lang="de-DE" sz="1200" kern="1200" dirty="0"/>
            <a:t> </a:t>
          </a:r>
          <a:r>
            <a:rPr lang="de-DE" sz="1200" kern="1200" dirty="0" err="1"/>
            <a:t>good</a:t>
          </a:r>
          <a:r>
            <a:rPr lang="de-DE" sz="1200" kern="1200" dirty="0"/>
            <a:t> </a:t>
          </a:r>
          <a:r>
            <a:rPr lang="de-DE" sz="1200" kern="1200" dirty="0" err="1"/>
            <a:t>employees</a:t>
          </a:r>
          <a:endParaRPr lang="de-DE" sz="1200" kern="1200" dirty="0"/>
        </a:p>
        <a:p>
          <a:pPr marL="114300" lvl="1" indent="-114300" algn="l" defTabSz="533400">
            <a:lnSpc>
              <a:spcPct val="90000"/>
            </a:lnSpc>
            <a:spcBef>
              <a:spcPct val="0"/>
            </a:spcBef>
            <a:spcAft>
              <a:spcPct val="15000"/>
            </a:spcAft>
            <a:buChar char="••"/>
          </a:pPr>
          <a:r>
            <a:rPr lang="de-DE" sz="1200" kern="1200" dirty="0"/>
            <a:t>b.) Key </a:t>
          </a:r>
          <a:r>
            <a:rPr lang="de-DE" sz="1200" kern="1200" dirty="0" err="1"/>
            <a:t>features</a:t>
          </a:r>
          <a:r>
            <a:rPr lang="de-DE" sz="1200" kern="1200" dirty="0"/>
            <a:t> </a:t>
          </a:r>
          <a:r>
            <a:rPr lang="de-DE" sz="1200" kern="1200" dirty="0" err="1"/>
            <a:t>of</a:t>
          </a:r>
          <a:r>
            <a:rPr lang="de-DE" sz="1200" kern="1200" dirty="0"/>
            <a:t> </a:t>
          </a:r>
          <a:r>
            <a:rPr lang="de-DE" sz="1200" kern="1200" dirty="0" err="1"/>
            <a:t>outstanding</a:t>
          </a:r>
          <a:r>
            <a:rPr lang="de-DE" sz="1200" kern="1200" dirty="0"/>
            <a:t> </a:t>
          </a:r>
          <a:r>
            <a:rPr lang="de-DE" sz="1200" kern="1200" dirty="0" err="1"/>
            <a:t>employees</a:t>
          </a:r>
          <a:endParaRPr lang="de-DE" sz="1200" kern="1200" dirty="0"/>
        </a:p>
      </dsp:txBody>
      <dsp:txXfrm rot="-5400000">
        <a:off x="862257" y="2186909"/>
        <a:ext cx="2733941" cy="7224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89FC20-9D34-49FA-BB4C-E713EE6C653A}">
      <dsp:nvSpPr>
        <dsp:cNvPr id="0" name=""/>
        <dsp:cNvSpPr/>
      </dsp:nvSpPr>
      <dsp:spPr>
        <a:xfrm rot="5400000">
          <a:off x="-222646" y="223826"/>
          <a:ext cx="1484312" cy="1039018"/>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DE" sz="1600" kern="1200" dirty="0" err="1"/>
            <a:t>Braindump</a:t>
          </a:r>
          <a:endParaRPr lang="de-DE" sz="1600" kern="1200" dirty="0"/>
        </a:p>
      </dsp:txBody>
      <dsp:txXfrm rot="-5400000">
        <a:off x="1" y="520688"/>
        <a:ext cx="1039018" cy="445294"/>
      </dsp:txXfrm>
    </dsp:sp>
    <dsp:sp modelId="{CC60657C-4F64-426F-AD63-EDD5DD7FE4C4}">
      <dsp:nvSpPr>
        <dsp:cNvPr id="0" name=""/>
        <dsp:cNvSpPr/>
      </dsp:nvSpPr>
      <dsp:spPr>
        <a:xfrm rot="5400000">
          <a:off x="1857950" y="-817752"/>
          <a:ext cx="964803" cy="260266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de-DE" sz="1500" kern="1200" dirty="0"/>
            <a:t>What comes to mind when you think of talent</a:t>
          </a:r>
        </a:p>
        <a:p>
          <a:pPr marL="114300" lvl="1" indent="-114300" algn="l" defTabSz="666750">
            <a:lnSpc>
              <a:spcPct val="90000"/>
            </a:lnSpc>
            <a:spcBef>
              <a:spcPct val="0"/>
            </a:spcBef>
            <a:spcAft>
              <a:spcPct val="15000"/>
            </a:spcAft>
            <a:buChar char="••"/>
          </a:pPr>
          <a:r>
            <a:rPr lang="de-DE" sz="1500" kern="1200" dirty="0"/>
            <a:t>Write down </a:t>
          </a:r>
          <a:r>
            <a:rPr lang="de-DE" sz="1500" kern="1200" dirty="0" err="1"/>
            <a:t>everything</a:t>
          </a:r>
          <a:endParaRPr lang="de-DE" sz="1500" kern="1200" dirty="0"/>
        </a:p>
      </dsp:txBody>
      <dsp:txXfrm rot="-5400000">
        <a:off x="1039018" y="48278"/>
        <a:ext cx="2555569" cy="870607"/>
      </dsp:txXfrm>
    </dsp:sp>
    <dsp:sp modelId="{AEF6FD83-C3AA-4D42-8DD8-B7A4574D42D8}">
      <dsp:nvSpPr>
        <dsp:cNvPr id="0" name=""/>
        <dsp:cNvSpPr/>
      </dsp:nvSpPr>
      <dsp:spPr>
        <a:xfrm rot="5400000">
          <a:off x="-222646" y="1512490"/>
          <a:ext cx="1484312" cy="1039018"/>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DE" sz="1600" kern="1200" dirty="0"/>
            <a:t>Case Studies</a:t>
          </a:r>
        </a:p>
      </dsp:txBody>
      <dsp:txXfrm rot="-5400000">
        <a:off x="1" y="1809352"/>
        <a:ext cx="1039018" cy="445294"/>
      </dsp:txXfrm>
    </dsp:sp>
    <dsp:sp modelId="{C58E4667-2171-4B0C-954B-1BA0FCA8B969}">
      <dsp:nvSpPr>
        <dsp:cNvPr id="0" name=""/>
        <dsp:cNvSpPr/>
      </dsp:nvSpPr>
      <dsp:spPr>
        <a:xfrm rot="5400000">
          <a:off x="1857950" y="470911"/>
          <a:ext cx="964803" cy="260266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de-DE" sz="1500" kern="1200" dirty="0"/>
            <a:t>Listen</a:t>
          </a:r>
        </a:p>
        <a:p>
          <a:pPr marL="114300" lvl="1" indent="-114300" algn="l" defTabSz="666750">
            <a:lnSpc>
              <a:spcPct val="90000"/>
            </a:lnSpc>
            <a:spcBef>
              <a:spcPct val="0"/>
            </a:spcBef>
            <a:spcAft>
              <a:spcPct val="15000"/>
            </a:spcAft>
            <a:buChar char="••"/>
          </a:pPr>
          <a:r>
            <a:rPr lang="de-DE" sz="1500" kern="1200" dirty="0" err="1"/>
            <a:t>Reflect</a:t>
          </a:r>
          <a:endParaRPr lang="de-DE" sz="1500" kern="1200" dirty="0"/>
        </a:p>
      </dsp:txBody>
      <dsp:txXfrm rot="-5400000">
        <a:off x="1039018" y="1336941"/>
        <a:ext cx="2555569" cy="870607"/>
      </dsp:txXfrm>
    </dsp:sp>
    <dsp:sp modelId="{B0668273-6FD4-45FF-8369-7815DCB24FA7}">
      <dsp:nvSpPr>
        <dsp:cNvPr id="0" name=""/>
        <dsp:cNvSpPr/>
      </dsp:nvSpPr>
      <dsp:spPr>
        <a:xfrm rot="5400000">
          <a:off x="-222646" y="2801154"/>
          <a:ext cx="1484312" cy="1039018"/>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DE" sz="1600" kern="1200" dirty="0" err="1"/>
            <a:t>Brainstorm</a:t>
          </a:r>
          <a:endParaRPr lang="de-DE" sz="1600" kern="1200" dirty="0"/>
        </a:p>
      </dsp:txBody>
      <dsp:txXfrm rot="-5400000">
        <a:off x="1" y="3098016"/>
        <a:ext cx="1039018" cy="445294"/>
      </dsp:txXfrm>
    </dsp:sp>
    <dsp:sp modelId="{6325A650-BA16-4C27-B184-C1790282C244}">
      <dsp:nvSpPr>
        <dsp:cNvPr id="0" name=""/>
        <dsp:cNvSpPr/>
      </dsp:nvSpPr>
      <dsp:spPr>
        <a:xfrm rot="5400000">
          <a:off x="1857950" y="1759575"/>
          <a:ext cx="964803" cy="260266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de-DE" sz="1500" kern="1200" dirty="0"/>
            <a:t>a.) Key </a:t>
          </a:r>
          <a:r>
            <a:rPr lang="de-DE" sz="1500" kern="1200" dirty="0" err="1"/>
            <a:t>features</a:t>
          </a:r>
          <a:r>
            <a:rPr lang="de-DE" sz="1500" kern="1200" dirty="0"/>
            <a:t> </a:t>
          </a:r>
          <a:r>
            <a:rPr lang="de-DE" sz="1500" kern="1200" dirty="0" err="1"/>
            <a:t>of</a:t>
          </a:r>
          <a:r>
            <a:rPr lang="de-DE" sz="1500" kern="1200" dirty="0"/>
            <a:t> </a:t>
          </a:r>
          <a:r>
            <a:rPr lang="de-DE" sz="1500" kern="1200" dirty="0" err="1"/>
            <a:t>good</a:t>
          </a:r>
          <a:r>
            <a:rPr lang="de-DE" sz="1500" kern="1200" dirty="0"/>
            <a:t> </a:t>
          </a:r>
          <a:r>
            <a:rPr lang="de-DE" sz="1500" kern="1200" dirty="0" err="1"/>
            <a:t>employees</a:t>
          </a:r>
          <a:endParaRPr lang="de-DE" sz="1500" kern="1200" dirty="0"/>
        </a:p>
        <a:p>
          <a:pPr marL="114300" lvl="1" indent="-114300" algn="l" defTabSz="666750">
            <a:lnSpc>
              <a:spcPct val="90000"/>
            </a:lnSpc>
            <a:spcBef>
              <a:spcPct val="0"/>
            </a:spcBef>
            <a:spcAft>
              <a:spcPct val="15000"/>
            </a:spcAft>
            <a:buChar char="••"/>
          </a:pPr>
          <a:r>
            <a:rPr lang="de-DE" sz="1500" kern="1200" dirty="0"/>
            <a:t>b.) Features </a:t>
          </a:r>
          <a:r>
            <a:rPr lang="de-DE" sz="1500" kern="1200" dirty="0" err="1"/>
            <a:t>of</a:t>
          </a:r>
          <a:r>
            <a:rPr lang="de-DE" sz="1500" kern="1200" dirty="0"/>
            <a:t> </a:t>
          </a:r>
          <a:r>
            <a:rPr lang="de-DE" sz="1500" kern="1200" dirty="0" err="1"/>
            <a:t>outstanding</a:t>
          </a:r>
          <a:r>
            <a:rPr lang="de-DE" sz="1500" kern="1200" dirty="0"/>
            <a:t> </a:t>
          </a:r>
          <a:r>
            <a:rPr lang="de-DE" sz="1500" kern="1200" dirty="0" err="1"/>
            <a:t>employees</a:t>
          </a:r>
          <a:endParaRPr lang="de-DE" sz="1500" kern="1200" dirty="0"/>
        </a:p>
      </dsp:txBody>
      <dsp:txXfrm rot="-5400000">
        <a:off x="1039018" y="2625605"/>
        <a:ext cx="2555569" cy="8706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749464-682D-4D2B-A303-E1F1A7796462}">
      <dsp:nvSpPr>
        <dsp:cNvPr id="0" name=""/>
        <dsp:cNvSpPr/>
      </dsp:nvSpPr>
      <dsp:spPr>
        <a:xfrm>
          <a:off x="1964" y="211849"/>
          <a:ext cx="1914973" cy="576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de-DE" sz="2000" kern="1200" dirty="0" err="1"/>
            <a:t>Strategy</a:t>
          </a:r>
          <a:endParaRPr lang="de-DE" sz="2000" kern="1200" dirty="0"/>
        </a:p>
      </dsp:txBody>
      <dsp:txXfrm>
        <a:off x="1964" y="211849"/>
        <a:ext cx="1914973" cy="576000"/>
      </dsp:txXfrm>
    </dsp:sp>
    <dsp:sp modelId="{B4F5863B-F35E-496E-8EBC-4F28EC5FE162}">
      <dsp:nvSpPr>
        <dsp:cNvPr id="0" name=""/>
        <dsp:cNvSpPr/>
      </dsp:nvSpPr>
      <dsp:spPr>
        <a:xfrm>
          <a:off x="1964" y="787849"/>
          <a:ext cx="1914973" cy="31292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de-DE" sz="2000" kern="1200" dirty="0"/>
            <a:t>Clear TM-</a:t>
          </a:r>
          <a:r>
            <a:rPr lang="de-DE" sz="2000" kern="1200" dirty="0" err="1"/>
            <a:t>Strategy</a:t>
          </a:r>
          <a:endParaRPr lang="de-DE" sz="2000" kern="1200" dirty="0"/>
        </a:p>
        <a:p>
          <a:pPr marL="228600" lvl="1" indent="-228600" algn="l" defTabSz="889000">
            <a:lnSpc>
              <a:spcPct val="90000"/>
            </a:lnSpc>
            <a:spcBef>
              <a:spcPct val="0"/>
            </a:spcBef>
            <a:spcAft>
              <a:spcPct val="15000"/>
            </a:spcAft>
            <a:buChar char="••"/>
          </a:pPr>
          <a:r>
            <a:rPr lang="de-DE" sz="2000" kern="1200" dirty="0" err="1"/>
            <a:t>Aligned</a:t>
          </a:r>
          <a:r>
            <a:rPr lang="de-DE" sz="2000" kern="1200" dirty="0"/>
            <a:t> </a:t>
          </a:r>
          <a:r>
            <a:rPr lang="de-DE" sz="2000" kern="1200" dirty="0" err="1"/>
            <a:t>with</a:t>
          </a:r>
          <a:r>
            <a:rPr lang="de-DE" sz="2000" kern="1200" dirty="0"/>
            <a:t> </a:t>
          </a:r>
          <a:r>
            <a:rPr lang="de-DE" sz="2000" kern="1200" dirty="0" err="1"/>
            <a:t>business</a:t>
          </a:r>
          <a:r>
            <a:rPr lang="de-DE" sz="2000" kern="1200" dirty="0"/>
            <a:t> </a:t>
          </a:r>
          <a:r>
            <a:rPr lang="de-DE" sz="2000" kern="1200" dirty="0" err="1"/>
            <a:t>objectives</a:t>
          </a:r>
          <a:endParaRPr lang="de-DE" sz="2000" kern="1200" dirty="0"/>
        </a:p>
        <a:p>
          <a:pPr marL="228600" lvl="1" indent="-228600" algn="l" defTabSz="889000">
            <a:lnSpc>
              <a:spcPct val="90000"/>
            </a:lnSpc>
            <a:spcBef>
              <a:spcPct val="0"/>
            </a:spcBef>
            <a:spcAft>
              <a:spcPct val="15000"/>
            </a:spcAft>
            <a:buChar char="••"/>
          </a:pPr>
          <a:r>
            <a:rPr lang="de-DE" sz="2000" kern="1200" dirty="0" err="1"/>
            <a:t>Agree</a:t>
          </a:r>
          <a:r>
            <a:rPr lang="de-DE" sz="2000" kern="1200" dirty="0"/>
            <a:t> on </a:t>
          </a:r>
          <a:r>
            <a:rPr lang="de-DE" sz="2000" kern="1200" dirty="0" err="1"/>
            <a:t>Indicators</a:t>
          </a:r>
          <a:endParaRPr lang="de-DE" sz="2000" kern="1200" dirty="0"/>
        </a:p>
        <a:p>
          <a:pPr marL="228600" lvl="1" indent="-228600" algn="l" defTabSz="889000">
            <a:lnSpc>
              <a:spcPct val="90000"/>
            </a:lnSpc>
            <a:spcBef>
              <a:spcPct val="0"/>
            </a:spcBef>
            <a:spcAft>
              <a:spcPct val="15000"/>
            </a:spcAft>
            <a:buChar char="••"/>
          </a:pPr>
          <a:r>
            <a:rPr lang="de-DE" sz="2000" kern="1200" dirty="0" err="1"/>
            <a:t>Develop</a:t>
          </a:r>
          <a:r>
            <a:rPr lang="de-DE" sz="2000" kern="1200" dirty="0"/>
            <a:t> </a:t>
          </a:r>
          <a:r>
            <a:rPr lang="de-DE" sz="2000" kern="1200" dirty="0" err="1"/>
            <a:t>instruments</a:t>
          </a:r>
          <a:endParaRPr lang="de-DE" sz="2000" kern="1200" dirty="0"/>
        </a:p>
        <a:p>
          <a:pPr marL="228600" lvl="1" indent="-228600" algn="l" defTabSz="889000">
            <a:lnSpc>
              <a:spcPct val="90000"/>
            </a:lnSpc>
            <a:spcBef>
              <a:spcPct val="0"/>
            </a:spcBef>
            <a:spcAft>
              <a:spcPct val="15000"/>
            </a:spcAft>
            <a:buChar char="••"/>
          </a:pPr>
          <a:endParaRPr lang="de-DE" sz="2000" kern="1200" dirty="0"/>
        </a:p>
      </dsp:txBody>
      <dsp:txXfrm>
        <a:off x="1964" y="787849"/>
        <a:ext cx="1914973" cy="3129299"/>
      </dsp:txXfrm>
    </dsp:sp>
    <dsp:sp modelId="{C768B2BC-D86D-41C8-B246-7E78822EC016}">
      <dsp:nvSpPr>
        <dsp:cNvPr id="0" name=""/>
        <dsp:cNvSpPr/>
      </dsp:nvSpPr>
      <dsp:spPr>
        <a:xfrm>
          <a:off x="2185033" y="211849"/>
          <a:ext cx="1914973" cy="576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de-DE" sz="2000" kern="1200" dirty="0"/>
            <a:t>Culture</a:t>
          </a:r>
        </a:p>
      </dsp:txBody>
      <dsp:txXfrm>
        <a:off x="2185033" y="211849"/>
        <a:ext cx="1914973" cy="576000"/>
      </dsp:txXfrm>
    </dsp:sp>
    <dsp:sp modelId="{D116BAF1-88A6-46A2-B359-D43CE5732349}">
      <dsp:nvSpPr>
        <dsp:cNvPr id="0" name=""/>
        <dsp:cNvSpPr/>
      </dsp:nvSpPr>
      <dsp:spPr>
        <a:xfrm>
          <a:off x="2185033" y="787849"/>
          <a:ext cx="1914973" cy="31292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de-DE" sz="2000" kern="1200" dirty="0" err="1"/>
            <a:t>Mindfullness</a:t>
          </a:r>
          <a:r>
            <a:rPr lang="de-DE" sz="2000" kern="1200" dirty="0"/>
            <a:t> </a:t>
          </a:r>
          <a:r>
            <a:rPr lang="de-DE" sz="2000" kern="1200" dirty="0" err="1"/>
            <a:t>leadership</a:t>
          </a:r>
          <a:endParaRPr lang="de-DE" sz="2000" kern="1200" dirty="0"/>
        </a:p>
        <a:p>
          <a:pPr marL="228600" lvl="1" indent="-228600" algn="l" defTabSz="889000">
            <a:lnSpc>
              <a:spcPct val="90000"/>
            </a:lnSpc>
            <a:spcBef>
              <a:spcPct val="0"/>
            </a:spcBef>
            <a:spcAft>
              <a:spcPct val="15000"/>
            </a:spcAft>
            <a:buChar char="••"/>
          </a:pPr>
          <a:r>
            <a:rPr lang="de-DE" sz="2000" kern="1200" dirty="0" err="1"/>
            <a:t>Openness</a:t>
          </a:r>
          <a:r>
            <a:rPr lang="de-DE" sz="2000" kern="1200" dirty="0"/>
            <a:t> </a:t>
          </a:r>
          <a:r>
            <a:rPr lang="de-DE" sz="2000" kern="1200" dirty="0" err="1"/>
            <a:t>for</a:t>
          </a:r>
          <a:r>
            <a:rPr lang="de-DE" sz="2000" kern="1200" dirty="0"/>
            <a:t> </a:t>
          </a:r>
          <a:r>
            <a:rPr lang="de-DE" sz="2000" kern="1200" dirty="0" err="1"/>
            <a:t>change</a:t>
          </a:r>
          <a:endParaRPr lang="de-DE" sz="2000" kern="1200" dirty="0"/>
        </a:p>
        <a:p>
          <a:pPr marL="228600" lvl="1" indent="-228600" algn="l" defTabSz="889000">
            <a:lnSpc>
              <a:spcPct val="90000"/>
            </a:lnSpc>
            <a:spcBef>
              <a:spcPct val="0"/>
            </a:spcBef>
            <a:spcAft>
              <a:spcPct val="15000"/>
            </a:spcAft>
            <a:buChar char="••"/>
          </a:pPr>
          <a:r>
            <a:rPr lang="de-DE" sz="2000" kern="1200" dirty="0" err="1"/>
            <a:t>Willingness</a:t>
          </a:r>
          <a:r>
            <a:rPr lang="de-DE" sz="2000" kern="1200" dirty="0"/>
            <a:t> </a:t>
          </a:r>
          <a:r>
            <a:rPr lang="de-DE" sz="2000" kern="1200" dirty="0" err="1"/>
            <a:t>to</a:t>
          </a:r>
          <a:r>
            <a:rPr lang="de-DE" sz="2000" kern="1200" dirty="0"/>
            <a:t> </a:t>
          </a:r>
          <a:r>
            <a:rPr lang="de-DE" sz="2000" kern="1200" dirty="0" err="1"/>
            <a:t>learn</a:t>
          </a:r>
          <a:r>
            <a:rPr lang="de-DE" sz="2000" kern="1200" dirty="0"/>
            <a:t> </a:t>
          </a:r>
          <a:r>
            <a:rPr lang="de-DE" sz="2000" kern="1200" dirty="0" err="1"/>
            <a:t>and</a:t>
          </a:r>
          <a:r>
            <a:rPr lang="de-DE" sz="2000" kern="1200" dirty="0"/>
            <a:t> </a:t>
          </a:r>
          <a:r>
            <a:rPr lang="de-DE" sz="2000" kern="1200" dirty="0" err="1"/>
            <a:t>develop</a:t>
          </a:r>
          <a:endParaRPr lang="de-DE" sz="2000" kern="1200" dirty="0"/>
        </a:p>
        <a:p>
          <a:pPr marL="228600" lvl="1" indent="-228600" algn="l" defTabSz="889000">
            <a:lnSpc>
              <a:spcPct val="90000"/>
            </a:lnSpc>
            <a:spcBef>
              <a:spcPct val="0"/>
            </a:spcBef>
            <a:spcAft>
              <a:spcPct val="15000"/>
            </a:spcAft>
            <a:buChar char="••"/>
          </a:pPr>
          <a:r>
            <a:rPr lang="de-DE" sz="2000" kern="1200" dirty="0"/>
            <a:t>HR </a:t>
          </a:r>
          <a:r>
            <a:rPr lang="de-DE" sz="2000" kern="1200" dirty="0" err="1"/>
            <a:t>acts</a:t>
          </a:r>
          <a:r>
            <a:rPr lang="de-DE" sz="2000" kern="1200" dirty="0"/>
            <a:t> </a:t>
          </a:r>
          <a:r>
            <a:rPr lang="de-DE" sz="2000" kern="1200" dirty="0" err="1"/>
            <a:t>as</a:t>
          </a:r>
          <a:r>
            <a:rPr lang="de-DE" sz="2000" kern="1200" dirty="0"/>
            <a:t> </a:t>
          </a:r>
          <a:r>
            <a:rPr lang="de-DE" sz="2000" kern="1200" dirty="0" err="1"/>
            <a:t>business</a:t>
          </a:r>
          <a:r>
            <a:rPr lang="de-DE" sz="2000" kern="1200" dirty="0"/>
            <a:t> </a:t>
          </a:r>
          <a:r>
            <a:rPr lang="de-DE" sz="2000" kern="1200" dirty="0" err="1"/>
            <a:t>partner</a:t>
          </a:r>
          <a:endParaRPr lang="de-DE" sz="2000" kern="1200" dirty="0"/>
        </a:p>
      </dsp:txBody>
      <dsp:txXfrm>
        <a:off x="2185033" y="787849"/>
        <a:ext cx="1914973" cy="3129299"/>
      </dsp:txXfrm>
    </dsp:sp>
    <dsp:sp modelId="{7F82060B-341E-412C-9C6B-B0F8F6BA6307}">
      <dsp:nvSpPr>
        <dsp:cNvPr id="0" name=""/>
        <dsp:cNvSpPr/>
      </dsp:nvSpPr>
      <dsp:spPr>
        <a:xfrm>
          <a:off x="4368103" y="211849"/>
          <a:ext cx="1914973" cy="576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de-DE" sz="2000" kern="1200" dirty="0"/>
            <a:t>HR-</a:t>
          </a:r>
          <a:r>
            <a:rPr lang="de-DE" sz="2000" kern="1200" dirty="0" err="1"/>
            <a:t>Processes</a:t>
          </a:r>
          <a:endParaRPr lang="de-DE" sz="2000" kern="1200" dirty="0"/>
        </a:p>
      </dsp:txBody>
      <dsp:txXfrm>
        <a:off x="4368103" y="211849"/>
        <a:ext cx="1914973" cy="576000"/>
      </dsp:txXfrm>
    </dsp:sp>
    <dsp:sp modelId="{09DE7CC5-4503-4EF6-AC8A-A285287A9B45}">
      <dsp:nvSpPr>
        <dsp:cNvPr id="0" name=""/>
        <dsp:cNvSpPr/>
      </dsp:nvSpPr>
      <dsp:spPr>
        <a:xfrm>
          <a:off x="4368103" y="787849"/>
          <a:ext cx="1914973" cy="31292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de-DE" sz="2000" kern="1200" dirty="0" err="1"/>
            <a:t>Attract</a:t>
          </a:r>
          <a:endParaRPr lang="de-DE" sz="2000" kern="1200" dirty="0"/>
        </a:p>
        <a:p>
          <a:pPr marL="228600" lvl="1" indent="-228600" algn="l" defTabSz="889000">
            <a:lnSpc>
              <a:spcPct val="90000"/>
            </a:lnSpc>
            <a:spcBef>
              <a:spcPct val="0"/>
            </a:spcBef>
            <a:spcAft>
              <a:spcPct val="15000"/>
            </a:spcAft>
            <a:buChar char="••"/>
          </a:pPr>
          <a:r>
            <a:rPr lang="de-DE" sz="2000" kern="1200" dirty="0" err="1"/>
            <a:t>Identify</a:t>
          </a:r>
          <a:endParaRPr lang="de-DE" sz="2000" kern="1200" dirty="0"/>
        </a:p>
        <a:p>
          <a:pPr marL="228600" lvl="1" indent="-228600" algn="l" defTabSz="889000">
            <a:lnSpc>
              <a:spcPct val="90000"/>
            </a:lnSpc>
            <a:spcBef>
              <a:spcPct val="0"/>
            </a:spcBef>
            <a:spcAft>
              <a:spcPct val="15000"/>
            </a:spcAft>
            <a:buChar char="••"/>
          </a:pPr>
          <a:r>
            <a:rPr lang="de-DE" sz="2000" kern="1200" dirty="0" err="1"/>
            <a:t>Recruit</a:t>
          </a:r>
          <a:endParaRPr lang="de-DE" sz="2000" kern="1200" dirty="0"/>
        </a:p>
        <a:p>
          <a:pPr marL="228600" lvl="1" indent="-228600" algn="l" defTabSz="889000">
            <a:lnSpc>
              <a:spcPct val="90000"/>
            </a:lnSpc>
            <a:spcBef>
              <a:spcPct val="0"/>
            </a:spcBef>
            <a:spcAft>
              <a:spcPct val="15000"/>
            </a:spcAft>
            <a:buChar char="••"/>
          </a:pPr>
          <a:r>
            <a:rPr lang="de-DE" sz="2000" kern="1200" dirty="0" err="1"/>
            <a:t>Develop</a:t>
          </a:r>
          <a:endParaRPr lang="de-DE" sz="2000" kern="1200" dirty="0"/>
        </a:p>
        <a:p>
          <a:pPr marL="228600" lvl="1" indent="-228600" algn="l" defTabSz="889000">
            <a:lnSpc>
              <a:spcPct val="90000"/>
            </a:lnSpc>
            <a:spcBef>
              <a:spcPct val="0"/>
            </a:spcBef>
            <a:spcAft>
              <a:spcPct val="15000"/>
            </a:spcAft>
            <a:buChar char="••"/>
          </a:pPr>
          <a:r>
            <a:rPr lang="de-DE" sz="2000" kern="1200" dirty="0" err="1"/>
            <a:t>Retain</a:t>
          </a:r>
          <a:endParaRPr lang="de-DE" sz="2000" kern="1200" dirty="0"/>
        </a:p>
        <a:p>
          <a:pPr marL="228600" lvl="1" indent="-228600" algn="l" defTabSz="889000">
            <a:lnSpc>
              <a:spcPct val="90000"/>
            </a:lnSpc>
            <a:spcBef>
              <a:spcPct val="0"/>
            </a:spcBef>
            <a:spcAft>
              <a:spcPct val="15000"/>
            </a:spcAft>
            <a:buChar char="••"/>
          </a:pPr>
          <a:r>
            <a:rPr lang="de-DE" sz="2000" kern="1200" dirty="0" err="1"/>
            <a:t>Succession</a:t>
          </a:r>
          <a:endParaRPr lang="de-DE" sz="2000" kern="1200" dirty="0"/>
        </a:p>
        <a:p>
          <a:pPr marL="228600" lvl="1" indent="-228600" algn="l" defTabSz="889000">
            <a:lnSpc>
              <a:spcPct val="90000"/>
            </a:lnSpc>
            <a:spcBef>
              <a:spcPct val="0"/>
            </a:spcBef>
            <a:spcAft>
              <a:spcPct val="15000"/>
            </a:spcAft>
            <a:buChar char="••"/>
          </a:pPr>
          <a:r>
            <a:rPr lang="de-DE" sz="2000" kern="1200" dirty="0"/>
            <a:t>etc.</a:t>
          </a:r>
        </a:p>
      </dsp:txBody>
      <dsp:txXfrm>
        <a:off x="4368103" y="787849"/>
        <a:ext cx="1914973" cy="312929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7909EB-9729-4F47-91C0-3AA07B88B825}" type="datetimeFigureOut">
              <a:rPr lang="en-SE" smtClean="0"/>
              <a:t>10/27/2020</a:t>
            </a:fld>
            <a:endParaRPr lang="en-S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32A152-18E1-47D5-9774-F259E223000C}" type="slidenum">
              <a:rPr lang="en-SE" smtClean="0"/>
              <a:t>‹Nr.›</a:t>
            </a:fld>
            <a:endParaRPr lang="en-SE"/>
          </a:p>
        </p:txBody>
      </p:sp>
    </p:spTree>
    <p:extLst>
      <p:ext uri="{BB962C8B-B14F-4D97-AF65-F5344CB8AC3E}">
        <p14:creationId xmlns:p14="http://schemas.microsoft.com/office/powerpoint/2010/main" val="450497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201227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42925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130204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441211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86867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204593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166743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662578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869776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42212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61829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7108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37751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519110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077460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489910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170504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535625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54093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77627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06925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659464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391685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20407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0043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73136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49944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35496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557413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870085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434240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577555"/>
            <a:ext cx="6858000" cy="1932407"/>
          </a:xfrm>
        </p:spPr>
        <p:txBody>
          <a:bodyPr anchor="b"/>
          <a:lstStyle>
            <a:lvl1pPr algn="ctr">
              <a:defRPr sz="4500"/>
            </a:lvl1pPr>
          </a:lstStyle>
          <a:p>
            <a:r>
              <a:rPr lang="en-US"/>
              <a:t>Click to edit Master title style</a:t>
            </a:r>
            <a:endParaRPr lang="de-AT" dirty="0"/>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27.10.2020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‹Nr.›</a:t>
            </a:fld>
            <a:endParaRPr lang="de-AT" dirty="0"/>
          </a:p>
        </p:txBody>
      </p:sp>
      <p:pic>
        <p:nvPicPr>
          <p:cNvPr id="7" name="Grafik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3681" y="160803"/>
            <a:ext cx="2067702" cy="1313163"/>
          </a:xfrm>
          <a:prstGeom prst="rect">
            <a:avLst/>
          </a:prstGeom>
        </p:spPr>
      </p:pic>
      <p:pic>
        <p:nvPicPr>
          <p:cNvPr id="8" name="Grafik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7113006" y="5845567"/>
            <a:ext cx="1896967" cy="407194"/>
          </a:xfrm>
          <a:prstGeom prst="rect">
            <a:avLst/>
          </a:prstGeom>
        </p:spPr>
      </p:pic>
      <p:sp>
        <p:nvSpPr>
          <p:cNvPr id="9" name="Textfeld 2"/>
          <p:cNvSpPr txBox="1">
            <a:spLocks noChangeArrowheads="1"/>
          </p:cNvSpPr>
          <p:nvPr userDrawn="1"/>
        </p:nvSpPr>
        <p:spPr bwMode="auto">
          <a:xfrm>
            <a:off x="5836144" y="6238917"/>
            <a:ext cx="3216275" cy="670560"/>
          </a:xfrm>
          <a:prstGeom prst="rect">
            <a:avLst/>
          </a:prstGeom>
          <a:no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n-GB" sz="700" dirty="0">
                <a:effectLst/>
                <a:latin typeface="Calibri" panose="020F050202020403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9307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3" name="Vertikaler Textplatzhalt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27.10.2020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‹Nr.›</a:t>
            </a:fld>
            <a:endParaRPr lang="de-AT" dirty="0"/>
          </a:p>
        </p:txBody>
      </p:sp>
    </p:spTree>
    <p:extLst>
      <p:ext uri="{BB962C8B-B14F-4D97-AF65-F5344CB8AC3E}">
        <p14:creationId xmlns:p14="http://schemas.microsoft.com/office/powerpoint/2010/main" val="1434248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p:spPr>
        <p:txBody>
          <a:bodyPr vert="eaVert"/>
          <a:lstStyle/>
          <a:p>
            <a:r>
              <a:rPr lang="en-US"/>
              <a:t>Click to edit Master title style</a:t>
            </a:r>
            <a:endParaRPr lang="de-AT"/>
          </a:p>
        </p:txBody>
      </p:sp>
      <p:sp>
        <p:nvSpPr>
          <p:cNvPr id="3" name="Vertikaler Textplatzhalt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umsplatzhalter 3"/>
          <p:cNvSpPr>
            <a:spLocks noGrp="1"/>
          </p:cNvSpPr>
          <p:nvPr>
            <p:ph type="dt" sz="half" idx="10"/>
          </p:nvPr>
        </p:nvSpPr>
        <p:spPr/>
        <p:txBody>
          <a:bodyPr/>
          <a:lstStyle/>
          <a:p>
            <a:fld id="{CA7073B3-B8A4-4A9F-A96A-2C180B3B6F5D}" type="datetimeFigureOut">
              <a:rPr lang="de-AT" smtClean="0"/>
              <a:t>27.10.2020</a:t>
            </a:fld>
            <a:endParaRPr lang="de-AT" dirty="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‹Nr.›</a:t>
            </a:fld>
            <a:endParaRPr lang="de-AT" dirty="0"/>
          </a:p>
        </p:txBody>
      </p:sp>
    </p:spTree>
    <p:extLst>
      <p:ext uri="{BB962C8B-B14F-4D97-AF65-F5344CB8AC3E}">
        <p14:creationId xmlns:p14="http://schemas.microsoft.com/office/powerpoint/2010/main" val="2744287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60945"/>
            <a:ext cx="7772400" cy="1949018"/>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A7073B3-B8A4-4A9F-A96A-2C180B3B6F5D}" type="datetimeFigureOut">
              <a:rPr lang="de-AT" smtClean="0"/>
              <a:t>27.10.2020</a:t>
            </a:fld>
            <a:endParaRPr lang="de-AT" dirty="0"/>
          </a:p>
        </p:txBody>
      </p:sp>
      <p:sp>
        <p:nvSpPr>
          <p:cNvPr id="5" name="Footer Placeholder 4"/>
          <p:cNvSpPr>
            <a:spLocks noGrp="1"/>
          </p:cNvSpPr>
          <p:nvPr>
            <p:ph type="ftr" sz="quarter" idx="11"/>
          </p:nvPr>
        </p:nvSpPr>
        <p:spPr/>
        <p:txBody>
          <a:bodyPr/>
          <a:lstStyle/>
          <a:p>
            <a:endParaRPr lang="de-AT" dirty="0"/>
          </a:p>
        </p:txBody>
      </p:sp>
      <p:sp>
        <p:nvSpPr>
          <p:cNvPr id="6" name="Slide Number Placeholder 5"/>
          <p:cNvSpPr>
            <a:spLocks noGrp="1"/>
          </p:cNvSpPr>
          <p:nvPr>
            <p:ph type="sldNum" sz="quarter" idx="12"/>
          </p:nvPr>
        </p:nvSpPr>
        <p:spPr/>
        <p:txBody>
          <a:bodyPr/>
          <a:lstStyle/>
          <a:p>
            <a:fld id="{BF392987-28A0-473A-8771-24F8F41EB7F1}" type="slidenum">
              <a:rPr lang="de-AT" smtClean="0"/>
              <a:t>‹Nr.›</a:t>
            </a:fld>
            <a:endParaRPr lang="de-AT" dirty="0"/>
          </a:p>
        </p:txBody>
      </p:sp>
      <p:pic>
        <p:nvPicPr>
          <p:cNvPr id="9" name="Grafik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3681" y="160803"/>
            <a:ext cx="2067702" cy="1313163"/>
          </a:xfrm>
          <a:prstGeom prst="rect">
            <a:avLst/>
          </a:prstGeom>
        </p:spPr>
      </p:pic>
      <p:pic>
        <p:nvPicPr>
          <p:cNvPr id="10" name="Grafik 9"/>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7113006" y="5845567"/>
            <a:ext cx="1896967" cy="407194"/>
          </a:xfrm>
          <a:prstGeom prst="rect">
            <a:avLst/>
          </a:prstGeom>
        </p:spPr>
      </p:pic>
      <p:sp>
        <p:nvSpPr>
          <p:cNvPr id="11" name="Textfeld 2"/>
          <p:cNvSpPr txBox="1">
            <a:spLocks noChangeArrowheads="1"/>
          </p:cNvSpPr>
          <p:nvPr userDrawn="1"/>
        </p:nvSpPr>
        <p:spPr bwMode="auto">
          <a:xfrm>
            <a:off x="5836144" y="6238917"/>
            <a:ext cx="3216275" cy="670560"/>
          </a:xfrm>
          <a:prstGeom prst="rect">
            <a:avLst/>
          </a:prstGeom>
          <a:noFill/>
          <a:ln w="9525">
            <a:noFill/>
            <a:miter lim="800000"/>
            <a:headEnd/>
            <a:tailEnd/>
          </a:ln>
        </p:spPr>
        <p:txBody>
          <a:bodyPr rot="0" vert="horz" wrap="square" lIns="91440" tIns="45720" rIns="91440" bIns="45720" anchor="t" anchorCtr="0">
            <a:spAutoFit/>
          </a:bodyPr>
          <a:lstStyle/>
          <a:p>
            <a:pPr algn="just">
              <a:lnSpc>
                <a:spcPct val="107000"/>
              </a:lnSpc>
              <a:spcAft>
                <a:spcPts val="800"/>
              </a:spcAft>
            </a:pPr>
            <a:r>
              <a:rPr lang="en-GB" sz="700" dirty="0">
                <a:effectLst/>
                <a:latin typeface="Calibri" panose="020F050202020403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de-A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09210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dirty="0"/>
          </a:p>
        </p:txBody>
      </p:sp>
      <p:sp>
        <p:nvSpPr>
          <p:cNvPr id="3" name="Inhaltsplatzhalter 2"/>
          <p:cNvSpPr>
            <a:spLocks noGrp="1"/>
          </p:cNvSpPr>
          <p:nvPr>
            <p:ph idx="1"/>
          </p:nvPr>
        </p:nvSpPr>
        <p:spPr>
          <a:xfrm>
            <a:off x="628650" y="1825625"/>
            <a:ext cx="7886700" cy="41340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‹Nr.›</a:t>
            </a:fld>
            <a:endParaRPr lang="de-AT" dirty="0"/>
          </a:p>
        </p:txBody>
      </p:sp>
      <p:pic>
        <p:nvPicPr>
          <p:cNvPr id="7" name="Grafik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760370" y="6094641"/>
            <a:ext cx="1097880" cy="697245"/>
          </a:xfrm>
          <a:prstGeom prst="rect">
            <a:avLst/>
          </a:prstGeom>
        </p:spPr>
      </p:pic>
      <p:pic>
        <p:nvPicPr>
          <p:cNvPr id="8" name="Grafik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23035" y="6299200"/>
            <a:ext cx="1967228" cy="422276"/>
          </a:xfrm>
          <a:prstGeom prst="rect">
            <a:avLst/>
          </a:prstGeom>
        </p:spPr>
      </p:pic>
    </p:spTree>
    <p:extLst>
      <p:ext uri="{BB962C8B-B14F-4D97-AF65-F5344CB8AC3E}">
        <p14:creationId xmlns:p14="http://schemas.microsoft.com/office/powerpoint/2010/main" val="994062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de-AT"/>
          </a:p>
        </p:txBody>
      </p:sp>
      <p:sp>
        <p:nvSpPr>
          <p:cNvPr id="3" name="Textplatzhalt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BF392987-28A0-473A-8771-24F8F41EB7F1}" type="slidenum">
              <a:rPr lang="de-AT" smtClean="0"/>
              <a:t>‹Nr.›</a:t>
            </a:fld>
            <a:endParaRPr lang="de-AT" dirty="0"/>
          </a:p>
        </p:txBody>
      </p:sp>
      <p:pic>
        <p:nvPicPr>
          <p:cNvPr id="7" name="Grafik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3681" y="160803"/>
            <a:ext cx="2067702" cy="1313163"/>
          </a:xfrm>
          <a:prstGeom prst="rect">
            <a:avLst/>
          </a:prstGeom>
        </p:spPr>
      </p:pic>
      <p:pic>
        <p:nvPicPr>
          <p:cNvPr id="8" name="Grafik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23035" y="6299200"/>
            <a:ext cx="1967228" cy="422276"/>
          </a:xfrm>
          <a:prstGeom prst="rect">
            <a:avLst/>
          </a:prstGeom>
        </p:spPr>
      </p:pic>
    </p:spTree>
    <p:extLst>
      <p:ext uri="{BB962C8B-B14F-4D97-AF65-F5344CB8AC3E}">
        <p14:creationId xmlns:p14="http://schemas.microsoft.com/office/powerpoint/2010/main" val="1917898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3" name="Inhaltsplatzhalt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Inhaltsplatzhalt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‹Nr.›</a:t>
            </a:fld>
            <a:endParaRPr lang="de-AT" dirty="0"/>
          </a:p>
        </p:txBody>
      </p:sp>
      <p:pic>
        <p:nvPicPr>
          <p:cNvPr id="8" name="Grafik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760370" y="6094641"/>
            <a:ext cx="1097880" cy="697245"/>
          </a:xfrm>
          <a:prstGeom prst="rect">
            <a:avLst/>
          </a:prstGeom>
        </p:spPr>
      </p:pic>
      <p:pic>
        <p:nvPicPr>
          <p:cNvPr id="9" name="Grafik 8"/>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23035" y="6299200"/>
            <a:ext cx="1967228" cy="422276"/>
          </a:xfrm>
          <a:prstGeom prst="rect">
            <a:avLst/>
          </a:prstGeom>
        </p:spPr>
      </p:pic>
    </p:spTree>
    <p:extLst>
      <p:ext uri="{BB962C8B-B14F-4D97-AF65-F5344CB8AC3E}">
        <p14:creationId xmlns:p14="http://schemas.microsoft.com/office/powerpoint/2010/main" val="1512911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en-US"/>
              <a:t>Click to edit Master title style</a:t>
            </a:r>
            <a:endParaRPr lang="de-AT"/>
          </a:p>
        </p:txBody>
      </p:sp>
      <p:sp>
        <p:nvSpPr>
          <p:cNvPr id="3" name="Textplatzhalt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Inhaltsplatzhalt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Textplatzhalt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Inhaltsplatzhalt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8" name="Fußzeilenplatzhalter 7"/>
          <p:cNvSpPr>
            <a:spLocks noGrp="1"/>
          </p:cNvSpPr>
          <p:nvPr>
            <p:ph type="ftr" sz="quarter" idx="11"/>
          </p:nvPr>
        </p:nvSpPr>
        <p:spPr/>
        <p:txBody>
          <a:bodyPr/>
          <a:lstStyle/>
          <a:p>
            <a:endParaRPr lang="de-AT" dirty="0"/>
          </a:p>
        </p:txBody>
      </p:sp>
      <p:sp>
        <p:nvSpPr>
          <p:cNvPr id="9" name="Foliennummernplatzhalter 8"/>
          <p:cNvSpPr>
            <a:spLocks noGrp="1"/>
          </p:cNvSpPr>
          <p:nvPr>
            <p:ph type="sldNum" sz="quarter" idx="12"/>
          </p:nvPr>
        </p:nvSpPr>
        <p:spPr/>
        <p:txBody>
          <a:bodyPr/>
          <a:lstStyle/>
          <a:p>
            <a:fld id="{BF392987-28A0-473A-8771-24F8F41EB7F1}" type="slidenum">
              <a:rPr lang="de-AT" smtClean="0"/>
              <a:t>‹Nr.›</a:t>
            </a:fld>
            <a:endParaRPr lang="de-AT" dirty="0"/>
          </a:p>
        </p:txBody>
      </p:sp>
      <p:pic>
        <p:nvPicPr>
          <p:cNvPr id="10" name="Grafik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760370" y="6094641"/>
            <a:ext cx="1097880" cy="697245"/>
          </a:xfrm>
          <a:prstGeom prst="rect">
            <a:avLst/>
          </a:prstGeom>
        </p:spPr>
      </p:pic>
      <p:pic>
        <p:nvPicPr>
          <p:cNvPr id="11" name="Grafik 10"/>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23035" y="6299200"/>
            <a:ext cx="1967228" cy="422276"/>
          </a:xfrm>
          <a:prstGeom prst="rect">
            <a:avLst/>
          </a:prstGeom>
        </p:spPr>
      </p:pic>
    </p:spTree>
    <p:extLst>
      <p:ext uri="{BB962C8B-B14F-4D97-AF65-F5344CB8AC3E}">
        <p14:creationId xmlns:p14="http://schemas.microsoft.com/office/powerpoint/2010/main" val="1600316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AT"/>
          </a:p>
        </p:txBody>
      </p:sp>
      <p:sp>
        <p:nvSpPr>
          <p:cNvPr id="4" name="Fußzeilenplatzhalter 3"/>
          <p:cNvSpPr>
            <a:spLocks noGrp="1"/>
          </p:cNvSpPr>
          <p:nvPr>
            <p:ph type="ftr" sz="quarter" idx="11"/>
          </p:nvPr>
        </p:nvSpPr>
        <p:spPr/>
        <p:txBody>
          <a:bodyPr/>
          <a:lstStyle/>
          <a:p>
            <a:endParaRPr lang="de-AT" dirty="0"/>
          </a:p>
        </p:txBody>
      </p:sp>
      <p:sp>
        <p:nvSpPr>
          <p:cNvPr id="5" name="Foliennummernplatzhalter 4"/>
          <p:cNvSpPr>
            <a:spLocks noGrp="1"/>
          </p:cNvSpPr>
          <p:nvPr>
            <p:ph type="sldNum" sz="quarter" idx="12"/>
          </p:nvPr>
        </p:nvSpPr>
        <p:spPr/>
        <p:txBody>
          <a:bodyPr/>
          <a:lstStyle/>
          <a:p>
            <a:fld id="{BF392987-28A0-473A-8771-24F8F41EB7F1}" type="slidenum">
              <a:rPr lang="de-AT" smtClean="0"/>
              <a:t>‹Nr.›</a:t>
            </a:fld>
            <a:endParaRPr lang="de-AT" dirty="0"/>
          </a:p>
        </p:txBody>
      </p:sp>
      <p:pic>
        <p:nvPicPr>
          <p:cNvPr id="6" name="Grafik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760370" y="6094641"/>
            <a:ext cx="1097880" cy="697245"/>
          </a:xfrm>
          <a:prstGeom prst="rect">
            <a:avLst/>
          </a:prstGeom>
        </p:spPr>
      </p:pic>
      <p:pic>
        <p:nvPicPr>
          <p:cNvPr id="7" name="Grafik 6"/>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23035" y="6299200"/>
            <a:ext cx="1967228" cy="422276"/>
          </a:xfrm>
          <a:prstGeom prst="rect">
            <a:avLst/>
          </a:prstGeom>
        </p:spPr>
      </p:pic>
    </p:spTree>
    <p:extLst>
      <p:ext uri="{BB962C8B-B14F-4D97-AF65-F5344CB8AC3E}">
        <p14:creationId xmlns:p14="http://schemas.microsoft.com/office/powerpoint/2010/main" val="3440334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A7073B3-B8A4-4A9F-A96A-2C180B3B6F5D}" type="datetimeFigureOut">
              <a:rPr lang="de-AT" smtClean="0"/>
              <a:t>27.10.2020</a:t>
            </a:fld>
            <a:endParaRPr lang="de-AT" dirty="0"/>
          </a:p>
        </p:txBody>
      </p:sp>
      <p:sp>
        <p:nvSpPr>
          <p:cNvPr id="3" name="Fußzeilenplatzhalter 2"/>
          <p:cNvSpPr>
            <a:spLocks noGrp="1"/>
          </p:cNvSpPr>
          <p:nvPr>
            <p:ph type="ftr" sz="quarter" idx="11"/>
          </p:nvPr>
        </p:nvSpPr>
        <p:spPr/>
        <p:txBody>
          <a:bodyPr/>
          <a:lstStyle/>
          <a:p>
            <a:endParaRPr lang="de-AT" dirty="0"/>
          </a:p>
        </p:txBody>
      </p:sp>
      <p:sp>
        <p:nvSpPr>
          <p:cNvPr id="4" name="Foliennummernplatzhalter 3"/>
          <p:cNvSpPr>
            <a:spLocks noGrp="1"/>
          </p:cNvSpPr>
          <p:nvPr>
            <p:ph type="sldNum" sz="quarter" idx="12"/>
          </p:nvPr>
        </p:nvSpPr>
        <p:spPr/>
        <p:txBody>
          <a:bodyPr/>
          <a:lstStyle/>
          <a:p>
            <a:fld id="{BF392987-28A0-473A-8771-24F8F41EB7F1}" type="slidenum">
              <a:rPr lang="de-AT" smtClean="0"/>
              <a:t>‹Nr.›</a:t>
            </a:fld>
            <a:endParaRPr lang="de-AT" dirty="0"/>
          </a:p>
        </p:txBody>
      </p:sp>
    </p:spTree>
    <p:extLst>
      <p:ext uri="{BB962C8B-B14F-4D97-AF65-F5344CB8AC3E}">
        <p14:creationId xmlns:p14="http://schemas.microsoft.com/office/powerpoint/2010/main" val="2792950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de-AT"/>
          </a:p>
        </p:txBody>
      </p:sp>
      <p:sp>
        <p:nvSpPr>
          <p:cNvPr id="3" name="Inhaltsplatzhalt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umsplatzhalter 4"/>
          <p:cNvSpPr>
            <a:spLocks noGrp="1"/>
          </p:cNvSpPr>
          <p:nvPr>
            <p:ph type="dt" sz="half" idx="10"/>
          </p:nvPr>
        </p:nvSpPr>
        <p:spPr/>
        <p:txBody>
          <a:bodyPr/>
          <a:lstStyle/>
          <a:p>
            <a:fld id="{CA7073B3-B8A4-4A9F-A96A-2C180B3B6F5D}" type="datetimeFigureOut">
              <a:rPr lang="de-AT" smtClean="0"/>
              <a:t>27.10.2020</a:t>
            </a:fld>
            <a:endParaRPr lang="de-AT" dirty="0"/>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‹Nr.›</a:t>
            </a:fld>
            <a:endParaRPr lang="de-AT" dirty="0"/>
          </a:p>
        </p:txBody>
      </p:sp>
    </p:spTree>
    <p:extLst>
      <p:ext uri="{BB962C8B-B14F-4D97-AF65-F5344CB8AC3E}">
        <p14:creationId xmlns:p14="http://schemas.microsoft.com/office/powerpoint/2010/main" val="2551998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de-AT"/>
          </a:p>
        </p:txBody>
      </p:sp>
      <p:sp>
        <p:nvSpPr>
          <p:cNvPr id="3" name="Bildplatzhalt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de-AT" dirty="0"/>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umsplatzhalter 4"/>
          <p:cNvSpPr>
            <a:spLocks noGrp="1"/>
          </p:cNvSpPr>
          <p:nvPr>
            <p:ph type="dt" sz="half" idx="10"/>
          </p:nvPr>
        </p:nvSpPr>
        <p:spPr/>
        <p:txBody>
          <a:bodyPr/>
          <a:lstStyle/>
          <a:p>
            <a:fld id="{CA7073B3-B8A4-4A9F-A96A-2C180B3B6F5D}" type="datetimeFigureOut">
              <a:rPr lang="de-AT" smtClean="0"/>
              <a:t>27.10.2020</a:t>
            </a:fld>
            <a:endParaRPr lang="de-AT" dirty="0"/>
          </a:p>
        </p:txBody>
      </p:sp>
      <p:sp>
        <p:nvSpPr>
          <p:cNvPr id="6" name="Fußzeilenplatzhalter 5"/>
          <p:cNvSpPr>
            <a:spLocks noGrp="1"/>
          </p:cNvSpPr>
          <p:nvPr>
            <p:ph type="ftr" sz="quarter" idx="11"/>
          </p:nvPr>
        </p:nvSpPr>
        <p:spPr/>
        <p:txBody>
          <a:bodyPr/>
          <a:lstStyle/>
          <a:p>
            <a:endParaRPr lang="de-AT" dirty="0"/>
          </a:p>
        </p:txBody>
      </p:sp>
      <p:sp>
        <p:nvSpPr>
          <p:cNvPr id="7" name="Foliennummernplatzhalter 6"/>
          <p:cNvSpPr>
            <a:spLocks noGrp="1"/>
          </p:cNvSpPr>
          <p:nvPr>
            <p:ph type="sldNum" sz="quarter" idx="12"/>
          </p:nvPr>
        </p:nvSpPr>
        <p:spPr/>
        <p:txBody>
          <a:bodyPr/>
          <a:lstStyle/>
          <a:p>
            <a:fld id="{BF392987-28A0-473A-8771-24F8F41EB7F1}" type="slidenum">
              <a:rPr lang="de-AT" smtClean="0"/>
              <a:t>‹Nr.›</a:t>
            </a:fld>
            <a:endParaRPr lang="de-AT" dirty="0"/>
          </a:p>
        </p:txBody>
      </p:sp>
    </p:spTree>
    <p:extLst>
      <p:ext uri="{BB962C8B-B14F-4D97-AF65-F5344CB8AC3E}">
        <p14:creationId xmlns:p14="http://schemas.microsoft.com/office/powerpoint/2010/main" val="1867626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Titelmasterformat durch Klicken bearbeiten</a:t>
            </a:r>
            <a:endParaRPr lang="de-AT"/>
          </a:p>
        </p:txBody>
      </p:sp>
      <p:sp>
        <p:nvSpPr>
          <p:cNvPr id="3" name="Textplatzhalt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DFEAAD3-FFDB-4E0C-A6C1-ECE8D80FA51D}" type="datetimeFigureOut">
              <a:rPr lang="de-AT" smtClean="0"/>
              <a:t>27.10.2020</a:t>
            </a:fld>
            <a:endParaRPr lang="de-AT" dirty="0"/>
          </a:p>
        </p:txBody>
      </p:sp>
      <p:sp>
        <p:nvSpPr>
          <p:cNvPr id="5" name="Fußzeilenplatzhalt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AT" dirty="0"/>
          </a:p>
        </p:txBody>
      </p:sp>
      <p:sp>
        <p:nvSpPr>
          <p:cNvPr id="6" name="Foliennummernplatzhalt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F392987-28A0-473A-8771-24F8F41EB7F1}" type="slidenum">
              <a:rPr lang="de-AT" smtClean="0"/>
              <a:t>‹Nr.›</a:t>
            </a:fld>
            <a:endParaRPr lang="de-AT" dirty="0"/>
          </a:p>
        </p:txBody>
      </p:sp>
    </p:spTree>
    <p:extLst>
      <p:ext uri="{BB962C8B-B14F-4D97-AF65-F5344CB8AC3E}">
        <p14:creationId xmlns:p14="http://schemas.microsoft.com/office/powerpoint/2010/main" val="9625787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6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4lent.e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s://unsplash.com/s/photos/business-woman?utm_source=unsplash&amp;utm_medium=referral&amp;utm_content=creditCopyText" TargetMode="External"/><Relationship Id="rId5" Type="http://schemas.openxmlformats.org/officeDocument/2006/relationships/hyperlink" Target="https://unsplash.com/@cowomen?utm_source=unsplash&amp;utm_medium=referral&amp;utm_content=creditCopyText" TargetMode="Externa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5.png"/><Relationship Id="rId7" Type="http://schemas.openxmlformats.org/officeDocument/2006/relationships/diagramQuickStyle" Target="../diagrams/quickStyle2.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8.jpeg"/><Relationship Id="rId9" Type="http://schemas.microsoft.com/office/2007/relationships/diagramDrawing" Target="../diagrams/drawing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padlet.com/thomas_troebinger1/wall_of_talents"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hyperlink" Target="https://www.duden.de/rechtschreibung/Talent" TargetMode="External"/><Relationship Id="rId5" Type="http://schemas.openxmlformats.org/officeDocument/2006/relationships/hyperlink" Target="https://www.oxfordlearnersdictionaries.com/definition/english/talent?q=talent" TargetMode="Externa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unsplash.com/s/photos/checkin?utm_source=unsplash&amp;utm_medium=referral&amp;utm_content=creditCopyText" TargetMode="External"/><Relationship Id="rId5" Type="http://schemas.openxmlformats.org/officeDocument/2006/relationships/hyperlink" Target="https://unsplash.com/@proxyclick?utm_source=unsplash&amp;utm_medium=referral&amp;utm_content=creditCopyText" TargetMode="Externa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https://unsplash.com/s/photos/business?utm_source=unsplash&amp;utm_medium=referral&amp;utm_content=creditCopyText" TargetMode="External"/><Relationship Id="rId5" Type="http://schemas.openxmlformats.org/officeDocument/2006/relationships/hyperlink" Target="https://unsplash.com/@marvelous?utm_source=unsplash&amp;utm_medium=referral&amp;utm_content=creditCopyText" TargetMode="Externa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hyperlink" Target="https://unsplash.com/s/photos/business?utm_source=unsplash&amp;utm_medium=referral&amp;utm_content=creditCopyText" TargetMode="External"/><Relationship Id="rId5" Type="http://schemas.openxmlformats.org/officeDocument/2006/relationships/hyperlink" Target="https://unsplash.com/@marvelous?utm_source=unsplash&amp;utm_medium=referral&amp;utm_content=creditCopyText" TargetMode="External"/><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hyperlink" Target="https://unsplash.com/s/photos/business?utm_source=unsplash&amp;utm_medium=referral&amp;utm_content=creditCopyText" TargetMode="External"/><Relationship Id="rId5" Type="http://schemas.openxmlformats.org/officeDocument/2006/relationships/hyperlink" Target="https://unsplash.com/@marvelous?utm_source=unsplash&amp;utm_medium=referral&amp;utm_content=creditCopyText" TargetMode="External"/><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hyperlink" Target="https://unsplash.com/s/photos/group?utm_source=unsplash&amp;utm_medium=referral&amp;utm_content=creditCopyText" TargetMode="External"/><Relationship Id="rId5" Type="http://schemas.openxmlformats.org/officeDocument/2006/relationships/hyperlink" Target="https://unsplash.com/@yiranding?utm_source=unsplash&amp;utm_medium=referral&amp;utm_content=creditCopyText" TargetMode="External"/><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hyperlink" Target="https://unsplash.com/s/photos/group?utm_source=unsplash&amp;utm_medium=referral&amp;utm_content=creditCopyText" TargetMode="External"/><Relationship Id="rId5" Type="http://schemas.openxmlformats.org/officeDocument/2006/relationships/hyperlink" Target="https://unsplash.com/@yiranding?utm_source=unsplash&amp;utm_medium=referral&amp;utm_content=creditCopyText" TargetMode="External"/><Relationship Id="rId4" Type="http://schemas.openxmlformats.org/officeDocument/2006/relationships/image" Target="../media/image14.jpe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hyperlink" Target="https://unsplash.com/s/photos/creed?utm_source=unsplash&amp;utm_medium=referral&amp;utm_content=creditCopyText" TargetMode="External"/><Relationship Id="rId5" Type="http://schemas.openxmlformats.org/officeDocument/2006/relationships/hyperlink" Target="https://unsplash.com/@worldsbetweenlines?utm_source=unsplash&amp;utm_medium=referral&amp;utm_content=creditCopyText" TargetMode="External"/><Relationship Id="rId4" Type="http://schemas.openxmlformats.org/officeDocument/2006/relationships/image" Target="../media/image15.jpe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hyperlink" Target="https://unsplash.com/s/photos/group?utm_source=unsplash&amp;utm_medium=referral&amp;utm_content=creditCopyText" TargetMode="External"/><Relationship Id="rId5" Type="http://schemas.openxmlformats.org/officeDocument/2006/relationships/hyperlink" Target="https://unsplash.com/@yiranding?utm_source=unsplash&amp;utm_medium=referral&amp;utm_content=creditCopyText" TargetMode="External"/><Relationship Id="rId4" Type="http://schemas.openxmlformats.org/officeDocument/2006/relationships/image" Target="../media/image14.jpe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hyperlink" Target="https://pixabay.com/de/?utm_source=link-attribution&amp;utm_medium=referral&amp;utm_campaign=image&amp;utm_content=3568221" TargetMode="External"/><Relationship Id="rId5" Type="http://schemas.openxmlformats.org/officeDocument/2006/relationships/hyperlink" Target="https://pixabay.com/de/users/mohamed_hassan-5229782/?utm_source=link-attribution&amp;utm_medium=referral&amp;utm_campaign=image&amp;utm_content=3568221" TargetMode="External"/><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hyperlink" Target="https://pixabay.com/de/?utm_source=link-attribution&amp;utm_medium=referral&amp;utm_campaign=image&amp;utm_content=3568221" TargetMode="External"/><Relationship Id="rId5" Type="http://schemas.openxmlformats.org/officeDocument/2006/relationships/hyperlink" Target="https://pixabay.com/de/users/mohamed_hassan-5229782/?utm_source=link-attribution&amp;utm_medium=referral&amp;utm_campaign=image&amp;utm_content=3568221" TargetMode="External"/><Relationship Id="rId4" Type="http://schemas.openxmlformats.org/officeDocument/2006/relationships/image" Target="../media/image16.jpeg"/></Relationships>
</file>

<file path=ppt/slides/_rels/slide31.xml.rels><?xml version="1.0" encoding="UTF-8" standalone="yes"?>
<Relationships xmlns="http://schemas.openxmlformats.org/package/2006/relationships"><Relationship Id="rId8" Type="http://schemas.openxmlformats.org/officeDocument/2006/relationships/hyperlink" Target="https://pixabay.com/de/?utm_source=link-attribution&amp;utm_medium=referral&amp;utm_campaign=image&amp;utm_content=3568221" TargetMode="External"/><Relationship Id="rId3" Type="http://schemas.openxmlformats.org/officeDocument/2006/relationships/hyperlink" Target="https://www.jnj.com/credo/" TargetMode="External"/><Relationship Id="rId7" Type="http://schemas.openxmlformats.org/officeDocument/2006/relationships/hyperlink" Target="https://pixabay.com/de/users/mohamed_hassan-5229782/?utm_source=link-attribution&amp;utm_medium=referral&amp;utm_campaign=image&amp;utm_content=3568221"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5.png"/><Relationship Id="rId4" Type="http://schemas.openxmlformats.org/officeDocument/2006/relationships/hyperlink" Target="https://www.starbucks.com/about-us/company-information/mission-statement"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hyperlink" Target="https://pixabay.com/de/?utm_source=link-attribution&amp;utm_medium=referral&amp;utm_campaign=image&amp;utm_content=3568221" TargetMode="External"/><Relationship Id="rId5" Type="http://schemas.openxmlformats.org/officeDocument/2006/relationships/hyperlink" Target="https://pixabay.com/de/users/mohamed_hassan-5229782/?utm_source=link-attribution&amp;utm_medium=referral&amp;utm_campaign=image&amp;utm_content=3568221" TargetMode="External"/><Relationship Id="rId4" Type="http://schemas.openxmlformats.org/officeDocument/2006/relationships/image" Target="../media/image16.jpe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www.duden.de/rechtschreibung/Talent" TargetMode="External"/><Relationship Id="rId2" Type="http://schemas.openxmlformats.org/officeDocument/2006/relationships/hyperlink" Target="https://www.oxfordlearnersdictionaries.com/definition/english/talent?q=talent"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png"/><Relationship Id="rId7" Type="http://schemas.openxmlformats.org/officeDocument/2006/relationships/image" Target="../media/image20.jpe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5.pn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unsplash.com/s/photos/business-man?utm_source=unsplash&amp;utm_medium=referral&amp;utm_content=creditCopyText" TargetMode="External"/><Relationship Id="rId5" Type="http://schemas.openxmlformats.org/officeDocument/2006/relationships/hyperlink" Target="https://unsplash.com/@madebymarius?utm_source=unsplash&amp;utm_medium=referral&amp;utm_content=creditCopyText" TargetMode="Externa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04868" y="2034406"/>
            <a:ext cx="8520600" cy="2094562"/>
          </a:xfrm>
          <a:prstGeom prst="rect">
            <a:avLst/>
          </a:prstGeom>
        </p:spPr>
        <p:txBody>
          <a:bodyPr spcFirstLastPara="1" vert="horz" wrap="square" lIns="91425" tIns="91425" rIns="91425" bIns="91425" rtlCol="0" anchor="b" anchorCtr="0">
            <a:noAutofit/>
          </a:bodyPr>
          <a:lstStyle/>
          <a:p>
            <a:pPr lvl="0"/>
            <a:r>
              <a:rPr lang="en-GB" sz="4600" b="1" spc="50" dirty="0">
                <a:ln w="0"/>
                <a:effectLst>
                  <a:innerShdw blurRad="63500" dist="50800" dir="13500000">
                    <a:srgbClr val="000000">
                      <a:alpha val="50000"/>
                    </a:srgbClr>
                  </a:innerShdw>
                </a:effectLst>
              </a:rPr>
              <a:t>Talent 4.0 – </a:t>
            </a:r>
            <a:br>
              <a:rPr lang="en-GB" sz="4600" b="1" spc="50" dirty="0">
                <a:ln w="0"/>
                <a:effectLst>
                  <a:innerShdw blurRad="63500" dist="50800" dir="13500000">
                    <a:srgbClr val="000000">
                      <a:alpha val="50000"/>
                    </a:srgbClr>
                  </a:innerShdw>
                </a:effectLst>
              </a:rPr>
            </a:br>
            <a:r>
              <a:rPr lang="en-GB" sz="4600" b="1" spc="50" dirty="0">
                <a:ln w="0"/>
                <a:effectLst>
                  <a:innerShdw blurRad="63500" dist="50800" dir="13500000">
                    <a:srgbClr val="000000">
                      <a:alpha val="50000"/>
                    </a:srgbClr>
                  </a:innerShdw>
                </a:effectLst>
              </a:rPr>
              <a:t>Talent Management for SMEs</a:t>
            </a:r>
            <a:br>
              <a:rPr lang="en-GB" sz="4600" b="1" spc="50" dirty="0">
                <a:ln w="0"/>
                <a:effectLst>
                  <a:innerShdw blurRad="63500" dist="50800" dir="13500000">
                    <a:srgbClr val="000000">
                      <a:alpha val="50000"/>
                    </a:srgbClr>
                  </a:innerShdw>
                </a:effectLst>
              </a:rPr>
            </a:br>
            <a:r>
              <a:rPr lang="en-GB" sz="4600" b="1" spc="50" dirty="0">
                <a:ln w="0"/>
                <a:effectLst>
                  <a:innerShdw blurRad="63500" dist="50800" dir="13500000">
                    <a:srgbClr val="000000">
                      <a:alpha val="50000"/>
                    </a:srgbClr>
                  </a:innerShdw>
                </a:effectLst>
              </a:rPr>
              <a:t>Training Programme</a:t>
            </a:r>
            <a:endParaRPr sz="4800" b="1" spc="50" dirty="0">
              <a:ln w="0"/>
              <a:effectLst>
                <a:innerShdw blurRad="63500" dist="50800" dir="13500000">
                  <a:srgbClr val="000000">
                    <a:alpha val="50000"/>
                  </a:srgbClr>
                </a:innerShdw>
              </a:effectLst>
            </a:endParaRPr>
          </a:p>
        </p:txBody>
      </p:sp>
      <p:sp>
        <p:nvSpPr>
          <p:cNvPr id="2" name="TextBox 1">
            <a:extLst>
              <a:ext uri="{FF2B5EF4-FFF2-40B4-BE49-F238E27FC236}">
                <a16:creationId xmlns:a16="http://schemas.microsoft.com/office/drawing/2014/main" id="{340489AB-6B8C-4A79-B8F6-6BBF45C01F44}"/>
              </a:ext>
            </a:extLst>
          </p:cNvPr>
          <p:cNvSpPr txBox="1"/>
          <p:nvPr/>
        </p:nvSpPr>
        <p:spPr>
          <a:xfrm>
            <a:off x="3322040" y="4446165"/>
            <a:ext cx="2147582" cy="369332"/>
          </a:xfrm>
          <a:prstGeom prst="rect">
            <a:avLst/>
          </a:prstGeom>
          <a:noFill/>
        </p:spPr>
        <p:txBody>
          <a:bodyPr wrap="square" rtlCol="0">
            <a:spAutoFit/>
          </a:bodyPr>
          <a:lstStyle/>
          <a:p>
            <a:r>
              <a:rPr lang="sv-SE" dirty="0">
                <a:hlinkClick r:id="rId3"/>
              </a:rPr>
              <a:t>https://t4lent.eu/</a:t>
            </a:r>
            <a:endParaRPr lang="en-SE" dirty="0"/>
          </a:p>
        </p:txBody>
      </p:sp>
      <p:pic>
        <p:nvPicPr>
          <p:cNvPr id="4" name="Picture 3" descr="A close up of a logo&#10;&#10;Description automatically generated">
            <a:extLst>
              <a:ext uri="{FF2B5EF4-FFF2-40B4-BE49-F238E27FC236}">
                <a16:creationId xmlns:a16="http://schemas.microsoft.com/office/drawing/2014/main" id="{6DE162E2-3A7C-49F5-98B6-6CDE8B83232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B85096CB-8D14-407D-919A-F227C038C295}"/>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68414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Case 01 – Talent, </a:t>
            </a:r>
            <a:r>
              <a:rPr lang="de-DE" sz="3400" b="1" dirty="0" err="1">
                <a:ln/>
                <a:solidFill>
                  <a:schemeClr val="bg1"/>
                </a:solidFill>
              </a:rPr>
              <a:t>why</a:t>
            </a:r>
            <a:r>
              <a:rPr lang="de-DE" sz="3400" b="1" dirty="0">
                <a:ln/>
                <a:solidFill>
                  <a:schemeClr val="bg1"/>
                </a:solidFill>
              </a:rPr>
              <a:t>?</a:t>
            </a:r>
            <a:endParaRPr lang="en-GB" sz="3400" b="1" dirty="0">
              <a:ln/>
              <a:solidFill>
                <a:schemeClr val="bg1"/>
              </a:solidFill>
            </a:endParaRPr>
          </a:p>
        </p:txBody>
      </p:sp>
      <p:sp>
        <p:nvSpPr>
          <p:cNvPr id="4" name="Rectangle 8">
            <a:extLst>
              <a:ext uri="{FF2B5EF4-FFF2-40B4-BE49-F238E27FC236}">
                <a16:creationId xmlns:a16="http://schemas.microsoft.com/office/drawing/2014/main" id="{963F6A1B-1C51-4094-8C5A-A8309CF7357D}"/>
              </a:ext>
            </a:extLst>
          </p:cNvPr>
          <p:cNvSpPr>
            <a:spLocks noChangeArrowheads="1"/>
          </p:cNvSpPr>
          <p:nvPr/>
        </p:nvSpPr>
        <p:spPr bwMode="auto">
          <a:xfrm>
            <a:off x="524425" y="540251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sp>
        <p:nvSpPr>
          <p:cNvPr id="5" name="Rectangle 9">
            <a:extLst>
              <a:ext uri="{FF2B5EF4-FFF2-40B4-BE49-F238E27FC236}">
                <a16:creationId xmlns:a16="http://schemas.microsoft.com/office/drawing/2014/main" id="{BA2C4D59-F262-436E-97CC-486DAA8FFE34}"/>
              </a:ext>
            </a:extLst>
          </p:cNvPr>
          <p:cNvSpPr>
            <a:spLocks noChangeArrowheads="1"/>
          </p:cNvSpPr>
          <p:nvPr/>
        </p:nvSpPr>
        <p:spPr bwMode="auto">
          <a:xfrm>
            <a:off x="524425" y="58597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pic>
        <p:nvPicPr>
          <p:cNvPr id="16" name="Picture 15" descr="A close up of a logo&#10;&#10;Description automatically generated">
            <a:extLst>
              <a:ext uri="{FF2B5EF4-FFF2-40B4-BE49-F238E27FC236}">
                <a16:creationId xmlns:a16="http://schemas.microsoft.com/office/drawing/2014/main" id="{A8E2F5AB-E497-4F45-A0C0-930EA33079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17" name="Rectangle 16">
            <a:extLst>
              <a:ext uri="{FF2B5EF4-FFF2-40B4-BE49-F238E27FC236}">
                <a16:creationId xmlns:a16="http://schemas.microsoft.com/office/drawing/2014/main" id="{5B09F719-24EC-4DDC-90A3-71AE68B7B41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8" name="Google Shape;55;p13">
            <a:extLst>
              <a:ext uri="{FF2B5EF4-FFF2-40B4-BE49-F238E27FC236}">
                <a16:creationId xmlns:a16="http://schemas.microsoft.com/office/drawing/2014/main" id="{99DFCC19-4E29-4531-B893-4EBE21DB92AC}"/>
              </a:ext>
            </a:extLst>
          </p:cNvPr>
          <p:cNvSpPr txBox="1">
            <a:spLocks/>
          </p:cNvSpPr>
          <p:nvPr/>
        </p:nvSpPr>
        <p:spPr>
          <a:xfrm>
            <a:off x="331225" y="2135423"/>
            <a:ext cx="4081749" cy="3810643"/>
          </a:xfrm>
          <a:prstGeom prst="rect">
            <a:avLst/>
          </a:prstGeom>
        </p:spPr>
        <p:txBody>
          <a:bodyPr spcFirstLastPara="1" vert="horz" wrap="square" lIns="91425" tIns="91425" rIns="91425" bIns="91425" rtlCol="0" anchor="t" anchorCtr="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de-DE" b="1" dirty="0"/>
              <a:t>Soft </a:t>
            </a:r>
            <a:r>
              <a:rPr lang="de-DE" b="1" dirty="0" err="1"/>
              <a:t>skills</a:t>
            </a:r>
            <a:endParaRPr lang="de-DE" b="1" dirty="0"/>
          </a:p>
          <a:p>
            <a:pPr marL="285750" indent="-285750" algn="l">
              <a:buFont typeface="Arial" panose="020B0604020202020204" pitchFamily="34" charset="0"/>
              <a:buChar char="•"/>
            </a:pPr>
            <a:r>
              <a:rPr lang="de-DE" dirty="0" err="1"/>
              <a:t>Reliable</a:t>
            </a:r>
            <a:r>
              <a:rPr lang="de-DE" dirty="0"/>
              <a:t> &amp; </a:t>
            </a:r>
            <a:r>
              <a:rPr lang="de-DE" dirty="0" err="1"/>
              <a:t>independent</a:t>
            </a:r>
            <a:r>
              <a:rPr lang="de-DE" dirty="0"/>
              <a:t> </a:t>
            </a:r>
            <a:r>
              <a:rPr lang="de-DE" dirty="0" err="1"/>
              <a:t>worker</a:t>
            </a:r>
            <a:endParaRPr lang="de-DE" dirty="0"/>
          </a:p>
          <a:p>
            <a:pPr marL="285750" indent="-285750" algn="l">
              <a:buFont typeface="Arial" panose="020B0604020202020204" pitchFamily="34" charset="0"/>
              <a:buChar char="•"/>
            </a:pPr>
            <a:r>
              <a:rPr lang="de-DE" dirty="0"/>
              <a:t>Great organisational </a:t>
            </a:r>
            <a:r>
              <a:rPr lang="de-DE" dirty="0" err="1"/>
              <a:t>skills</a:t>
            </a:r>
            <a:endParaRPr lang="de-DE" dirty="0"/>
          </a:p>
          <a:p>
            <a:pPr marL="285750" indent="-285750" algn="l">
              <a:buFont typeface="Arial" panose="020B0604020202020204" pitchFamily="34" charset="0"/>
              <a:buChar char="•"/>
            </a:pPr>
            <a:r>
              <a:rPr lang="de-DE" dirty="0"/>
              <a:t>High </a:t>
            </a:r>
            <a:r>
              <a:rPr lang="de-DE" dirty="0" err="1"/>
              <a:t>communication</a:t>
            </a:r>
            <a:r>
              <a:rPr lang="de-DE" dirty="0"/>
              <a:t> </a:t>
            </a:r>
            <a:r>
              <a:rPr lang="de-DE" dirty="0" err="1"/>
              <a:t>skills</a:t>
            </a:r>
            <a:r>
              <a:rPr lang="de-DE" dirty="0"/>
              <a:t> &amp; </a:t>
            </a:r>
            <a:r>
              <a:rPr lang="de-DE" dirty="0" err="1"/>
              <a:t>experience</a:t>
            </a:r>
            <a:endParaRPr lang="de-DE" dirty="0"/>
          </a:p>
          <a:p>
            <a:pPr marL="628650" lvl="1" indent="-285750" algn="l">
              <a:buFont typeface="Arial" panose="020B0604020202020204" pitchFamily="34" charset="0"/>
              <a:buChar char="•"/>
            </a:pPr>
            <a:r>
              <a:rPr lang="de-DE" dirty="0"/>
              <a:t>in </a:t>
            </a:r>
            <a:r>
              <a:rPr lang="de-DE" dirty="0" err="1"/>
              <a:t>group</a:t>
            </a:r>
            <a:r>
              <a:rPr lang="de-DE" dirty="0"/>
              <a:t> </a:t>
            </a:r>
            <a:r>
              <a:rPr lang="de-DE" dirty="0" err="1"/>
              <a:t>settings</a:t>
            </a:r>
            <a:endParaRPr lang="de-DE" dirty="0"/>
          </a:p>
          <a:p>
            <a:pPr marL="628650" lvl="1" indent="-285750" algn="l">
              <a:buFont typeface="Arial" panose="020B0604020202020204" pitchFamily="34" charset="0"/>
              <a:buChar char="•"/>
            </a:pPr>
            <a:r>
              <a:rPr lang="de-DE" dirty="0"/>
              <a:t>1 on 1</a:t>
            </a:r>
          </a:p>
          <a:p>
            <a:pPr marL="285750" indent="-285750" algn="l">
              <a:buFont typeface="Arial" panose="020B0604020202020204" pitchFamily="34" charset="0"/>
              <a:buChar char="•"/>
            </a:pPr>
            <a:r>
              <a:rPr lang="de-DE" dirty="0"/>
              <a:t>Europe-</a:t>
            </a:r>
            <a:r>
              <a:rPr lang="de-DE" dirty="0" err="1"/>
              <a:t>wide</a:t>
            </a:r>
            <a:r>
              <a:rPr lang="de-DE" dirty="0"/>
              <a:t> Network in </a:t>
            </a:r>
            <a:r>
              <a:rPr lang="de-DE" dirty="0" err="1"/>
              <a:t>education</a:t>
            </a:r>
            <a:r>
              <a:rPr lang="de-DE" dirty="0"/>
              <a:t> and </a:t>
            </a:r>
            <a:r>
              <a:rPr lang="de-DE" dirty="0" err="1"/>
              <a:t>training</a:t>
            </a:r>
            <a:endParaRPr lang="de-DE" dirty="0"/>
          </a:p>
          <a:p>
            <a:pPr marL="285750" indent="-285750" algn="l">
              <a:buFont typeface="Arial" panose="020B0604020202020204" pitchFamily="34" charset="0"/>
              <a:buChar char="•"/>
            </a:pPr>
            <a:r>
              <a:rPr lang="de-DE" dirty="0" err="1"/>
              <a:t>Bridging</a:t>
            </a:r>
            <a:r>
              <a:rPr lang="de-DE" dirty="0"/>
              <a:t> </a:t>
            </a:r>
            <a:r>
              <a:rPr lang="de-DE" dirty="0" err="1"/>
              <a:t>the</a:t>
            </a:r>
            <a:r>
              <a:rPr lang="de-DE" dirty="0"/>
              <a:t> </a:t>
            </a:r>
            <a:r>
              <a:rPr lang="de-DE" dirty="0" err="1"/>
              <a:t>gap</a:t>
            </a:r>
            <a:r>
              <a:rPr lang="de-DE" dirty="0"/>
              <a:t> </a:t>
            </a:r>
            <a:r>
              <a:rPr lang="de-DE" dirty="0" err="1"/>
              <a:t>between</a:t>
            </a:r>
            <a:r>
              <a:rPr lang="de-DE" dirty="0"/>
              <a:t> </a:t>
            </a:r>
            <a:r>
              <a:rPr lang="de-DE" dirty="0" err="1"/>
              <a:t>technology</a:t>
            </a:r>
            <a:r>
              <a:rPr lang="de-DE" dirty="0"/>
              <a:t> </a:t>
            </a:r>
            <a:r>
              <a:rPr lang="de-DE" dirty="0" err="1"/>
              <a:t>and</a:t>
            </a:r>
            <a:r>
              <a:rPr lang="de-DE" dirty="0"/>
              <a:t> </a:t>
            </a:r>
            <a:r>
              <a:rPr lang="de-DE" dirty="0" err="1"/>
              <a:t>its</a:t>
            </a:r>
            <a:r>
              <a:rPr lang="de-DE" dirty="0"/>
              <a:t> </a:t>
            </a:r>
            <a:r>
              <a:rPr lang="de-DE" dirty="0" err="1"/>
              <a:t>practical</a:t>
            </a:r>
            <a:r>
              <a:rPr lang="de-DE" dirty="0"/>
              <a:t> </a:t>
            </a:r>
            <a:r>
              <a:rPr lang="de-DE" dirty="0" err="1"/>
              <a:t>application</a:t>
            </a:r>
            <a:r>
              <a:rPr lang="de-DE" dirty="0"/>
              <a:t> in </a:t>
            </a:r>
            <a:r>
              <a:rPr lang="de-DE" dirty="0" err="1"/>
              <a:t>education</a:t>
            </a:r>
            <a:r>
              <a:rPr lang="de-DE" dirty="0"/>
              <a:t>.</a:t>
            </a:r>
          </a:p>
          <a:p>
            <a:pPr marL="285750" indent="-285750" algn="l">
              <a:buFont typeface="Arial" panose="020B0604020202020204" pitchFamily="34" charset="0"/>
              <a:buChar char="•"/>
            </a:pPr>
            <a:endParaRPr lang="de-DE" dirty="0"/>
          </a:p>
        </p:txBody>
      </p:sp>
      <p:sp>
        <p:nvSpPr>
          <p:cNvPr id="10" name="Google Shape;55;p13">
            <a:extLst>
              <a:ext uri="{FF2B5EF4-FFF2-40B4-BE49-F238E27FC236}">
                <a16:creationId xmlns:a16="http://schemas.microsoft.com/office/drawing/2014/main" id="{99DFCC19-4E29-4531-B893-4EBE21DB92AC}"/>
              </a:ext>
            </a:extLst>
          </p:cNvPr>
          <p:cNvSpPr txBox="1">
            <a:spLocks/>
          </p:cNvSpPr>
          <p:nvPr/>
        </p:nvSpPr>
        <p:spPr>
          <a:xfrm>
            <a:off x="4545063" y="2092245"/>
            <a:ext cx="4306762" cy="3810643"/>
          </a:xfrm>
          <a:prstGeom prst="rect">
            <a:avLst/>
          </a:prstGeom>
        </p:spPr>
        <p:txBody>
          <a:bodyPr spcFirstLastPara="1" vert="horz" wrap="square" lIns="91425" tIns="91425" rIns="91425" bIns="91425" rtlCol="0" anchor="t" anchorCtr="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de-DE" b="1" dirty="0"/>
              <a:t>Expertise</a:t>
            </a:r>
          </a:p>
          <a:p>
            <a:pPr marL="285750" indent="-285750" algn="l">
              <a:buFont typeface="Arial" panose="020B0604020202020204" pitchFamily="34" charset="0"/>
              <a:buChar char="•"/>
            </a:pPr>
            <a:r>
              <a:rPr lang="de-DE" dirty="0"/>
              <a:t>Writing Skills (</a:t>
            </a:r>
            <a:r>
              <a:rPr lang="de-DE" dirty="0" err="1"/>
              <a:t>Applications</a:t>
            </a:r>
            <a:r>
              <a:rPr lang="de-DE" dirty="0"/>
              <a:t>, </a:t>
            </a:r>
            <a:r>
              <a:rPr lang="de-DE" dirty="0" err="1"/>
              <a:t>reports</a:t>
            </a:r>
            <a:r>
              <a:rPr lang="de-DE" dirty="0"/>
              <a:t>, </a:t>
            </a:r>
            <a:r>
              <a:rPr lang="de-DE" dirty="0" err="1"/>
              <a:t>curricula</a:t>
            </a:r>
            <a:r>
              <a:rPr lang="de-DE" dirty="0"/>
              <a:t>)</a:t>
            </a:r>
          </a:p>
          <a:p>
            <a:pPr marL="285750" indent="-285750" algn="l">
              <a:buFont typeface="Arial" panose="020B0604020202020204" pitchFamily="34" charset="0"/>
              <a:buChar char="•"/>
            </a:pPr>
            <a:r>
              <a:rPr lang="de-DE" dirty="0"/>
              <a:t>Knowledge on Erasmus+ </a:t>
            </a:r>
            <a:r>
              <a:rPr lang="de-DE" dirty="0" err="1"/>
              <a:t>funding</a:t>
            </a:r>
            <a:r>
              <a:rPr lang="de-DE" dirty="0"/>
              <a:t> </a:t>
            </a:r>
            <a:r>
              <a:rPr lang="de-DE" dirty="0" err="1"/>
              <a:t>programmes</a:t>
            </a:r>
            <a:endParaRPr lang="de-DE" dirty="0"/>
          </a:p>
          <a:p>
            <a:pPr marL="285750" indent="-285750" algn="l">
              <a:buFont typeface="Arial" panose="020B0604020202020204" pitchFamily="34" charset="0"/>
              <a:buChar char="•"/>
            </a:pPr>
            <a:r>
              <a:rPr lang="de-DE" dirty="0"/>
              <a:t>Digital Skills on web </a:t>
            </a:r>
            <a:r>
              <a:rPr lang="de-DE" dirty="0" err="1"/>
              <a:t>applications</a:t>
            </a:r>
            <a:r>
              <a:rPr lang="de-DE" dirty="0"/>
              <a:t> </a:t>
            </a:r>
            <a:r>
              <a:rPr lang="de-DE" dirty="0" err="1"/>
              <a:t>for</a:t>
            </a:r>
            <a:r>
              <a:rPr lang="de-DE" dirty="0"/>
              <a:t> </a:t>
            </a:r>
            <a:r>
              <a:rPr lang="de-DE" dirty="0" err="1"/>
              <a:t>project</a:t>
            </a:r>
            <a:r>
              <a:rPr lang="de-DE" dirty="0"/>
              <a:t> </a:t>
            </a:r>
            <a:r>
              <a:rPr lang="de-DE" dirty="0" err="1"/>
              <a:t>management</a:t>
            </a:r>
            <a:r>
              <a:rPr lang="de-DE" dirty="0"/>
              <a:t> </a:t>
            </a:r>
            <a:r>
              <a:rPr lang="de-DE" dirty="0" err="1"/>
              <a:t>and</a:t>
            </a:r>
            <a:r>
              <a:rPr lang="de-DE" dirty="0"/>
              <a:t> </a:t>
            </a:r>
            <a:r>
              <a:rPr lang="de-DE" dirty="0" err="1"/>
              <a:t>education</a:t>
            </a:r>
            <a:endParaRPr lang="de-DE" dirty="0"/>
          </a:p>
          <a:p>
            <a:pPr marL="285750" indent="-285750" algn="l">
              <a:buFont typeface="Arial" panose="020B0604020202020204" pitchFamily="34" charset="0"/>
              <a:buChar char="•"/>
            </a:pPr>
            <a:r>
              <a:rPr lang="de-DE" dirty="0"/>
              <a:t>Performance: </a:t>
            </a:r>
          </a:p>
          <a:p>
            <a:pPr marL="628650" lvl="1" indent="-285750" algn="l">
              <a:buFont typeface="Arial" panose="020B0604020202020204" pitchFamily="34" charset="0"/>
              <a:buChar char="•"/>
            </a:pPr>
            <a:r>
              <a:rPr lang="de-DE" dirty="0" err="1"/>
              <a:t>Successful</a:t>
            </a:r>
            <a:r>
              <a:rPr lang="de-DE" dirty="0"/>
              <a:t> </a:t>
            </a:r>
            <a:r>
              <a:rPr lang="de-DE" dirty="0" err="1"/>
              <a:t>development</a:t>
            </a:r>
            <a:r>
              <a:rPr lang="de-DE" dirty="0"/>
              <a:t> </a:t>
            </a:r>
            <a:r>
              <a:rPr lang="de-DE" dirty="0" err="1"/>
              <a:t>of</a:t>
            </a:r>
            <a:r>
              <a:rPr lang="de-DE" dirty="0"/>
              <a:t> 5 </a:t>
            </a:r>
            <a:r>
              <a:rPr lang="de-DE" dirty="0" err="1"/>
              <a:t>course</a:t>
            </a:r>
            <a:r>
              <a:rPr lang="de-DE" dirty="0"/>
              <a:t> </a:t>
            </a:r>
            <a:r>
              <a:rPr lang="de-DE" dirty="0" err="1"/>
              <a:t>offers</a:t>
            </a:r>
            <a:endParaRPr lang="de-DE" dirty="0"/>
          </a:p>
          <a:p>
            <a:pPr marL="628650" lvl="1" indent="-285750" algn="l">
              <a:buFont typeface="Arial" panose="020B0604020202020204" pitchFamily="34" charset="0"/>
              <a:buChar char="•"/>
            </a:pPr>
            <a:r>
              <a:rPr lang="de-DE" dirty="0" err="1"/>
              <a:t>Delivery</a:t>
            </a:r>
            <a:r>
              <a:rPr lang="de-DE" dirty="0"/>
              <a:t> </a:t>
            </a:r>
            <a:r>
              <a:rPr lang="de-DE" dirty="0" err="1"/>
              <a:t>of</a:t>
            </a:r>
            <a:r>
              <a:rPr lang="de-DE" dirty="0"/>
              <a:t> 5 </a:t>
            </a:r>
            <a:r>
              <a:rPr lang="de-DE" dirty="0" err="1"/>
              <a:t>successful</a:t>
            </a:r>
            <a:r>
              <a:rPr lang="de-DE" dirty="0"/>
              <a:t> Erasmus </a:t>
            </a:r>
            <a:r>
              <a:rPr lang="de-DE" dirty="0" err="1"/>
              <a:t>projects</a:t>
            </a:r>
            <a:endParaRPr lang="de-DE" dirty="0"/>
          </a:p>
          <a:p>
            <a:pPr marL="628650" lvl="1" indent="-285750" algn="l">
              <a:buFont typeface="Arial" panose="020B0604020202020204" pitchFamily="34" charset="0"/>
              <a:buChar char="•"/>
            </a:pPr>
            <a:r>
              <a:rPr lang="de-DE" dirty="0" err="1"/>
              <a:t>Several</a:t>
            </a:r>
            <a:r>
              <a:rPr lang="de-DE" dirty="0"/>
              <a:t> Awards</a:t>
            </a:r>
          </a:p>
          <a:p>
            <a:pPr marL="285750" indent="-285750" algn="l">
              <a:buFont typeface="Arial" panose="020B0604020202020204" pitchFamily="34" charset="0"/>
              <a:buChar char="•"/>
            </a:pPr>
            <a:endParaRPr lang="de-DE" dirty="0"/>
          </a:p>
        </p:txBody>
      </p:sp>
    </p:spTree>
    <p:extLst>
      <p:ext uri="{BB962C8B-B14F-4D97-AF65-F5344CB8AC3E}">
        <p14:creationId xmlns:p14="http://schemas.microsoft.com/office/powerpoint/2010/main" val="2836677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694969"/>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Case 02 – Company Profile</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315048"/>
            <a:ext cx="6440792" cy="2639841"/>
          </a:xfrm>
          <a:prstGeom prst="rect">
            <a:avLst/>
          </a:prstGeom>
        </p:spPr>
        <p:txBody>
          <a:bodyPr spcFirstLastPara="1" vert="horz" wrap="square" lIns="91425" tIns="91425" rIns="91425" bIns="91425" rtlCol="0" anchor="t" anchorCtr="0">
            <a:noAutofit/>
          </a:bodyPr>
          <a:lstStyle/>
          <a:p>
            <a:pPr algn="l"/>
            <a:r>
              <a:rPr lang="de-DE" b="1" dirty="0"/>
              <a:t>Case 01: </a:t>
            </a:r>
            <a:r>
              <a:rPr lang="de-DE" b="1" dirty="0" err="1"/>
              <a:t>YourCareer</a:t>
            </a:r>
            <a:r>
              <a:rPr lang="de-DE" b="1" dirty="0"/>
              <a:t> Inc.</a:t>
            </a:r>
          </a:p>
          <a:p>
            <a:pPr marL="285750" indent="-285750" algn="l">
              <a:buFont typeface="Arial" panose="020B0604020202020204" pitchFamily="34" charset="0"/>
              <a:buChar char="•"/>
            </a:pPr>
            <a:r>
              <a:rPr lang="de-DE" dirty="0" err="1"/>
              <a:t>Consultancy</a:t>
            </a:r>
            <a:r>
              <a:rPr lang="de-DE" dirty="0"/>
              <a:t> firm</a:t>
            </a:r>
          </a:p>
          <a:p>
            <a:pPr marL="285750" indent="-285750" algn="l">
              <a:buFont typeface="Arial" panose="020B0604020202020204" pitchFamily="34" charset="0"/>
              <a:buChar char="•"/>
            </a:pPr>
            <a:r>
              <a:rPr lang="de-DE" dirty="0"/>
              <a:t>Career </a:t>
            </a:r>
            <a:r>
              <a:rPr lang="de-DE" dirty="0" err="1"/>
              <a:t>guidance</a:t>
            </a:r>
            <a:r>
              <a:rPr lang="de-DE" dirty="0"/>
              <a:t> </a:t>
            </a:r>
            <a:r>
              <a:rPr lang="de-DE" dirty="0" err="1"/>
              <a:t>for</a:t>
            </a:r>
            <a:r>
              <a:rPr lang="de-DE" dirty="0"/>
              <a:t> </a:t>
            </a:r>
            <a:r>
              <a:rPr lang="de-DE" dirty="0" err="1"/>
              <a:t>young</a:t>
            </a:r>
            <a:r>
              <a:rPr lang="de-DE" dirty="0"/>
              <a:t> </a:t>
            </a:r>
            <a:r>
              <a:rPr lang="de-DE" dirty="0" err="1"/>
              <a:t>adults</a:t>
            </a:r>
            <a:endParaRPr lang="de-DE" dirty="0"/>
          </a:p>
          <a:p>
            <a:pPr marL="285750" indent="-285750" algn="l">
              <a:buFont typeface="Arial" panose="020B0604020202020204" pitchFamily="34" charset="0"/>
              <a:buChar char="•"/>
            </a:pPr>
            <a:r>
              <a:rPr lang="de-DE" dirty="0"/>
              <a:t>Working </a:t>
            </a:r>
            <a:r>
              <a:rPr lang="de-DE" dirty="0" err="1"/>
              <a:t>fields</a:t>
            </a:r>
            <a:r>
              <a:rPr lang="de-DE" dirty="0"/>
              <a:t>:</a:t>
            </a:r>
          </a:p>
          <a:p>
            <a:pPr marL="628650" lvl="1" indent="-285750" algn="l">
              <a:buFont typeface="Arial" panose="020B0604020202020204" pitchFamily="34" charset="0"/>
              <a:buChar char="•"/>
            </a:pPr>
            <a:r>
              <a:rPr lang="de-DE" dirty="0"/>
              <a:t>Psychometric testing</a:t>
            </a:r>
          </a:p>
          <a:p>
            <a:pPr marL="628650" lvl="1" indent="-285750" algn="l">
              <a:buFont typeface="Arial" panose="020B0604020202020204" pitchFamily="34" charset="0"/>
              <a:buChar char="•"/>
            </a:pPr>
            <a:r>
              <a:rPr lang="de-DE" dirty="0" err="1"/>
              <a:t>Consultancy</a:t>
            </a:r>
            <a:r>
              <a:rPr lang="de-DE" dirty="0"/>
              <a:t> </a:t>
            </a:r>
            <a:r>
              <a:rPr lang="de-DE" dirty="0" err="1"/>
              <a:t>of</a:t>
            </a:r>
            <a:r>
              <a:rPr lang="de-DE" dirty="0"/>
              <a:t> </a:t>
            </a:r>
            <a:r>
              <a:rPr lang="de-DE" dirty="0" err="1"/>
              <a:t>young</a:t>
            </a:r>
            <a:r>
              <a:rPr lang="de-DE" dirty="0"/>
              <a:t> </a:t>
            </a:r>
            <a:r>
              <a:rPr lang="de-DE" dirty="0" err="1"/>
              <a:t>adults</a:t>
            </a:r>
            <a:endParaRPr lang="de-DE" dirty="0"/>
          </a:p>
          <a:p>
            <a:pPr marL="628650" lvl="1" indent="-285750" algn="l">
              <a:buFont typeface="Arial" panose="020B0604020202020204" pitchFamily="34" charset="0"/>
              <a:buChar char="•"/>
            </a:pPr>
            <a:r>
              <a:rPr lang="de-DE" dirty="0"/>
              <a:t>Consultancy of companies</a:t>
            </a:r>
          </a:p>
        </p:txBody>
      </p:sp>
      <p:sp>
        <p:nvSpPr>
          <p:cNvPr id="4" name="Rectangle 8">
            <a:extLst>
              <a:ext uri="{FF2B5EF4-FFF2-40B4-BE49-F238E27FC236}">
                <a16:creationId xmlns:a16="http://schemas.microsoft.com/office/drawing/2014/main" id="{963F6A1B-1C51-4094-8C5A-A8309CF7357D}"/>
              </a:ext>
            </a:extLst>
          </p:cNvPr>
          <p:cNvSpPr>
            <a:spLocks noChangeArrowheads="1"/>
          </p:cNvSpPr>
          <p:nvPr/>
        </p:nvSpPr>
        <p:spPr bwMode="auto">
          <a:xfrm>
            <a:off x="524425" y="540251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sp>
        <p:nvSpPr>
          <p:cNvPr id="5" name="Rectangle 9">
            <a:extLst>
              <a:ext uri="{FF2B5EF4-FFF2-40B4-BE49-F238E27FC236}">
                <a16:creationId xmlns:a16="http://schemas.microsoft.com/office/drawing/2014/main" id="{BA2C4D59-F262-436E-97CC-486DAA8FFE34}"/>
              </a:ext>
            </a:extLst>
          </p:cNvPr>
          <p:cNvSpPr>
            <a:spLocks noChangeArrowheads="1"/>
          </p:cNvSpPr>
          <p:nvPr/>
        </p:nvSpPr>
        <p:spPr bwMode="auto">
          <a:xfrm>
            <a:off x="524425" y="58597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pic>
        <p:nvPicPr>
          <p:cNvPr id="16" name="Picture 15" descr="A close up of a logo&#10;&#10;Description automatically generated">
            <a:extLst>
              <a:ext uri="{FF2B5EF4-FFF2-40B4-BE49-F238E27FC236}">
                <a16:creationId xmlns:a16="http://schemas.microsoft.com/office/drawing/2014/main" id="{A8E2F5AB-E497-4F45-A0C0-930EA33079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17" name="Rectangle 16">
            <a:extLst>
              <a:ext uri="{FF2B5EF4-FFF2-40B4-BE49-F238E27FC236}">
                <a16:creationId xmlns:a16="http://schemas.microsoft.com/office/drawing/2014/main" id="{5B09F719-24EC-4DDC-90A3-71AE68B7B41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3026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694969"/>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Case 02- </a:t>
            </a:r>
            <a:r>
              <a:rPr lang="de-DE" sz="3400" b="1" dirty="0" err="1">
                <a:ln/>
                <a:solidFill>
                  <a:schemeClr val="bg1"/>
                </a:solidFill>
              </a:rPr>
              <a:t>Staff</a:t>
            </a:r>
            <a:r>
              <a:rPr lang="de-DE" sz="3400" b="1" dirty="0">
                <a:ln/>
                <a:solidFill>
                  <a:schemeClr val="bg1"/>
                </a:solidFill>
              </a:rPr>
              <a:t> Profile</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9"/>
            <a:ext cx="4081749" cy="3810643"/>
          </a:xfrm>
          <a:prstGeom prst="rect">
            <a:avLst/>
          </a:prstGeom>
        </p:spPr>
        <p:txBody>
          <a:bodyPr spcFirstLastPara="1" vert="horz" wrap="square" lIns="91425" tIns="91425" rIns="91425" bIns="91425" rtlCol="0" anchor="t" anchorCtr="0">
            <a:noAutofit/>
          </a:bodyPr>
          <a:lstStyle/>
          <a:p>
            <a:pPr algn="l"/>
            <a:r>
              <a:rPr lang="de-DE" b="1" dirty="0"/>
              <a:t>Melinda S., 31 </a:t>
            </a:r>
            <a:r>
              <a:rPr lang="de-DE" b="1" dirty="0" err="1"/>
              <a:t>years</a:t>
            </a:r>
            <a:r>
              <a:rPr lang="de-DE" b="1" dirty="0"/>
              <a:t> </a:t>
            </a:r>
            <a:r>
              <a:rPr lang="de-DE" b="1" dirty="0" err="1"/>
              <a:t>old</a:t>
            </a:r>
            <a:endParaRPr lang="de-DE" b="1" dirty="0"/>
          </a:p>
          <a:p>
            <a:pPr marL="285750" indent="-285750" algn="l">
              <a:buFont typeface="Arial" panose="020B0604020202020204" pitchFamily="34" charset="0"/>
              <a:buChar char="•"/>
            </a:pPr>
            <a:r>
              <a:rPr lang="de-DE" dirty="0"/>
              <a:t>Supervisor</a:t>
            </a:r>
          </a:p>
          <a:p>
            <a:pPr marL="285750" indent="-285750" algn="l">
              <a:buFont typeface="Arial" panose="020B0604020202020204" pitchFamily="34" charset="0"/>
              <a:buChar char="•"/>
            </a:pPr>
            <a:r>
              <a:rPr lang="de-DE" dirty="0"/>
              <a:t>Education: </a:t>
            </a:r>
          </a:p>
          <a:p>
            <a:pPr marL="628650" lvl="1" indent="-285750" algn="l">
              <a:buFont typeface="Arial" panose="020B0604020202020204" pitchFamily="34" charset="0"/>
              <a:buChar char="•"/>
            </a:pPr>
            <a:r>
              <a:rPr lang="de-DE" dirty="0"/>
              <a:t>MA in </a:t>
            </a:r>
            <a:r>
              <a:rPr lang="de-DE" dirty="0" err="1"/>
              <a:t>Psychology</a:t>
            </a:r>
            <a:endParaRPr lang="de-DE" dirty="0"/>
          </a:p>
          <a:p>
            <a:pPr marL="285750" indent="-285750" algn="l">
              <a:buFont typeface="Arial" panose="020B0604020202020204" pitchFamily="34" charset="0"/>
              <a:buChar char="•"/>
            </a:pPr>
            <a:r>
              <a:rPr lang="de-DE" dirty="0"/>
              <a:t>Working </a:t>
            </a:r>
            <a:r>
              <a:rPr lang="de-DE" dirty="0" err="1"/>
              <a:t>fields</a:t>
            </a:r>
            <a:r>
              <a:rPr lang="de-DE" dirty="0"/>
              <a:t>:</a:t>
            </a:r>
          </a:p>
          <a:p>
            <a:pPr marL="628650" lvl="1" indent="-285750" algn="l">
              <a:buFont typeface="Arial" panose="020B0604020202020204" pitchFamily="34" charset="0"/>
              <a:buChar char="•"/>
            </a:pPr>
            <a:r>
              <a:rPr lang="de-DE" dirty="0"/>
              <a:t>Supervision </a:t>
            </a:r>
            <a:r>
              <a:rPr lang="de-DE" dirty="0" err="1"/>
              <a:t>of</a:t>
            </a:r>
            <a:r>
              <a:rPr lang="de-DE" dirty="0"/>
              <a:t> </a:t>
            </a:r>
            <a:r>
              <a:rPr lang="de-DE" dirty="0" err="1"/>
              <a:t>psychometric</a:t>
            </a:r>
            <a:r>
              <a:rPr lang="de-DE" dirty="0"/>
              <a:t> </a:t>
            </a:r>
            <a:r>
              <a:rPr lang="de-DE" dirty="0" err="1"/>
              <a:t>testing</a:t>
            </a:r>
            <a:endParaRPr lang="de-DE" dirty="0"/>
          </a:p>
          <a:p>
            <a:pPr marL="628650" lvl="1" indent="-285750" algn="l">
              <a:buFont typeface="Arial" panose="020B0604020202020204" pitchFamily="34" charset="0"/>
              <a:buChar char="•"/>
            </a:pPr>
            <a:r>
              <a:rPr lang="de-DE" dirty="0"/>
              <a:t>Quality Assurance</a:t>
            </a:r>
          </a:p>
          <a:p>
            <a:pPr marL="628650" lvl="1" indent="-285750" algn="l">
              <a:buFont typeface="Arial" panose="020B0604020202020204" pitchFamily="34" charset="0"/>
              <a:buChar char="•"/>
            </a:pPr>
            <a:r>
              <a:rPr lang="de-DE" dirty="0" err="1"/>
              <a:t>Continuous</a:t>
            </a:r>
            <a:r>
              <a:rPr lang="de-DE" dirty="0"/>
              <a:t> </a:t>
            </a:r>
            <a:r>
              <a:rPr lang="de-DE" dirty="0" err="1"/>
              <a:t>development</a:t>
            </a:r>
            <a:r>
              <a:rPr lang="de-DE" dirty="0"/>
              <a:t> </a:t>
            </a:r>
            <a:r>
              <a:rPr lang="de-DE" dirty="0" err="1"/>
              <a:t>of</a:t>
            </a:r>
            <a:r>
              <a:rPr lang="de-DE" dirty="0"/>
              <a:t> </a:t>
            </a:r>
            <a:r>
              <a:rPr lang="de-DE" dirty="0" err="1"/>
              <a:t>services</a:t>
            </a:r>
            <a:endParaRPr lang="de-DE" dirty="0"/>
          </a:p>
        </p:txBody>
      </p:sp>
      <p:sp>
        <p:nvSpPr>
          <p:cNvPr id="4" name="Rectangle 8">
            <a:extLst>
              <a:ext uri="{FF2B5EF4-FFF2-40B4-BE49-F238E27FC236}">
                <a16:creationId xmlns:a16="http://schemas.microsoft.com/office/drawing/2014/main" id="{963F6A1B-1C51-4094-8C5A-A8309CF7357D}"/>
              </a:ext>
            </a:extLst>
          </p:cNvPr>
          <p:cNvSpPr>
            <a:spLocks noChangeArrowheads="1"/>
          </p:cNvSpPr>
          <p:nvPr/>
        </p:nvSpPr>
        <p:spPr bwMode="auto">
          <a:xfrm>
            <a:off x="524425" y="540251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sp>
        <p:nvSpPr>
          <p:cNvPr id="5" name="Rectangle 9">
            <a:extLst>
              <a:ext uri="{FF2B5EF4-FFF2-40B4-BE49-F238E27FC236}">
                <a16:creationId xmlns:a16="http://schemas.microsoft.com/office/drawing/2014/main" id="{BA2C4D59-F262-436E-97CC-486DAA8FFE34}"/>
              </a:ext>
            </a:extLst>
          </p:cNvPr>
          <p:cNvSpPr>
            <a:spLocks noChangeArrowheads="1"/>
          </p:cNvSpPr>
          <p:nvPr/>
        </p:nvSpPr>
        <p:spPr bwMode="auto">
          <a:xfrm>
            <a:off x="524425" y="58597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pic>
        <p:nvPicPr>
          <p:cNvPr id="16" name="Picture 15" descr="A close up of a logo&#10;&#10;Description automatically generated">
            <a:extLst>
              <a:ext uri="{FF2B5EF4-FFF2-40B4-BE49-F238E27FC236}">
                <a16:creationId xmlns:a16="http://schemas.microsoft.com/office/drawing/2014/main" id="{A8E2F5AB-E497-4F45-A0C0-930EA33079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17" name="Rectangle 16">
            <a:extLst>
              <a:ext uri="{FF2B5EF4-FFF2-40B4-BE49-F238E27FC236}">
                <a16:creationId xmlns:a16="http://schemas.microsoft.com/office/drawing/2014/main" id="{5B09F719-24EC-4DDC-90A3-71AE68B7B41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3320" y="2358568"/>
            <a:ext cx="3893230" cy="25954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echteck 2"/>
          <p:cNvSpPr/>
          <p:nvPr/>
        </p:nvSpPr>
        <p:spPr>
          <a:xfrm>
            <a:off x="4863320" y="5028448"/>
            <a:ext cx="2450158" cy="276999"/>
          </a:xfrm>
          <a:prstGeom prst="rect">
            <a:avLst/>
          </a:prstGeom>
        </p:spPr>
        <p:txBody>
          <a:bodyPr wrap="none">
            <a:spAutoFit/>
          </a:bodyPr>
          <a:lstStyle/>
          <a:p>
            <a:r>
              <a:rPr lang="en-US" sz="1200" dirty="0">
                <a:solidFill>
                  <a:srgbClr val="111111"/>
                </a:solidFill>
                <a:latin typeface="-apple-system"/>
              </a:rPr>
              <a:t>Photo by </a:t>
            </a:r>
            <a:r>
              <a:rPr lang="en-US" sz="1200" dirty="0" err="1">
                <a:solidFill>
                  <a:srgbClr val="767676"/>
                </a:solidFill>
                <a:latin typeface="-apple-system"/>
                <a:hlinkClick r:id="rId5"/>
              </a:rPr>
              <a:t>CoWomen</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2742663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68414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Case 02 – Talent, </a:t>
            </a:r>
            <a:r>
              <a:rPr lang="de-DE" sz="3400" b="1" dirty="0" err="1">
                <a:ln/>
                <a:solidFill>
                  <a:schemeClr val="bg1"/>
                </a:solidFill>
              </a:rPr>
              <a:t>why</a:t>
            </a:r>
            <a:r>
              <a:rPr lang="de-DE" sz="3400" b="1" dirty="0">
                <a:ln/>
                <a:solidFill>
                  <a:schemeClr val="bg1"/>
                </a:solidFill>
              </a:rPr>
              <a:t>?</a:t>
            </a:r>
            <a:endParaRPr lang="en-GB" sz="3400" b="1" dirty="0">
              <a:ln/>
              <a:solidFill>
                <a:schemeClr val="bg1"/>
              </a:solidFill>
            </a:endParaRPr>
          </a:p>
        </p:txBody>
      </p:sp>
      <p:sp>
        <p:nvSpPr>
          <p:cNvPr id="4" name="Rectangle 8">
            <a:extLst>
              <a:ext uri="{FF2B5EF4-FFF2-40B4-BE49-F238E27FC236}">
                <a16:creationId xmlns:a16="http://schemas.microsoft.com/office/drawing/2014/main" id="{963F6A1B-1C51-4094-8C5A-A8309CF7357D}"/>
              </a:ext>
            </a:extLst>
          </p:cNvPr>
          <p:cNvSpPr>
            <a:spLocks noChangeArrowheads="1"/>
          </p:cNvSpPr>
          <p:nvPr/>
        </p:nvSpPr>
        <p:spPr bwMode="auto">
          <a:xfrm>
            <a:off x="524425" y="540251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sp>
        <p:nvSpPr>
          <p:cNvPr id="5" name="Rectangle 9">
            <a:extLst>
              <a:ext uri="{FF2B5EF4-FFF2-40B4-BE49-F238E27FC236}">
                <a16:creationId xmlns:a16="http://schemas.microsoft.com/office/drawing/2014/main" id="{BA2C4D59-F262-436E-97CC-486DAA8FFE34}"/>
              </a:ext>
            </a:extLst>
          </p:cNvPr>
          <p:cNvSpPr>
            <a:spLocks noChangeArrowheads="1"/>
          </p:cNvSpPr>
          <p:nvPr/>
        </p:nvSpPr>
        <p:spPr bwMode="auto">
          <a:xfrm>
            <a:off x="524425" y="58597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pic>
        <p:nvPicPr>
          <p:cNvPr id="16" name="Picture 15" descr="A close up of a logo&#10;&#10;Description automatically generated">
            <a:extLst>
              <a:ext uri="{FF2B5EF4-FFF2-40B4-BE49-F238E27FC236}">
                <a16:creationId xmlns:a16="http://schemas.microsoft.com/office/drawing/2014/main" id="{A8E2F5AB-E497-4F45-A0C0-930EA33079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17" name="Rectangle 16">
            <a:extLst>
              <a:ext uri="{FF2B5EF4-FFF2-40B4-BE49-F238E27FC236}">
                <a16:creationId xmlns:a16="http://schemas.microsoft.com/office/drawing/2014/main" id="{5B09F719-24EC-4DDC-90A3-71AE68B7B41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8" name="Google Shape;55;p13">
            <a:extLst>
              <a:ext uri="{FF2B5EF4-FFF2-40B4-BE49-F238E27FC236}">
                <a16:creationId xmlns:a16="http://schemas.microsoft.com/office/drawing/2014/main" id="{99DFCC19-4E29-4531-B893-4EBE21DB92AC}"/>
              </a:ext>
            </a:extLst>
          </p:cNvPr>
          <p:cNvSpPr txBox="1">
            <a:spLocks/>
          </p:cNvSpPr>
          <p:nvPr/>
        </p:nvSpPr>
        <p:spPr>
          <a:xfrm>
            <a:off x="331225" y="2135423"/>
            <a:ext cx="4081749" cy="3810643"/>
          </a:xfrm>
          <a:prstGeom prst="rect">
            <a:avLst/>
          </a:prstGeom>
        </p:spPr>
        <p:txBody>
          <a:bodyPr spcFirstLastPara="1" vert="horz" wrap="square" lIns="91425" tIns="91425" rIns="91425" bIns="91425" rtlCol="0" anchor="t" anchorCtr="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de-DE" b="1" dirty="0"/>
              <a:t>Soft </a:t>
            </a:r>
            <a:r>
              <a:rPr lang="de-DE" b="1" dirty="0" err="1"/>
              <a:t>skills</a:t>
            </a:r>
            <a:endParaRPr lang="de-DE" b="1" dirty="0"/>
          </a:p>
          <a:p>
            <a:pPr marL="285750" indent="-285750" algn="l">
              <a:buFont typeface="Arial" panose="020B0604020202020204" pitchFamily="34" charset="0"/>
              <a:buChar char="•"/>
            </a:pPr>
            <a:r>
              <a:rPr lang="de-DE" dirty="0" err="1"/>
              <a:t>Detailed</a:t>
            </a:r>
            <a:r>
              <a:rPr lang="de-DE" dirty="0"/>
              <a:t>, </a:t>
            </a:r>
            <a:r>
              <a:rPr lang="de-DE" dirty="0" err="1"/>
              <a:t>analytical</a:t>
            </a:r>
            <a:r>
              <a:rPr lang="de-DE" dirty="0"/>
              <a:t> </a:t>
            </a:r>
            <a:r>
              <a:rPr lang="de-DE" dirty="0" err="1"/>
              <a:t>skills</a:t>
            </a:r>
            <a:endParaRPr lang="de-DE" dirty="0"/>
          </a:p>
          <a:p>
            <a:pPr marL="285750" indent="-285750" algn="l">
              <a:buFont typeface="Arial" panose="020B0604020202020204" pitchFamily="34" charset="0"/>
              <a:buChar char="•"/>
            </a:pPr>
            <a:r>
              <a:rPr lang="de-DE" dirty="0" err="1"/>
              <a:t>Is</a:t>
            </a:r>
            <a:r>
              <a:rPr lang="de-DE" dirty="0"/>
              <a:t> </a:t>
            </a:r>
            <a:r>
              <a:rPr lang="de-DE" dirty="0" err="1"/>
              <a:t>able</a:t>
            </a:r>
            <a:r>
              <a:rPr lang="de-DE" dirty="0"/>
              <a:t> </a:t>
            </a:r>
            <a:r>
              <a:rPr lang="de-DE" dirty="0" err="1"/>
              <a:t>to</a:t>
            </a:r>
            <a:r>
              <a:rPr lang="de-DE" dirty="0"/>
              <a:t> „</a:t>
            </a:r>
            <a:r>
              <a:rPr lang="de-DE" dirty="0" err="1"/>
              <a:t>translate</a:t>
            </a:r>
            <a:r>
              <a:rPr lang="de-DE" dirty="0"/>
              <a:t>“ </a:t>
            </a:r>
            <a:r>
              <a:rPr lang="de-DE" dirty="0" err="1"/>
              <a:t>psychological</a:t>
            </a:r>
            <a:r>
              <a:rPr lang="de-DE" dirty="0"/>
              <a:t> </a:t>
            </a:r>
            <a:r>
              <a:rPr lang="de-DE" dirty="0" err="1"/>
              <a:t>theory</a:t>
            </a:r>
            <a:r>
              <a:rPr lang="de-DE" dirty="0"/>
              <a:t> </a:t>
            </a:r>
            <a:r>
              <a:rPr lang="de-DE" dirty="0" err="1"/>
              <a:t>to</a:t>
            </a:r>
            <a:r>
              <a:rPr lang="de-DE" dirty="0"/>
              <a:t> IT </a:t>
            </a:r>
            <a:r>
              <a:rPr lang="de-DE" dirty="0" err="1"/>
              <a:t>demands</a:t>
            </a:r>
            <a:endParaRPr lang="de-DE" dirty="0"/>
          </a:p>
          <a:p>
            <a:pPr marL="285750" indent="-285750" algn="l">
              <a:buFont typeface="Arial" panose="020B0604020202020204" pitchFamily="34" charset="0"/>
              <a:buChar char="•"/>
            </a:pPr>
            <a:r>
              <a:rPr lang="de-DE" dirty="0"/>
              <a:t>High </a:t>
            </a:r>
            <a:r>
              <a:rPr lang="de-DE" dirty="0" err="1"/>
              <a:t>problem</a:t>
            </a:r>
            <a:r>
              <a:rPr lang="de-DE" dirty="0"/>
              <a:t> </a:t>
            </a:r>
            <a:r>
              <a:rPr lang="de-DE" dirty="0" err="1"/>
              <a:t>solving</a:t>
            </a:r>
            <a:r>
              <a:rPr lang="de-DE" dirty="0"/>
              <a:t> </a:t>
            </a:r>
            <a:r>
              <a:rPr lang="de-DE" dirty="0" err="1"/>
              <a:t>skills</a:t>
            </a:r>
            <a:endParaRPr lang="de-DE" dirty="0"/>
          </a:p>
          <a:p>
            <a:pPr marL="285750" indent="-285750" algn="l">
              <a:buFont typeface="Arial" panose="020B0604020202020204" pitchFamily="34" charset="0"/>
              <a:buChar char="•"/>
            </a:pPr>
            <a:r>
              <a:rPr lang="de-DE" dirty="0" err="1"/>
              <a:t>Interdisciplinary</a:t>
            </a:r>
            <a:r>
              <a:rPr lang="de-DE" dirty="0"/>
              <a:t> </a:t>
            </a:r>
            <a:r>
              <a:rPr lang="de-DE" dirty="0" err="1"/>
              <a:t>work</a:t>
            </a:r>
            <a:r>
              <a:rPr lang="de-DE" dirty="0"/>
              <a:t> </a:t>
            </a:r>
            <a:r>
              <a:rPr lang="de-DE" dirty="0" err="1"/>
              <a:t>orientation</a:t>
            </a:r>
            <a:endParaRPr lang="de-DE" dirty="0"/>
          </a:p>
          <a:p>
            <a:pPr marL="285750" indent="-285750" algn="l">
              <a:buFont typeface="Arial" panose="020B0604020202020204" pitchFamily="34" charset="0"/>
              <a:buChar char="•"/>
            </a:pPr>
            <a:r>
              <a:rPr lang="de-DE" dirty="0"/>
              <a:t>High </a:t>
            </a:r>
            <a:r>
              <a:rPr lang="de-DE" dirty="0" err="1"/>
              <a:t>reliability</a:t>
            </a:r>
            <a:endParaRPr lang="de-DE" dirty="0"/>
          </a:p>
          <a:p>
            <a:pPr marL="285750" indent="-285750" algn="l">
              <a:buFont typeface="Arial" panose="020B0604020202020204" pitchFamily="34" charset="0"/>
              <a:buChar char="•"/>
            </a:pPr>
            <a:endParaRPr lang="de-DE" dirty="0"/>
          </a:p>
        </p:txBody>
      </p:sp>
      <p:sp>
        <p:nvSpPr>
          <p:cNvPr id="10" name="Google Shape;55;p13">
            <a:extLst>
              <a:ext uri="{FF2B5EF4-FFF2-40B4-BE49-F238E27FC236}">
                <a16:creationId xmlns:a16="http://schemas.microsoft.com/office/drawing/2014/main" id="{99DFCC19-4E29-4531-B893-4EBE21DB92AC}"/>
              </a:ext>
            </a:extLst>
          </p:cNvPr>
          <p:cNvSpPr txBox="1">
            <a:spLocks/>
          </p:cNvSpPr>
          <p:nvPr/>
        </p:nvSpPr>
        <p:spPr>
          <a:xfrm>
            <a:off x="4545063" y="2092245"/>
            <a:ext cx="4081749" cy="3810643"/>
          </a:xfrm>
          <a:prstGeom prst="rect">
            <a:avLst/>
          </a:prstGeom>
        </p:spPr>
        <p:txBody>
          <a:bodyPr spcFirstLastPara="1" vert="horz" wrap="square" lIns="91425" tIns="91425" rIns="91425" bIns="91425" rtlCol="0" anchor="t" anchorCtr="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de-DE" b="1" dirty="0"/>
              <a:t>Expertise</a:t>
            </a:r>
          </a:p>
          <a:p>
            <a:pPr marL="285750" indent="-285750" algn="l">
              <a:buFont typeface="Arial" panose="020B0604020202020204" pitchFamily="34" charset="0"/>
              <a:buChar char="•"/>
            </a:pPr>
            <a:r>
              <a:rPr lang="de-DE" dirty="0"/>
              <a:t>Extended </a:t>
            </a:r>
            <a:r>
              <a:rPr lang="de-DE" dirty="0" err="1"/>
              <a:t>knowledge</a:t>
            </a:r>
            <a:r>
              <a:rPr lang="de-DE" dirty="0"/>
              <a:t> </a:t>
            </a:r>
            <a:r>
              <a:rPr lang="de-DE" dirty="0" err="1"/>
              <a:t>of</a:t>
            </a:r>
            <a:r>
              <a:rPr lang="de-DE" dirty="0"/>
              <a:t> </a:t>
            </a:r>
            <a:r>
              <a:rPr lang="de-DE" dirty="0" err="1"/>
              <a:t>psychometric</a:t>
            </a:r>
            <a:r>
              <a:rPr lang="de-DE" dirty="0"/>
              <a:t> </a:t>
            </a:r>
            <a:r>
              <a:rPr lang="de-DE" dirty="0" err="1"/>
              <a:t>testing</a:t>
            </a:r>
            <a:endParaRPr lang="de-DE" dirty="0"/>
          </a:p>
          <a:p>
            <a:pPr marL="285750" indent="-285750" algn="l">
              <a:buFont typeface="Arial" panose="020B0604020202020204" pitchFamily="34" charset="0"/>
              <a:buChar char="•"/>
            </a:pPr>
            <a:r>
              <a:rPr lang="de-DE" dirty="0" err="1"/>
              <a:t>Deep</a:t>
            </a:r>
            <a:r>
              <a:rPr lang="de-DE" dirty="0"/>
              <a:t> </a:t>
            </a:r>
            <a:r>
              <a:rPr lang="de-DE" dirty="0" err="1"/>
              <a:t>knowledge</a:t>
            </a:r>
            <a:r>
              <a:rPr lang="de-DE" dirty="0"/>
              <a:t> </a:t>
            </a:r>
            <a:r>
              <a:rPr lang="de-DE" dirty="0" err="1"/>
              <a:t>of</a:t>
            </a:r>
            <a:r>
              <a:rPr lang="de-DE" dirty="0"/>
              <a:t> IT-Systems </a:t>
            </a:r>
            <a:r>
              <a:rPr lang="de-DE" dirty="0" err="1"/>
              <a:t>for</a:t>
            </a:r>
            <a:r>
              <a:rPr lang="de-DE" dirty="0"/>
              <a:t> </a:t>
            </a:r>
            <a:r>
              <a:rPr lang="de-DE" dirty="0" err="1"/>
              <a:t>testing</a:t>
            </a:r>
            <a:endParaRPr lang="de-DE" dirty="0"/>
          </a:p>
          <a:p>
            <a:pPr marL="285750" indent="-285750" algn="l">
              <a:buFont typeface="Arial" panose="020B0604020202020204" pitchFamily="34" charset="0"/>
              <a:buChar char="•"/>
            </a:pPr>
            <a:r>
              <a:rPr lang="de-DE" dirty="0"/>
              <a:t>Performance: </a:t>
            </a:r>
          </a:p>
          <a:p>
            <a:pPr marL="628650" lvl="1" indent="-285750" algn="l">
              <a:buFont typeface="Arial" panose="020B0604020202020204" pitchFamily="34" charset="0"/>
              <a:buChar char="•"/>
            </a:pPr>
            <a:r>
              <a:rPr lang="de-DE" dirty="0"/>
              <a:t>Smooth </a:t>
            </a:r>
            <a:r>
              <a:rPr lang="de-DE" dirty="0" err="1"/>
              <a:t>operation</a:t>
            </a:r>
            <a:r>
              <a:rPr lang="de-DE" dirty="0"/>
              <a:t> </a:t>
            </a:r>
            <a:r>
              <a:rPr lang="de-DE" dirty="0" err="1"/>
              <a:t>of</a:t>
            </a:r>
            <a:r>
              <a:rPr lang="de-DE" dirty="0"/>
              <a:t> all </a:t>
            </a:r>
            <a:r>
              <a:rPr lang="de-DE" dirty="0" err="1"/>
              <a:t>test</a:t>
            </a:r>
            <a:r>
              <a:rPr lang="de-DE" dirty="0"/>
              <a:t> </a:t>
            </a:r>
            <a:r>
              <a:rPr lang="de-DE" dirty="0" err="1"/>
              <a:t>services</a:t>
            </a:r>
            <a:r>
              <a:rPr lang="de-DE" dirty="0"/>
              <a:t> </a:t>
            </a:r>
            <a:r>
              <a:rPr lang="de-DE" dirty="0" err="1"/>
              <a:t>over</a:t>
            </a:r>
            <a:r>
              <a:rPr lang="de-DE" dirty="0"/>
              <a:t> </a:t>
            </a:r>
            <a:r>
              <a:rPr lang="de-DE" dirty="0" err="1"/>
              <a:t>the</a:t>
            </a:r>
            <a:r>
              <a:rPr lang="de-DE" dirty="0"/>
              <a:t> last 3 </a:t>
            </a:r>
            <a:r>
              <a:rPr lang="de-DE" dirty="0" err="1"/>
              <a:t>years</a:t>
            </a:r>
            <a:endParaRPr lang="de-DE" dirty="0"/>
          </a:p>
          <a:p>
            <a:pPr marL="628650" lvl="1" indent="-285750" algn="l">
              <a:buFont typeface="Arial" panose="020B0604020202020204" pitchFamily="34" charset="0"/>
              <a:buChar char="•"/>
            </a:pPr>
            <a:r>
              <a:rPr lang="de-DE" dirty="0" err="1"/>
              <a:t>Continuous</a:t>
            </a:r>
            <a:r>
              <a:rPr lang="de-DE" dirty="0"/>
              <a:t> </a:t>
            </a:r>
            <a:r>
              <a:rPr lang="de-DE" dirty="0" err="1"/>
              <a:t>further</a:t>
            </a:r>
            <a:r>
              <a:rPr lang="de-DE" dirty="0"/>
              <a:t> </a:t>
            </a:r>
            <a:r>
              <a:rPr lang="de-DE" dirty="0" err="1"/>
              <a:t>development</a:t>
            </a:r>
            <a:endParaRPr lang="de-DE" dirty="0"/>
          </a:p>
        </p:txBody>
      </p:sp>
    </p:spTree>
    <p:extLst>
      <p:ext uri="{BB962C8B-B14F-4D97-AF65-F5344CB8AC3E}">
        <p14:creationId xmlns:p14="http://schemas.microsoft.com/office/powerpoint/2010/main" val="1453429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694969"/>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What</a:t>
            </a:r>
            <a:r>
              <a:rPr lang="de-DE" sz="3400" b="1" dirty="0">
                <a:ln/>
                <a:solidFill>
                  <a:schemeClr val="bg1"/>
                </a:solidFill>
              </a:rPr>
              <a:t> </a:t>
            </a:r>
            <a:r>
              <a:rPr lang="de-DE" sz="3400" b="1" dirty="0" err="1">
                <a:ln/>
                <a:solidFill>
                  <a:schemeClr val="bg1"/>
                </a:solidFill>
              </a:rPr>
              <a:t>is</a:t>
            </a:r>
            <a:r>
              <a:rPr lang="de-DE" sz="3400" b="1" dirty="0">
                <a:ln/>
                <a:solidFill>
                  <a:schemeClr val="bg1"/>
                </a:solidFill>
              </a:rPr>
              <a:t> Talent? (II)</a:t>
            </a:r>
            <a:endParaRPr lang="en-GB" sz="3400" b="1" dirty="0">
              <a:ln/>
              <a:solidFill>
                <a:schemeClr val="bg1"/>
              </a:solidFill>
            </a:endParaRPr>
          </a:p>
        </p:txBody>
      </p:sp>
      <p:sp>
        <p:nvSpPr>
          <p:cNvPr id="4" name="Rectangle 8">
            <a:extLst>
              <a:ext uri="{FF2B5EF4-FFF2-40B4-BE49-F238E27FC236}">
                <a16:creationId xmlns:a16="http://schemas.microsoft.com/office/drawing/2014/main" id="{963F6A1B-1C51-4094-8C5A-A8309CF7357D}"/>
              </a:ext>
            </a:extLst>
          </p:cNvPr>
          <p:cNvSpPr>
            <a:spLocks noChangeArrowheads="1"/>
          </p:cNvSpPr>
          <p:nvPr/>
        </p:nvSpPr>
        <p:spPr bwMode="auto">
          <a:xfrm>
            <a:off x="524425" y="540251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sp>
        <p:nvSpPr>
          <p:cNvPr id="5" name="Rectangle 9">
            <a:extLst>
              <a:ext uri="{FF2B5EF4-FFF2-40B4-BE49-F238E27FC236}">
                <a16:creationId xmlns:a16="http://schemas.microsoft.com/office/drawing/2014/main" id="{BA2C4D59-F262-436E-97CC-486DAA8FFE34}"/>
              </a:ext>
            </a:extLst>
          </p:cNvPr>
          <p:cNvSpPr>
            <a:spLocks noChangeArrowheads="1"/>
          </p:cNvSpPr>
          <p:nvPr/>
        </p:nvSpPr>
        <p:spPr bwMode="auto">
          <a:xfrm>
            <a:off x="524425" y="58597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pic>
        <p:nvPicPr>
          <p:cNvPr id="16" name="Picture 15" descr="A close up of a logo&#10;&#10;Description automatically generated">
            <a:extLst>
              <a:ext uri="{FF2B5EF4-FFF2-40B4-BE49-F238E27FC236}">
                <a16:creationId xmlns:a16="http://schemas.microsoft.com/office/drawing/2014/main" id="{A8E2F5AB-E497-4F45-A0C0-930EA33079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17" name="Rectangle 16">
            <a:extLst>
              <a:ext uri="{FF2B5EF4-FFF2-40B4-BE49-F238E27FC236}">
                <a16:creationId xmlns:a16="http://schemas.microsoft.com/office/drawing/2014/main" id="{5B09F719-24EC-4DDC-90A3-71AE68B7B41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46676" y="2249631"/>
            <a:ext cx="4685624" cy="31237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8" name="Diagramm 7"/>
          <p:cNvGraphicFramePr/>
          <p:nvPr>
            <p:extLst>
              <p:ext uri="{D42A27DB-BD31-4B8C-83A1-F6EECF244321}">
                <p14:modId xmlns:p14="http://schemas.microsoft.com/office/powerpoint/2010/main" val="1353175446"/>
              </p:ext>
            </p:extLst>
          </p:nvPr>
        </p:nvGraphicFramePr>
        <p:xfrm>
          <a:off x="366434" y="2194788"/>
          <a:ext cx="3641686"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9175040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69132" y="370537"/>
            <a:ext cx="7886700" cy="1325563"/>
          </a:xfrm>
        </p:spPr>
        <p:txBody>
          <a:bodyPr/>
          <a:lstStyle/>
          <a:p>
            <a:r>
              <a:rPr lang="de-DE" dirty="0"/>
              <a:t>Wall </a:t>
            </a:r>
            <a:r>
              <a:rPr lang="de-DE" dirty="0" err="1"/>
              <a:t>of</a:t>
            </a:r>
            <a:r>
              <a:rPr lang="de-DE" dirty="0"/>
              <a:t> Talents</a:t>
            </a:r>
            <a:endParaRPr lang="de-AT" dirty="0"/>
          </a:p>
        </p:txBody>
      </p:sp>
      <p:sp>
        <p:nvSpPr>
          <p:cNvPr id="3" name="Inhaltsplatzhalter 2"/>
          <p:cNvSpPr>
            <a:spLocks noGrp="1"/>
          </p:cNvSpPr>
          <p:nvPr>
            <p:ph idx="1"/>
          </p:nvPr>
        </p:nvSpPr>
        <p:spPr>
          <a:xfrm>
            <a:off x="628650" y="1696099"/>
            <a:ext cx="3790950" cy="3940859"/>
          </a:xfrm>
        </p:spPr>
        <p:txBody>
          <a:bodyPr>
            <a:normAutofit/>
          </a:bodyPr>
          <a:lstStyle/>
          <a:p>
            <a:pPr marL="457200" indent="-457200">
              <a:buFont typeface="+mj-lt"/>
              <a:buAutoNum type="arabicPeriod"/>
            </a:pPr>
            <a:r>
              <a:rPr lang="de-DE" sz="1800" dirty="0"/>
              <a:t>Work in </a:t>
            </a:r>
            <a:r>
              <a:rPr lang="de-DE" sz="1800" dirty="0" err="1"/>
              <a:t>pairs</a:t>
            </a:r>
            <a:r>
              <a:rPr lang="de-DE" sz="1800" dirty="0"/>
              <a:t>: Share </a:t>
            </a:r>
            <a:r>
              <a:rPr lang="de-DE" sz="1800" dirty="0" err="1"/>
              <a:t>your</a:t>
            </a:r>
            <a:r>
              <a:rPr lang="de-DE" sz="1800" dirty="0"/>
              <a:t> </a:t>
            </a:r>
            <a:r>
              <a:rPr lang="de-DE" sz="1800" dirty="0" err="1"/>
              <a:t>talent</a:t>
            </a:r>
            <a:r>
              <a:rPr lang="de-DE" sz="1800" dirty="0"/>
              <a:t> </a:t>
            </a:r>
            <a:r>
              <a:rPr lang="de-DE" sz="1800" dirty="0" err="1"/>
              <a:t>profile</a:t>
            </a:r>
            <a:r>
              <a:rPr lang="de-DE" sz="1800" dirty="0"/>
              <a:t> </a:t>
            </a:r>
            <a:r>
              <a:rPr lang="de-DE" sz="1800" dirty="0" err="1"/>
              <a:t>with</a:t>
            </a:r>
            <a:r>
              <a:rPr lang="de-DE" sz="1800" dirty="0"/>
              <a:t> a </a:t>
            </a:r>
            <a:r>
              <a:rPr lang="de-DE" sz="1800" dirty="0" err="1"/>
              <a:t>working</a:t>
            </a:r>
            <a:r>
              <a:rPr lang="de-DE" sz="1800" dirty="0"/>
              <a:t> </a:t>
            </a:r>
            <a:r>
              <a:rPr lang="de-DE" sz="1800" dirty="0" err="1"/>
              <a:t>partner</a:t>
            </a:r>
            <a:endParaRPr lang="de-DE" sz="1800" dirty="0"/>
          </a:p>
          <a:p>
            <a:pPr marL="457200" indent="-457200">
              <a:buFont typeface="+mj-lt"/>
              <a:buAutoNum type="arabicPeriod"/>
            </a:pPr>
            <a:r>
              <a:rPr lang="de-DE" sz="1800" dirty="0"/>
              <a:t>Try </a:t>
            </a:r>
            <a:r>
              <a:rPr lang="de-DE" sz="1800" dirty="0" err="1"/>
              <a:t>to</a:t>
            </a:r>
            <a:r>
              <a:rPr lang="de-DE" sz="1800" dirty="0"/>
              <a:t> </a:t>
            </a:r>
            <a:r>
              <a:rPr lang="de-DE" sz="1800" dirty="0" err="1"/>
              <a:t>reduce</a:t>
            </a:r>
            <a:r>
              <a:rPr lang="de-DE" sz="1800" dirty="0"/>
              <a:t> </a:t>
            </a:r>
            <a:r>
              <a:rPr lang="de-DE" sz="1800" dirty="0" err="1"/>
              <a:t>it</a:t>
            </a:r>
            <a:r>
              <a:rPr lang="de-DE" sz="1800" dirty="0"/>
              <a:t> </a:t>
            </a:r>
            <a:r>
              <a:rPr lang="de-DE" sz="1800" dirty="0" err="1"/>
              <a:t>to</a:t>
            </a:r>
            <a:r>
              <a:rPr lang="de-DE" sz="1800" dirty="0"/>
              <a:t> a </a:t>
            </a:r>
            <a:r>
              <a:rPr lang="de-DE" sz="1800" dirty="0" err="1"/>
              <a:t>minimum</a:t>
            </a:r>
            <a:r>
              <a:rPr lang="de-DE" sz="1800" dirty="0"/>
              <a:t> </a:t>
            </a:r>
            <a:r>
              <a:rPr lang="de-DE" sz="1800" dirty="0" err="1"/>
              <a:t>of</a:t>
            </a:r>
            <a:r>
              <a:rPr lang="de-DE" sz="1800" dirty="0"/>
              <a:t> 3-5 </a:t>
            </a:r>
            <a:r>
              <a:rPr lang="de-DE" sz="1800" dirty="0" err="1"/>
              <a:t>key</a:t>
            </a:r>
            <a:r>
              <a:rPr lang="de-DE" sz="1800" dirty="0"/>
              <a:t> </a:t>
            </a:r>
            <a:r>
              <a:rPr lang="de-DE" sz="1800" dirty="0" err="1"/>
              <a:t>attributes</a:t>
            </a:r>
            <a:endParaRPr lang="de-DE" sz="1800" dirty="0"/>
          </a:p>
          <a:p>
            <a:pPr marL="457200" indent="-457200">
              <a:buFont typeface="+mj-lt"/>
              <a:buAutoNum type="arabicPeriod"/>
            </a:pPr>
            <a:r>
              <a:rPr lang="de-DE" sz="1800" dirty="0" err="1"/>
              <a:t>Draft</a:t>
            </a:r>
            <a:r>
              <a:rPr lang="de-DE" sz="1800" dirty="0"/>
              <a:t> a </a:t>
            </a:r>
            <a:r>
              <a:rPr lang="de-DE" sz="1800" dirty="0" err="1"/>
              <a:t>profile</a:t>
            </a:r>
            <a:r>
              <a:rPr lang="de-DE" sz="1800" dirty="0"/>
              <a:t> </a:t>
            </a:r>
            <a:r>
              <a:rPr lang="de-DE" sz="1800" dirty="0" err="1"/>
              <a:t>for</a:t>
            </a:r>
            <a:r>
              <a:rPr lang="de-DE" sz="1800" dirty="0"/>
              <a:t> </a:t>
            </a:r>
            <a:r>
              <a:rPr lang="de-DE" sz="1800" dirty="0" err="1"/>
              <a:t>one</a:t>
            </a:r>
            <a:r>
              <a:rPr lang="de-DE" sz="1800" dirty="0"/>
              <a:t> </a:t>
            </a:r>
            <a:r>
              <a:rPr lang="de-DE" sz="1800" dirty="0" err="1"/>
              <a:t>important</a:t>
            </a:r>
            <a:r>
              <a:rPr lang="de-DE" sz="1800" dirty="0"/>
              <a:t> </a:t>
            </a:r>
            <a:r>
              <a:rPr lang="de-DE" sz="1800" dirty="0" err="1"/>
              <a:t>job</a:t>
            </a:r>
            <a:r>
              <a:rPr lang="de-DE" sz="1800" dirty="0"/>
              <a:t> </a:t>
            </a:r>
            <a:r>
              <a:rPr lang="de-DE" sz="1800" dirty="0" err="1"/>
              <a:t>role</a:t>
            </a:r>
            <a:endParaRPr lang="de-DE" sz="1800" dirty="0"/>
          </a:p>
          <a:p>
            <a:pPr marL="457200" indent="-457200">
              <a:buFont typeface="+mj-lt"/>
              <a:buAutoNum type="arabicPeriod"/>
            </a:pPr>
            <a:r>
              <a:rPr lang="de-DE" sz="1800" dirty="0"/>
              <a:t>Click on </a:t>
            </a:r>
            <a:r>
              <a:rPr lang="de-DE" sz="1800" dirty="0" err="1"/>
              <a:t>the</a:t>
            </a:r>
            <a:r>
              <a:rPr lang="de-DE" sz="1800" dirty="0"/>
              <a:t> </a:t>
            </a:r>
            <a:r>
              <a:rPr lang="de-DE" sz="1800" dirty="0" err="1">
                <a:hlinkClick r:id="rId2"/>
              </a:rPr>
              <a:t>following</a:t>
            </a:r>
            <a:r>
              <a:rPr lang="de-DE" sz="1800" dirty="0">
                <a:hlinkClick r:id="rId2"/>
              </a:rPr>
              <a:t> link</a:t>
            </a:r>
            <a:r>
              <a:rPr lang="de-DE" sz="1800" dirty="0"/>
              <a:t> </a:t>
            </a:r>
            <a:r>
              <a:rPr lang="de-DE" sz="1800" dirty="0" err="1"/>
              <a:t>and</a:t>
            </a:r>
            <a:r>
              <a:rPr lang="de-DE" sz="1800" dirty="0"/>
              <a:t> </a:t>
            </a:r>
            <a:r>
              <a:rPr lang="de-DE" sz="1800" dirty="0" err="1"/>
              <a:t>share</a:t>
            </a:r>
            <a:r>
              <a:rPr lang="de-DE" sz="1800" dirty="0"/>
              <a:t> </a:t>
            </a:r>
            <a:r>
              <a:rPr lang="de-DE" sz="1800" dirty="0" err="1"/>
              <a:t>your</a:t>
            </a:r>
            <a:r>
              <a:rPr lang="de-DE" sz="1800" dirty="0"/>
              <a:t> </a:t>
            </a:r>
            <a:r>
              <a:rPr lang="de-DE" sz="1800" dirty="0" err="1"/>
              <a:t>profile</a:t>
            </a:r>
            <a:r>
              <a:rPr lang="de-DE" sz="1800" dirty="0"/>
              <a:t> on </a:t>
            </a:r>
            <a:r>
              <a:rPr lang="de-DE" sz="1800" dirty="0" err="1"/>
              <a:t>our</a:t>
            </a:r>
            <a:r>
              <a:rPr lang="de-DE" sz="1800" dirty="0"/>
              <a:t> Talent-Wall</a:t>
            </a:r>
            <a:endParaRPr lang="de-AT" sz="1800" dirty="0"/>
          </a:p>
        </p:txBody>
      </p:sp>
      <p:pic>
        <p:nvPicPr>
          <p:cNvPr id="4" name="Grafik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19600" y="1540754"/>
            <a:ext cx="4257732" cy="377663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340331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694969"/>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What</a:t>
            </a:r>
            <a:r>
              <a:rPr lang="de-DE" sz="3400" b="1" dirty="0">
                <a:ln/>
                <a:solidFill>
                  <a:schemeClr val="bg1"/>
                </a:solidFill>
              </a:rPr>
              <a:t> </a:t>
            </a:r>
            <a:r>
              <a:rPr lang="de-DE" sz="3400" b="1" dirty="0" err="1">
                <a:ln/>
                <a:solidFill>
                  <a:schemeClr val="bg1"/>
                </a:solidFill>
              </a:rPr>
              <a:t>is</a:t>
            </a:r>
            <a:r>
              <a:rPr lang="de-DE" sz="3400" b="1" dirty="0">
                <a:ln/>
                <a:solidFill>
                  <a:schemeClr val="bg1"/>
                </a:solidFill>
              </a:rPr>
              <a:t> Talent? (III)</a:t>
            </a:r>
            <a:endParaRPr lang="en-GB" sz="3400" b="1" dirty="0">
              <a:ln/>
              <a:solidFill>
                <a:schemeClr val="bg1"/>
              </a:solidFill>
            </a:endParaRPr>
          </a:p>
        </p:txBody>
      </p:sp>
      <p:sp>
        <p:nvSpPr>
          <p:cNvPr id="4" name="Rectangle 8">
            <a:extLst>
              <a:ext uri="{FF2B5EF4-FFF2-40B4-BE49-F238E27FC236}">
                <a16:creationId xmlns:a16="http://schemas.microsoft.com/office/drawing/2014/main" id="{963F6A1B-1C51-4094-8C5A-A8309CF7357D}"/>
              </a:ext>
            </a:extLst>
          </p:cNvPr>
          <p:cNvSpPr>
            <a:spLocks noChangeArrowheads="1"/>
          </p:cNvSpPr>
          <p:nvPr/>
        </p:nvSpPr>
        <p:spPr bwMode="auto">
          <a:xfrm>
            <a:off x="524425" y="540251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sp>
        <p:nvSpPr>
          <p:cNvPr id="5" name="Rectangle 9">
            <a:extLst>
              <a:ext uri="{FF2B5EF4-FFF2-40B4-BE49-F238E27FC236}">
                <a16:creationId xmlns:a16="http://schemas.microsoft.com/office/drawing/2014/main" id="{BA2C4D59-F262-436E-97CC-486DAA8FFE34}"/>
              </a:ext>
            </a:extLst>
          </p:cNvPr>
          <p:cNvSpPr>
            <a:spLocks noChangeArrowheads="1"/>
          </p:cNvSpPr>
          <p:nvPr/>
        </p:nvSpPr>
        <p:spPr bwMode="auto">
          <a:xfrm>
            <a:off x="524425" y="58597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pic>
        <p:nvPicPr>
          <p:cNvPr id="16" name="Picture 15" descr="A close up of a logo&#10;&#10;Description automatically generated">
            <a:extLst>
              <a:ext uri="{FF2B5EF4-FFF2-40B4-BE49-F238E27FC236}">
                <a16:creationId xmlns:a16="http://schemas.microsoft.com/office/drawing/2014/main" id="{A8E2F5AB-E497-4F45-A0C0-930EA33079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17" name="Rectangle 16">
            <a:extLst>
              <a:ext uri="{FF2B5EF4-FFF2-40B4-BE49-F238E27FC236}">
                <a16:creationId xmlns:a16="http://schemas.microsoft.com/office/drawing/2014/main" id="{5B09F719-24EC-4DDC-90A3-71AE68B7B41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46676" y="2249631"/>
            <a:ext cx="4685624" cy="31237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echteck 2"/>
          <p:cNvSpPr/>
          <p:nvPr/>
        </p:nvSpPr>
        <p:spPr>
          <a:xfrm>
            <a:off x="267827" y="2505253"/>
            <a:ext cx="3130062" cy="1200329"/>
          </a:xfrm>
          <a:prstGeom prst="rect">
            <a:avLst/>
          </a:prstGeom>
        </p:spPr>
        <p:txBody>
          <a:bodyPr wrap="square">
            <a:spAutoFit/>
          </a:bodyPr>
          <a:lstStyle/>
          <a:p>
            <a:r>
              <a:rPr lang="en-US" i="1" dirty="0">
                <a:solidFill>
                  <a:srgbClr val="333333"/>
                </a:solidFill>
              </a:rPr>
              <a:t>“…people or a person with a natural ability to do something well”, </a:t>
            </a:r>
            <a:r>
              <a:rPr lang="en-US" dirty="0">
                <a:solidFill>
                  <a:srgbClr val="333333"/>
                </a:solidFill>
                <a:hlinkClick r:id="rId5"/>
              </a:rPr>
              <a:t>Oxford learners </a:t>
            </a:r>
            <a:r>
              <a:rPr lang="en-US" dirty="0" err="1">
                <a:solidFill>
                  <a:srgbClr val="333333"/>
                </a:solidFill>
                <a:hlinkClick r:id="rId5"/>
              </a:rPr>
              <a:t>dictationary</a:t>
            </a:r>
            <a:endParaRPr lang="de-AT" dirty="0"/>
          </a:p>
        </p:txBody>
      </p:sp>
      <p:sp>
        <p:nvSpPr>
          <p:cNvPr id="6" name="Rechteck 5"/>
          <p:cNvSpPr/>
          <p:nvPr/>
        </p:nvSpPr>
        <p:spPr>
          <a:xfrm>
            <a:off x="311700" y="3830617"/>
            <a:ext cx="3340489" cy="2031325"/>
          </a:xfrm>
          <a:prstGeom prst="rect">
            <a:avLst/>
          </a:prstGeom>
        </p:spPr>
        <p:txBody>
          <a:bodyPr wrap="square">
            <a:spAutoFit/>
          </a:bodyPr>
          <a:lstStyle/>
          <a:p>
            <a:r>
              <a:rPr lang="de-AT" i="1" dirty="0"/>
              <a:t>„</a:t>
            </a:r>
            <a:r>
              <a:rPr lang="de-AT" i="1" dirty="0" err="1"/>
              <a:t>aptitude</a:t>
            </a:r>
            <a:r>
              <a:rPr lang="de-AT" i="1" dirty="0"/>
              <a:t> </a:t>
            </a:r>
            <a:r>
              <a:rPr lang="de-AT" i="1" dirty="0" err="1"/>
              <a:t>which</a:t>
            </a:r>
            <a:r>
              <a:rPr lang="de-AT" i="1" dirty="0"/>
              <a:t> </a:t>
            </a:r>
            <a:r>
              <a:rPr lang="de-AT" i="1" dirty="0" err="1"/>
              <a:t>enables</a:t>
            </a:r>
            <a:r>
              <a:rPr lang="de-AT" i="1" dirty="0"/>
              <a:t> </a:t>
            </a:r>
            <a:r>
              <a:rPr lang="de-AT" i="1" dirty="0" err="1"/>
              <a:t>someone</a:t>
            </a:r>
            <a:r>
              <a:rPr lang="de-AT" i="1" dirty="0"/>
              <a:t> </a:t>
            </a:r>
            <a:r>
              <a:rPr lang="de-AT" i="1" dirty="0" err="1"/>
              <a:t>to</a:t>
            </a:r>
            <a:r>
              <a:rPr lang="de-AT" i="1" dirty="0"/>
              <a:t> </a:t>
            </a:r>
            <a:r>
              <a:rPr lang="de-AT" i="1" dirty="0" err="1"/>
              <a:t>achieve</a:t>
            </a:r>
            <a:r>
              <a:rPr lang="de-AT" i="1" dirty="0"/>
              <a:t> </a:t>
            </a:r>
            <a:r>
              <a:rPr lang="de-AT" i="1" dirty="0" err="1"/>
              <a:t>unusual</a:t>
            </a:r>
            <a:r>
              <a:rPr lang="de-AT" i="1" dirty="0"/>
              <a:t> </a:t>
            </a:r>
            <a:r>
              <a:rPr lang="de-AT" i="1" dirty="0" err="1"/>
              <a:t>or</a:t>
            </a:r>
            <a:r>
              <a:rPr lang="de-AT" i="1" dirty="0"/>
              <a:t> </a:t>
            </a:r>
            <a:r>
              <a:rPr lang="de-AT" i="1" dirty="0" err="1"/>
              <a:t>above-average</a:t>
            </a:r>
            <a:r>
              <a:rPr lang="de-AT" i="1" dirty="0"/>
              <a:t> </a:t>
            </a:r>
            <a:r>
              <a:rPr lang="de-AT" i="1" dirty="0" err="1"/>
              <a:t>performance</a:t>
            </a:r>
            <a:r>
              <a:rPr lang="de-AT" i="1" dirty="0"/>
              <a:t> in a </a:t>
            </a:r>
            <a:r>
              <a:rPr lang="de-AT" i="1" dirty="0" err="1"/>
              <a:t>particular</a:t>
            </a:r>
            <a:r>
              <a:rPr lang="de-AT" i="1" dirty="0"/>
              <a:t> </a:t>
            </a:r>
            <a:r>
              <a:rPr lang="de-AT" i="1" dirty="0" err="1"/>
              <a:t>field</a:t>
            </a:r>
            <a:r>
              <a:rPr lang="de-AT" i="1" dirty="0"/>
              <a:t>, </a:t>
            </a:r>
            <a:r>
              <a:rPr lang="de-AT" i="1" dirty="0" err="1"/>
              <a:t>particularly</a:t>
            </a:r>
            <a:r>
              <a:rPr lang="de-AT" i="1" dirty="0"/>
              <a:t> in </a:t>
            </a:r>
            <a:r>
              <a:rPr lang="de-AT" i="1" dirty="0" err="1"/>
              <a:t>the</a:t>
            </a:r>
            <a:r>
              <a:rPr lang="de-AT" i="1" dirty="0"/>
              <a:t> </a:t>
            </a:r>
            <a:r>
              <a:rPr lang="de-AT" i="1" dirty="0" err="1"/>
              <a:t>arts</a:t>
            </a:r>
            <a:r>
              <a:rPr lang="de-AT" i="1" dirty="0"/>
              <a:t>“, </a:t>
            </a:r>
            <a:r>
              <a:rPr lang="de-AT" dirty="0">
                <a:hlinkClick r:id="rId6"/>
              </a:rPr>
              <a:t>Duden Fremdwörterbuch Online</a:t>
            </a:r>
            <a:endParaRPr lang="de-AT" dirty="0"/>
          </a:p>
        </p:txBody>
      </p:sp>
    </p:spTree>
    <p:extLst>
      <p:ext uri="{BB962C8B-B14F-4D97-AF65-F5344CB8AC3E}">
        <p14:creationId xmlns:p14="http://schemas.microsoft.com/office/powerpoint/2010/main" val="415433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694968"/>
            <a:ext cx="8520600" cy="934607"/>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Definitions</a:t>
            </a:r>
            <a:r>
              <a:rPr lang="de-DE" sz="3400" b="1" dirty="0">
                <a:ln/>
                <a:solidFill>
                  <a:schemeClr val="bg1"/>
                </a:solidFill>
              </a:rPr>
              <a:t> </a:t>
            </a:r>
            <a:r>
              <a:rPr lang="de-DE" sz="3400" b="1" dirty="0" err="1">
                <a:ln/>
                <a:solidFill>
                  <a:schemeClr val="bg1"/>
                </a:solidFill>
              </a:rPr>
              <a:t>of</a:t>
            </a:r>
            <a:r>
              <a:rPr lang="de-DE" sz="3400" b="1" dirty="0">
                <a:ln/>
                <a:solidFill>
                  <a:schemeClr val="bg1"/>
                </a:solidFill>
              </a:rPr>
              <a:t> </a:t>
            </a:r>
            <a:r>
              <a:rPr lang="de-DE" sz="3400" b="1" dirty="0" err="1">
                <a:ln/>
                <a:solidFill>
                  <a:schemeClr val="bg1"/>
                </a:solidFill>
              </a:rPr>
              <a:t>the</a:t>
            </a:r>
            <a:r>
              <a:rPr lang="de-DE" sz="3400" b="1" dirty="0">
                <a:ln/>
                <a:solidFill>
                  <a:schemeClr val="bg1"/>
                </a:solidFill>
              </a:rPr>
              <a:t> </a:t>
            </a:r>
            <a:br>
              <a:rPr lang="de-DE" sz="3400" b="1" dirty="0">
                <a:ln/>
                <a:solidFill>
                  <a:schemeClr val="bg1"/>
                </a:solidFill>
              </a:rPr>
            </a:br>
            <a:r>
              <a:rPr lang="de-DE" sz="3400" b="1" dirty="0">
                <a:ln/>
                <a:solidFill>
                  <a:schemeClr val="bg1"/>
                </a:solidFill>
              </a:rPr>
              <a:t>Talent in a </a:t>
            </a:r>
            <a:r>
              <a:rPr lang="de-DE" sz="3400" b="1" dirty="0" err="1">
                <a:ln/>
                <a:solidFill>
                  <a:schemeClr val="bg1"/>
                </a:solidFill>
              </a:rPr>
              <a:t>business</a:t>
            </a:r>
            <a:r>
              <a:rPr lang="de-DE" sz="3400" b="1" dirty="0">
                <a:ln/>
                <a:solidFill>
                  <a:schemeClr val="bg1"/>
                </a:solidFill>
              </a:rPr>
              <a:t> </a:t>
            </a:r>
            <a:r>
              <a:rPr lang="de-DE" sz="3400" b="1" dirty="0" err="1">
                <a:ln/>
                <a:solidFill>
                  <a:schemeClr val="bg1"/>
                </a:solidFill>
              </a:rPr>
              <a:t>context</a:t>
            </a:r>
            <a:endParaRPr lang="en-GB" sz="3400" b="1" dirty="0">
              <a:ln/>
              <a:solidFill>
                <a:schemeClr val="bg1"/>
              </a:solidFill>
            </a:endParaRPr>
          </a:p>
        </p:txBody>
      </p:sp>
      <p:pic>
        <p:nvPicPr>
          <p:cNvPr id="4" name="Picture 3" descr="A close up of a logo&#10;&#10;Description automatically generated">
            <a:extLst>
              <a:ext uri="{FF2B5EF4-FFF2-40B4-BE49-F238E27FC236}">
                <a16:creationId xmlns:a16="http://schemas.microsoft.com/office/drawing/2014/main" id="{C435A414-7ABA-46AB-896E-7F660F3909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38F0E2AE-D891-4AF7-8F29-4131B263322A}"/>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8" name="Inhaltsplatzhalter 2"/>
          <p:cNvSpPr txBox="1">
            <a:spLocks/>
          </p:cNvSpPr>
          <p:nvPr/>
        </p:nvSpPr>
        <p:spPr>
          <a:xfrm>
            <a:off x="628650" y="2927161"/>
            <a:ext cx="7886700" cy="3032543"/>
          </a:xfrm>
          <a:prstGeom prst="rect">
            <a:avLst/>
          </a:prstGeom>
        </p:spPr>
        <p:txBody>
          <a:bodyPr vert="horz" lIns="91440" tIns="45720" rIns="91440" bIns="45720" rtlCol="0">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US" b="1" dirty="0"/>
              <a:t>Conventional definition</a:t>
            </a:r>
          </a:p>
          <a:p>
            <a:pPr marL="285750" indent="-285750" algn="l">
              <a:buFont typeface="Arial" panose="020B0604020202020204" pitchFamily="34" charset="0"/>
              <a:buChar char="•"/>
            </a:pPr>
            <a:r>
              <a:rPr lang="en-US" dirty="0"/>
              <a:t>Talent consists of a combination of two attributes</a:t>
            </a:r>
          </a:p>
          <a:p>
            <a:pPr marL="628650" lvl="1" indent="-285750" algn="l">
              <a:buFont typeface="Arial" panose="020B0604020202020204" pitchFamily="34" charset="0"/>
              <a:buChar char="•"/>
            </a:pPr>
            <a:r>
              <a:rPr lang="en-US" dirty="0"/>
              <a:t>High performance</a:t>
            </a:r>
          </a:p>
          <a:p>
            <a:pPr marL="628650" lvl="1" indent="-285750" algn="l">
              <a:buFont typeface="Arial" panose="020B0604020202020204" pitchFamily="34" charset="0"/>
              <a:buChar char="•"/>
            </a:pPr>
            <a:r>
              <a:rPr lang="en-US" dirty="0"/>
              <a:t>High potential</a:t>
            </a:r>
          </a:p>
          <a:p>
            <a:pPr marL="285750" indent="-285750" algn="l">
              <a:buFont typeface="Arial" panose="020B0604020202020204" pitchFamily="34" charset="0"/>
              <a:buChar char="•"/>
            </a:pPr>
            <a:r>
              <a:rPr lang="en-US" dirty="0"/>
              <a:t>Only the best 3-10% of employees fall into this category</a:t>
            </a:r>
          </a:p>
          <a:p>
            <a:pPr marL="285750" indent="-285750" algn="l">
              <a:buFont typeface="Arial" panose="020B0604020202020204" pitchFamily="34" charset="0"/>
              <a:buChar char="•"/>
            </a:pPr>
            <a:r>
              <a:rPr lang="en-US" dirty="0"/>
              <a:t>Predominant view in the past</a:t>
            </a:r>
          </a:p>
          <a:p>
            <a:pPr marL="285750" indent="-285750" algn="l">
              <a:buFont typeface="Arial" panose="020B0604020202020204" pitchFamily="34" charset="0"/>
              <a:buChar char="•"/>
            </a:pPr>
            <a:r>
              <a:rPr lang="en-US" dirty="0"/>
              <a:t>Focus on key-positions: </a:t>
            </a:r>
            <a:r>
              <a:rPr lang="en-US" dirty="0" err="1"/>
              <a:t>HiPos</a:t>
            </a:r>
            <a:r>
              <a:rPr lang="en-US" dirty="0"/>
              <a:t>, </a:t>
            </a:r>
            <a:r>
              <a:rPr lang="en-US" dirty="0" err="1"/>
              <a:t>Superkeepers</a:t>
            </a:r>
            <a:r>
              <a:rPr lang="en-US" dirty="0"/>
              <a:t>, etc.</a:t>
            </a:r>
          </a:p>
          <a:p>
            <a:pPr marL="285750" indent="-285750" algn="l">
              <a:buFont typeface="Arial" panose="020B0604020202020204" pitchFamily="34" charset="0"/>
              <a:buChar char="•"/>
            </a:pPr>
            <a:r>
              <a:rPr lang="en-US" dirty="0"/>
              <a:t>How can you identify, attract, hire, develop and retain?</a:t>
            </a:r>
          </a:p>
          <a:p>
            <a:pPr marL="285750" indent="-285750" algn="l">
              <a:buFont typeface="Arial" panose="020B0604020202020204" pitchFamily="34" charset="0"/>
              <a:buChar char="•"/>
            </a:pPr>
            <a:endParaRPr lang="de-AT" dirty="0"/>
          </a:p>
        </p:txBody>
      </p:sp>
    </p:spTree>
    <p:extLst>
      <p:ext uri="{BB962C8B-B14F-4D97-AF65-F5344CB8AC3E}">
        <p14:creationId xmlns:p14="http://schemas.microsoft.com/office/powerpoint/2010/main" val="3595159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694968"/>
            <a:ext cx="8520600" cy="934607"/>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Definitions</a:t>
            </a:r>
            <a:r>
              <a:rPr lang="de-DE" sz="3400" b="1" dirty="0">
                <a:ln/>
                <a:solidFill>
                  <a:schemeClr val="bg1"/>
                </a:solidFill>
              </a:rPr>
              <a:t> </a:t>
            </a:r>
            <a:r>
              <a:rPr lang="de-DE" sz="3400" b="1" dirty="0" err="1">
                <a:ln/>
                <a:solidFill>
                  <a:schemeClr val="bg1"/>
                </a:solidFill>
              </a:rPr>
              <a:t>of</a:t>
            </a:r>
            <a:r>
              <a:rPr lang="de-DE" sz="3400" b="1" dirty="0">
                <a:ln/>
                <a:solidFill>
                  <a:schemeClr val="bg1"/>
                </a:solidFill>
              </a:rPr>
              <a:t> </a:t>
            </a:r>
            <a:r>
              <a:rPr lang="de-DE" sz="3400" b="1" dirty="0" err="1">
                <a:ln/>
                <a:solidFill>
                  <a:schemeClr val="bg1"/>
                </a:solidFill>
              </a:rPr>
              <a:t>the</a:t>
            </a:r>
            <a:r>
              <a:rPr lang="de-DE" sz="3400" b="1" dirty="0">
                <a:ln/>
                <a:solidFill>
                  <a:schemeClr val="bg1"/>
                </a:solidFill>
              </a:rPr>
              <a:t> </a:t>
            </a:r>
            <a:br>
              <a:rPr lang="de-DE" sz="3400" b="1" dirty="0">
                <a:ln/>
                <a:solidFill>
                  <a:schemeClr val="bg1"/>
                </a:solidFill>
              </a:rPr>
            </a:br>
            <a:r>
              <a:rPr lang="de-DE" sz="3400" b="1" dirty="0">
                <a:ln/>
                <a:solidFill>
                  <a:schemeClr val="bg1"/>
                </a:solidFill>
              </a:rPr>
              <a:t>Talent in a </a:t>
            </a:r>
            <a:r>
              <a:rPr lang="de-DE" sz="3400" b="1" dirty="0" err="1">
                <a:ln/>
                <a:solidFill>
                  <a:schemeClr val="bg1"/>
                </a:solidFill>
              </a:rPr>
              <a:t>business</a:t>
            </a:r>
            <a:r>
              <a:rPr lang="de-DE" sz="3400" b="1" dirty="0">
                <a:ln/>
                <a:solidFill>
                  <a:schemeClr val="bg1"/>
                </a:solidFill>
              </a:rPr>
              <a:t> </a:t>
            </a:r>
            <a:r>
              <a:rPr lang="de-DE" sz="3400" b="1" dirty="0" err="1">
                <a:ln/>
                <a:solidFill>
                  <a:schemeClr val="bg1"/>
                </a:solidFill>
              </a:rPr>
              <a:t>context</a:t>
            </a:r>
            <a:r>
              <a:rPr lang="de-DE" sz="3400" b="1" dirty="0">
                <a:ln/>
                <a:solidFill>
                  <a:schemeClr val="bg1"/>
                </a:solidFill>
              </a:rPr>
              <a:t> (II)</a:t>
            </a:r>
            <a:endParaRPr lang="en-GB" sz="3400" b="1" dirty="0">
              <a:ln/>
              <a:solidFill>
                <a:schemeClr val="bg1"/>
              </a:solidFill>
            </a:endParaRPr>
          </a:p>
        </p:txBody>
      </p:sp>
      <p:pic>
        <p:nvPicPr>
          <p:cNvPr id="4" name="Picture 3" descr="A close up of a logo&#10;&#10;Description automatically generated">
            <a:extLst>
              <a:ext uri="{FF2B5EF4-FFF2-40B4-BE49-F238E27FC236}">
                <a16:creationId xmlns:a16="http://schemas.microsoft.com/office/drawing/2014/main" id="{C435A414-7ABA-46AB-896E-7F660F3909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38F0E2AE-D891-4AF7-8F29-4131B263322A}"/>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8" name="Inhaltsplatzhalter 2"/>
          <p:cNvSpPr txBox="1">
            <a:spLocks/>
          </p:cNvSpPr>
          <p:nvPr/>
        </p:nvSpPr>
        <p:spPr>
          <a:xfrm>
            <a:off x="628650" y="2927161"/>
            <a:ext cx="7886700" cy="3032543"/>
          </a:xfrm>
          <a:prstGeom prst="rect">
            <a:avLst/>
          </a:prstGeom>
        </p:spPr>
        <p:txBody>
          <a:bodyPr vert="horz" lIns="91440" tIns="45720" rIns="91440" bIns="45720" rtlCol="0">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US" b="1" dirty="0"/>
              <a:t>Inclusive definition of “talent”</a:t>
            </a:r>
          </a:p>
          <a:p>
            <a:pPr marL="285750" indent="-285750" algn="l">
              <a:buFont typeface="Arial" panose="020B0604020202020204" pitchFamily="34" charset="0"/>
              <a:buChar char="•"/>
            </a:pPr>
            <a:r>
              <a:rPr lang="en-US" dirty="0"/>
              <a:t>business success depends on the performance of all employees</a:t>
            </a:r>
          </a:p>
          <a:p>
            <a:pPr marL="285750" indent="-285750" algn="l">
              <a:buFont typeface="Arial" panose="020B0604020202020204" pitchFamily="34" charset="0"/>
              <a:buChar char="•"/>
            </a:pPr>
            <a:r>
              <a:rPr lang="en-US" dirty="0"/>
              <a:t>every member of staff is equally important and everyone has talent that can be of positive use in future actions</a:t>
            </a:r>
          </a:p>
          <a:p>
            <a:pPr marL="285750" indent="-285750" algn="l">
              <a:buFont typeface="Arial" panose="020B0604020202020204" pitchFamily="34" charset="0"/>
              <a:buChar char="•"/>
            </a:pPr>
            <a:r>
              <a:rPr lang="en-US" dirty="0"/>
              <a:t>talent as </a:t>
            </a:r>
            <a:r>
              <a:rPr lang="en-US" b="1" dirty="0"/>
              <a:t>potential for the ability to act </a:t>
            </a:r>
            <a:r>
              <a:rPr lang="en-US" dirty="0"/>
              <a:t>(von </a:t>
            </a:r>
            <a:r>
              <a:rPr lang="en-US" dirty="0" err="1"/>
              <a:t>Hehn</a:t>
            </a:r>
            <a:r>
              <a:rPr lang="en-US" dirty="0"/>
              <a:t> 2016, p. 6)</a:t>
            </a:r>
          </a:p>
          <a:p>
            <a:pPr marL="285750" indent="-285750" algn="l">
              <a:buFont typeface="Arial" panose="020B0604020202020204" pitchFamily="34" charset="0"/>
              <a:buChar char="•"/>
            </a:pPr>
            <a:r>
              <a:rPr lang="en-US" dirty="0"/>
              <a:t>this talent model emphasizes the importance of</a:t>
            </a:r>
          </a:p>
          <a:p>
            <a:pPr marL="628650" lvl="1" indent="-285750" algn="l">
              <a:buFont typeface="Arial" panose="020B0604020202020204" pitchFamily="34" charset="0"/>
              <a:buChar char="•"/>
            </a:pPr>
            <a:r>
              <a:rPr lang="en-US" dirty="0"/>
              <a:t>recruiting people that fit in the company</a:t>
            </a:r>
          </a:p>
          <a:p>
            <a:pPr marL="628650" lvl="1" indent="-285750" algn="l">
              <a:buFont typeface="Arial" panose="020B0604020202020204" pitchFamily="34" charset="0"/>
              <a:buChar char="•"/>
            </a:pPr>
            <a:r>
              <a:rPr lang="en-US" dirty="0"/>
              <a:t>and to find the best-fit in terms of position/role</a:t>
            </a:r>
          </a:p>
          <a:p>
            <a:pPr marL="285750" indent="-285750" algn="l">
              <a:buFont typeface="Arial" panose="020B0604020202020204" pitchFamily="34" charset="0"/>
              <a:buChar char="•"/>
            </a:pPr>
            <a:endParaRPr lang="de-AT" dirty="0"/>
          </a:p>
        </p:txBody>
      </p:sp>
    </p:spTree>
    <p:extLst>
      <p:ext uri="{BB962C8B-B14F-4D97-AF65-F5344CB8AC3E}">
        <p14:creationId xmlns:p14="http://schemas.microsoft.com/office/powerpoint/2010/main" val="41006408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What</a:t>
            </a:r>
            <a:r>
              <a:rPr lang="de-DE" sz="3400" b="1" dirty="0">
                <a:ln/>
                <a:solidFill>
                  <a:schemeClr val="bg1"/>
                </a:solidFill>
              </a:rPr>
              <a:t> </a:t>
            </a:r>
            <a:r>
              <a:rPr lang="de-DE" sz="3400" b="1" dirty="0" err="1">
                <a:ln/>
                <a:solidFill>
                  <a:schemeClr val="bg1"/>
                </a:solidFill>
              </a:rPr>
              <a:t>is</a:t>
            </a:r>
            <a:r>
              <a:rPr lang="de-DE" sz="3400" b="1" dirty="0">
                <a:ln/>
                <a:solidFill>
                  <a:schemeClr val="bg1"/>
                </a:solidFill>
              </a:rPr>
              <a:t> Talent Management?</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9"/>
            <a:ext cx="8520600" cy="3502236"/>
          </a:xfrm>
          <a:prstGeom prst="rect">
            <a:avLst/>
          </a:prstGeom>
        </p:spPr>
        <p:txBody>
          <a:bodyPr spcFirstLastPara="1" vert="horz" wrap="square" lIns="91425" tIns="91425" rIns="91425" bIns="91425" rtlCol="0" anchor="t" anchorCtr="0">
            <a:noAutofit/>
          </a:bodyPr>
          <a:lstStyle/>
          <a:p>
            <a:pPr algn="l"/>
            <a:r>
              <a:rPr lang="en-US" sz="2000" i="1" dirty="0"/>
              <a:t>“Talent Management refers to those organizational concepts and measures that specifically deal with the recruitment, assessment, retention and development of current or future employees who are designated as talents because of their comparatively scarce, highly demanded key competencies that are crucial for the organization.” </a:t>
            </a:r>
          </a:p>
          <a:p>
            <a:pPr algn="l"/>
            <a:r>
              <a:rPr lang="en-US" sz="2000" dirty="0"/>
              <a:t>(Ritz and </a:t>
            </a:r>
            <a:r>
              <a:rPr lang="en-US" sz="2000" dirty="0" err="1"/>
              <a:t>Sinelli</a:t>
            </a:r>
            <a:r>
              <a:rPr lang="en-US" sz="2000" dirty="0"/>
              <a:t> 2018, p.14, own translation)</a:t>
            </a:r>
          </a:p>
          <a:p>
            <a:pPr algn="l"/>
            <a:endParaRPr lang="en-US" sz="900" dirty="0"/>
          </a:p>
          <a:p>
            <a:pPr algn="l"/>
            <a:r>
              <a:rPr lang="en-US" sz="2000" i="1" dirty="0"/>
              <a:t>“Talent Management System is an organizational approach that aims to make best use of the talent(s) of each member of staff to deal with current and upcoming challenges. It consists of three pillars: Strategy, Culture and HR-Processes.” </a:t>
            </a:r>
          </a:p>
          <a:p>
            <a:pPr algn="l"/>
            <a:r>
              <a:rPr lang="en-US" sz="2000" dirty="0"/>
              <a:t>(von </a:t>
            </a:r>
            <a:r>
              <a:rPr lang="en-US" sz="2000" dirty="0" err="1"/>
              <a:t>Hehn</a:t>
            </a:r>
            <a:r>
              <a:rPr lang="en-US" sz="2000" dirty="0"/>
              <a:t> 2016, p.3; own translation)</a:t>
            </a:r>
            <a:endParaRPr sz="2000"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507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6" name="Grafik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7238" y="1930451"/>
            <a:ext cx="8148848" cy="3749581"/>
          </a:xfrm>
          <a:prstGeom prst="rect">
            <a:avLst/>
          </a:prstGeom>
          <a:effectLst>
            <a:outerShdw blurRad="50800" dist="50800" dir="5400000" algn="ctr" rotWithShape="0">
              <a:srgbClr val="000000"/>
            </a:outerShdw>
          </a:effectLst>
        </p:spPr>
      </p:pic>
      <p:sp>
        <p:nvSpPr>
          <p:cNvPr id="15" name="Google Shape;54;p13">
            <a:extLst>
              <a:ext uri="{FF2B5EF4-FFF2-40B4-BE49-F238E27FC236}">
                <a16:creationId xmlns:a16="http://schemas.microsoft.com/office/drawing/2014/main" id="{4EE1301B-4607-4539-A2F0-A5E934540CA8}"/>
              </a:ext>
            </a:extLst>
          </p:cNvPr>
          <p:cNvSpPr txBox="1">
            <a:spLocks noGrp="1"/>
          </p:cNvSpPr>
          <p:nvPr>
            <p:ph type="ctrTitle"/>
          </p:nvPr>
        </p:nvSpPr>
        <p:spPr>
          <a:xfrm>
            <a:off x="2462309" y="114891"/>
            <a:ext cx="6128222" cy="1389267"/>
          </a:xfrm>
          <a:prstGeom prst="rect">
            <a:avLst/>
          </a:prstGeom>
        </p:spPr>
        <p:txBody>
          <a:bodyPr spcFirstLastPara="1" vert="horz" wrap="square" lIns="91425" tIns="91425" rIns="91425" bIns="91425" rtlCol="0" anchor="b" anchorCtr="0">
            <a:noAutofit/>
          </a:bodyPr>
          <a:lstStyle/>
          <a:p>
            <a:pPr>
              <a:spcBef>
                <a:spcPts val="0"/>
              </a:spcBef>
            </a:pPr>
            <a:r>
              <a:rPr lang="en-GB" sz="4000" b="1" spc="50" dirty="0">
                <a:ln w="0"/>
                <a:effectLst>
                  <a:innerShdw blurRad="63500" dist="50800" dir="13500000">
                    <a:srgbClr val="000000">
                      <a:alpha val="50000"/>
                    </a:srgbClr>
                  </a:innerShdw>
                </a:effectLst>
              </a:rPr>
              <a:t/>
            </a:r>
            <a:br>
              <a:rPr lang="en-GB" sz="4000" b="1" spc="50" dirty="0">
                <a:ln w="0"/>
                <a:effectLst>
                  <a:innerShdw blurRad="63500" dist="50800" dir="13500000">
                    <a:srgbClr val="000000">
                      <a:alpha val="50000"/>
                    </a:srgbClr>
                  </a:innerShdw>
                </a:effectLst>
              </a:rPr>
            </a:br>
            <a:r>
              <a:rPr lang="en-GB" sz="4000" b="1" spc="50" dirty="0">
                <a:ln w="0"/>
                <a:effectLst>
                  <a:innerShdw blurRad="63500" dist="50800" dir="13500000">
                    <a:srgbClr val="000000">
                      <a:alpha val="50000"/>
                    </a:srgbClr>
                  </a:innerShdw>
                </a:effectLst>
              </a:rPr>
              <a:t>Module 01: Check-in to </a:t>
            </a:r>
            <a:br>
              <a:rPr lang="en-GB" sz="4000" b="1" spc="50" dirty="0">
                <a:ln w="0"/>
                <a:effectLst>
                  <a:innerShdw blurRad="63500" dist="50800" dir="13500000">
                    <a:srgbClr val="000000">
                      <a:alpha val="50000"/>
                    </a:srgbClr>
                  </a:innerShdw>
                </a:effectLst>
              </a:rPr>
            </a:br>
            <a:r>
              <a:rPr lang="en-GB" sz="4000" b="1" spc="50" dirty="0">
                <a:ln w="0"/>
                <a:effectLst>
                  <a:innerShdw blurRad="63500" dist="50800" dir="13500000">
                    <a:srgbClr val="000000">
                      <a:alpha val="50000"/>
                    </a:srgbClr>
                  </a:innerShdw>
                </a:effectLst>
              </a:rPr>
              <a:t>Talent Management 4.0</a:t>
            </a:r>
            <a:endParaRPr sz="3200" b="1" spc="50" dirty="0">
              <a:ln w="0"/>
              <a:effectLst>
                <a:innerShdw blurRad="63500" dist="50800" dir="13500000">
                  <a:srgbClr val="000000">
                    <a:alpha val="50000"/>
                  </a:srgbClr>
                </a:innerShdw>
              </a:effectLst>
            </a:endParaRPr>
          </a:p>
        </p:txBody>
      </p:sp>
      <p:sp>
        <p:nvSpPr>
          <p:cNvPr id="16" name="Google Shape;55;p13">
            <a:extLst>
              <a:ext uri="{FF2B5EF4-FFF2-40B4-BE49-F238E27FC236}">
                <a16:creationId xmlns:a16="http://schemas.microsoft.com/office/drawing/2014/main" id="{DE9B7982-7A4B-457A-9C2E-1923E7C8D161}"/>
              </a:ext>
            </a:extLst>
          </p:cNvPr>
          <p:cNvSpPr txBox="1">
            <a:spLocks noGrp="1"/>
          </p:cNvSpPr>
          <p:nvPr>
            <p:ph type="subTitle" idx="1"/>
          </p:nvPr>
        </p:nvSpPr>
        <p:spPr>
          <a:xfrm>
            <a:off x="2462309" y="1446591"/>
            <a:ext cx="5854324" cy="516326"/>
          </a:xfrm>
          <a:prstGeom prst="rect">
            <a:avLst/>
          </a:prstGeom>
        </p:spPr>
        <p:txBody>
          <a:bodyPr spcFirstLastPara="1" vert="horz" wrap="square" lIns="91425" tIns="91425" rIns="91425" bIns="91425" rtlCol="0" anchor="t" anchorCtr="0">
            <a:noAutofit/>
            <a:scene3d>
              <a:camera prst="orthographicFront"/>
              <a:lightRig rig="soft" dir="t">
                <a:rot lat="0" lon="0" rev="15600000"/>
              </a:lightRig>
            </a:scene3d>
            <a:sp3d extrusionH="57150" prstMaterial="softEdge">
              <a:bevelT w="25400" h="38100"/>
            </a:sp3d>
          </a:bodyPr>
          <a:lstStyle/>
          <a:p>
            <a:pPr>
              <a:spcBef>
                <a:spcPts val="0"/>
              </a:spcBef>
            </a:pPr>
            <a:r>
              <a:rPr lang="en-GB" sz="1600" b="1" dirty="0">
                <a:ln/>
              </a:rPr>
              <a:t>Prepared by WKO </a:t>
            </a:r>
            <a:r>
              <a:rPr lang="en-GB" sz="1600" b="1" dirty="0" err="1">
                <a:ln/>
              </a:rPr>
              <a:t>Steiermark</a:t>
            </a:r>
            <a:r>
              <a:rPr lang="en-GB" sz="1600" b="1" dirty="0">
                <a:ln/>
              </a:rPr>
              <a:t>, Austria</a:t>
            </a:r>
            <a:endParaRPr sz="1600" b="1" dirty="0">
              <a:ln/>
            </a:endParaRPr>
          </a:p>
        </p:txBody>
      </p:sp>
      <p:pic>
        <p:nvPicPr>
          <p:cNvPr id="4" name="Picture 3" descr="A close up of a logo&#10;&#10;Description automatically generated">
            <a:extLst>
              <a:ext uri="{FF2B5EF4-FFF2-40B4-BE49-F238E27FC236}">
                <a16:creationId xmlns:a16="http://schemas.microsoft.com/office/drawing/2014/main" id="{318EA7DB-91C1-4A48-A734-32949D41082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5721040A-1622-41B5-A4C6-B58A6DC708CB}"/>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7" name="Rechteck 6"/>
          <p:cNvSpPr/>
          <p:nvPr/>
        </p:nvSpPr>
        <p:spPr>
          <a:xfrm>
            <a:off x="240774" y="5834742"/>
            <a:ext cx="4572000" cy="261610"/>
          </a:xfrm>
          <a:prstGeom prst="rect">
            <a:avLst/>
          </a:prstGeom>
        </p:spPr>
        <p:txBody>
          <a:bodyPr>
            <a:spAutoFit/>
          </a:bodyPr>
          <a:lstStyle/>
          <a:p>
            <a:r>
              <a:rPr lang="en-US" sz="1100" dirty="0">
                <a:solidFill>
                  <a:srgbClr val="111111"/>
                </a:solidFill>
                <a:latin typeface="-apple-system"/>
              </a:rPr>
              <a:t>Photo by </a:t>
            </a:r>
            <a:r>
              <a:rPr lang="en-US" sz="1100" dirty="0" err="1">
                <a:solidFill>
                  <a:srgbClr val="767676"/>
                </a:solidFill>
                <a:latin typeface="-apple-system"/>
                <a:hlinkClick r:id="rId5"/>
              </a:rPr>
              <a:t>Proxyclick</a:t>
            </a:r>
            <a:r>
              <a:rPr lang="en-US" sz="1100" dirty="0">
                <a:solidFill>
                  <a:srgbClr val="767676"/>
                </a:solidFill>
                <a:latin typeface="-apple-system"/>
                <a:hlinkClick r:id="rId5"/>
              </a:rPr>
              <a:t> Visitor Management System</a:t>
            </a:r>
            <a:r>
              <a:rPr lang="en-US" sz="1100" dirty="0">
                <a:solidFill>
                  <a:srgbClr val="111111"/>
                </a:solidFill>
                <a:latin typeface="-apple-system"/>
              </a:rPr>
              <a:t> on </a:t>
            </a:r>
            <a:r>
              <a:rPr lang="en-US" sz="1100" dirty="0" err="1">
                <a:solidFill>
                  <a:srgbClr val="767676"/>
                </a:solidFill>
                <a:latin typeface="-apple-system"/>
                <a:hlinkClick r:id="rId6"/>
              </a:rPr>
              <a:t>Unsplash</a:t>
            </a:r>
            <a:endParaRPr lang="de-AT" sz="1100" dirty="0"/>
          </a:p>
        </p:txBody>
      </p:sp>
    </p:spTree>
    <p:extLst>
      <p:ext uri="{BB962C8B-B14F-4D97-AF65-F5344CB8AC3E}">
        <p14:creationId xmlns:p14="http://schemas.microsoft.com/office/powerpoint/2010/main" val="16758941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The Integrated Talent Management System by Svea von Hehn</a:t>
            </a:r>
            <a:endParaRPr lang="de-AT" dirty="0"/>
          </a:p>
        </p:txBody>
      </p:sp>
      <p:sp>
        <p:nvSpPr>
          <p:cNvPr id="3" name="Titel 1"/>
          <p:cNvSpPr txBox="1">
            <a:spLocks/>
          </p:cNvSpPr>
          <p:nvPr/>
        </p:nvSpPr>
        <p:spPr>
          <a:xfrm>
            <a:off x="1202970" y="752072"/>
            <a:ext cx="6454794" cy="1325563"/>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endParaRPr lang="de-AT" dirty="0"/>
          </a:p>
        </p:txBody>
      </p:sp>
      <p:graphicFrame>
        <p:nvGraphicFramePr>
          <p:cNvPr id="4" name="Diagramm 3"/>
          <p:cNvGraphicFramePr/>
          <p:nvPr>
            <p:extLst>
              <p:ext uri="{D42A27DB-BD31-4B8C-83A1-F6EECF244321}">
                <p14:modId xmlns:p14="http://schemas.microsoft.com/office/powerpoint/2010/main" val="2471097073"/>
              </p:ext>
            </p:extLst>
          </p:nvPr>
        </p:nvGraphicFramePr>
        <p:xfrm>
          <a:off x="1429479" y="1690689"/>
          <a:ext cx="6285041" cy="4128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32362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Understanding </a:t>
            </a:r>
            <a:r>
              <a:rPr lang="de-DE" sz="3400" b="1" dirty="0" err="1">
                <a:ln/>
                <a:solidFill>
                  <a:schemeClr val="bg1"/>
                </a:solidFill>
              </a:rPr>
              <a:t>the</a:t>
            </a:r>
            <a:r>
              <a:rPr lang="de-DE" sz="3400" b="1" dirty="0">
                <a:ln/>
                <a:solidFill>
                  <a:schemeClr val="bg1"/>
                </a:solidFill>
              </a:rPr>
              <a:t> Background (I)</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9"/>
            <a:ext cx="3805805" cy="3989195"/>
          </a:xfrm>
          <a:prstGeom prst="rect">
            <a:avLst/>
          </a:prstGeom>
        </p:spPr>
        <p:txBody>
          <a:bodyPr spcFirstLastPara="1" vert="horz" wrap="square" lIns="91425" tIns="91425" rIns="91425" bIns="91425" rtlCol="0" anchor="t" anchorCtr="0">
            <a:noAutofit/>
          </a:bodyPr>
          <a:lstStyle/>
          <a:p>
            <a:pPr algn="l"/>
            <a:r>
              <a:rPr lang="en-US" b="1" dirty="0"/>
              <a:t>The economy is changing rapidly</a:t>
            </a:r>
          </a:p>
          <a:p>
            <a:pPr marL="285750" indent="-285750" algn="l">
              <a:buFont typeface="Arial" panose="020B0604020202020204" pitchFamily="34" charset="0"/>
              <a:buChar char="•"/>
            </a:pPr>
            <a:r>
              <a:rPr lang="en-US" dirty="0"/>
              <a:t>(Digital) Technology is revolutionizing economies</a:t>
            </a:r>
          </a:p>
          <a:p>
            <a:pPr marL="285750" indent="-285750" algn="l">
              <a:buFont typeface="Arial" panose="020B0604020202020204" pitchFamily="34" charset="0"/>
              <a:buChar char="•"/>
            </a:pPr>
            <a:r>
              <a:rPr lang="en-US" dirty="0"/>
              <a:t>Industry 4.0</a:t>
            </a:r>
          </a:p>
          <a:p>
            <a:pPr marL="628650" lvl="1" indent="-285750" algn="l">
              <a:buFont typeface="Arial" panose="020B0604020202020204" pitchFamily="34" charset="0"/>
              <a:buChar char="•"/>
            </a:pPr>
            <a:r>
              <a:rPr lang="en-US" sz="1800" dirty="0"/>
              <a:t>Automation of tasks</a:t>
            </a:r>
          </a:p>
          <a:p>
            <a:pPr marL="628650" lvl="1" indent="-285750" algn="l">
              <a:buFont typeface="Arial" panose="020B0604020202020204" pitchFamily="34" charset="0"/>
              <a:buChar char="•"/>
            </a:pPr>
            <a:r>
              <a:rPr lang="en-US" sz="1800" dirty="0"/>
              <a:t>Change of job roles and demands</a:t>
            </a:r>
          </a:p>
          <a:p>
            <a:pPr marL="285750" indent="-285750" algn="l">
              <a:buFont typeface="Arial" panose="020B0604020202020204" pitchFamily="34" charset="0"/>
              <a:buChar char="•"/>
            </a:pPr>
            <a:r>
              <a:rPr lang="en-US" dirty="0"/>
              <a:t>Some sectors are facing massive changes</a:t>
            </a:r>
          </a:p>
          <a:p>
            <a:pPr marL="285750" indent="-285750" algn="l">
              <a:buFont typeface="Arial" panose="020B0604020202020204" pitchFamily="34" charset="0"/>
              <a:buChar char="•"/>
            </a:pPr>
            <a:r>
              <a:rPr lang="en-US" dirty="0"/>
              <a:t>New business opportunities arise constantly</a:t>
            </a:r>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35959" y="2326580"/>
            <a:ext cx="4423884" cy="29492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echteck 2"/>
          <p:cNvSpPr/>
          <p:nvPr/>
        </p:nvSpPr>
        <p:spPr>
          <a:xfrm>
            <a:off x="4335959" y="5322673"/>
            <a:ext cx="2658100"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Marvin Meyer</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6499332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Understanding </a:t>
            </a:r>
            <a:r>
              <a:rPr lang="de-DE" sz="3400" b="1" dirty="0" err="1">
                <a:ln/>
                <a:solidFill>
                  <a:schemeClr val="bg1"/>
                </a:solidFill>
              </a:rPr>
              <a:t>the</a:t>
            </a:r>
            <a:r>
              <a:rPr lang="de-DE" sz="3400" b="1" dirty="0">
                <a:ln/>
                <a:solidFill>
                  <a:schemeClr val="bg1"/>
                </a:solidFill>
              </a:rPr>
              <a:t> Background (II)</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9"/>
            <a:ext cx="3805805" cy="3458951"/>
          </a:xfrm>
          <a:prstGeom prst="rect">
            <a:avLst/>
          </a:prstGeom>
        </p:spPr>
        <p:txBody>
          <a:bodyPr spcFirstLastPara="1" vert="horz" wrap="square" lIns="91425" tIns="91425" rIns="91425" bIns="91425" rtlCol="0" anchor="t" anchorCtr="0">
            <a:noAutofit/>
          </a:bodyPr>
          <a:lstStyle/>
          <a:p>
            <a:pPr algn="l"/>
            <a:r>
              <a:rPr lang="en-US" b="1" dirty="0"/>
              <a:t>The economy is changing rapidly</a:t>
            </a:r>
          </a:p>
          <a:p>
            <a:pPr marL="285750" indent="-285750" algn="l">
              <a:buFont typeface="Arial" panose="020B0604020202020204" pitchFamily="34" charset="0"/>
              <a:buChar char="•"/>
            </a:pPr>
            <a:r>
              <a:rPr lang="en-US" dirty="0"/>
              <a:t>Constant, rapid change becomes normality</a:t>
            </a:r>
          </a:p>
          <a:p>
            <a:pPr marL="285750" indent="-285750" algn="l">
              <a:buFont typeface="Arial" panose="020B0604020202020204" pitchFamily="34" charset="0"/>
              <a:buChar char="•"/>
            </a:pPr>
            <a:r>
              <a:rPr lang="en-US" dirty="0"/>
              <a:t>VUCA (volatile, uncertain, complex, ambiguous)</a:t>
            </a:r>
          </a:p>
          <a:p>
            <a:pPr marL="285750" indent="-285750" algn="l">
              <a:buFont typeface="Arial" panose="020B0604020202020204" pitchFamily="34" charset="0"/>
              <a:buChar char="•"/>
            </a:pPr>
            <a:r>
              <a:rPr lang="en-US" dirty="0"/>
              <a:t>Knowledge intensive services gain importance</a:t>
            </a:r>
          </a:p>
          <a:p>
            <a:pPr marL="285750" indent="-285750" algn="l">
              <a:buFont typeface="Arial" panose="020B0604020202020204" pitchFamily="34" charset="0"/>
              <a:buChar char="•"/>
            </a:pPr>
            <a:r>
              <a:rPr lang="en-US" dirty="0"/>
              <a:t>Value of human capital raises</a:t>
            </a:r>
          </a:p>
          <a:p>
            <a:pPr marL="628650" lvl="1" indent="-285750" algn="l">
              <a:buFont typeface="Arial" panose="020B0604020202020204" pitchFamily="34" charset="0"/>
              <a:buChar char="•"/>
            </a:pPr>
            <a:r>
              <a:rPr lang="en-US" dirty="0"/>
              <a:t>Knowledge</a:t>
            </a:r>
          </a:p>
          <a:p>
            <a:pPr marL="628650" lvl="1" indent="-285750" algn="l">
              <a:buFont typeface="Arial" panose="020B0604020202020204" pitchFamily="34" charset="0"/>
              <a:buChar char="•"/>
            </a:pPr>
            <a:r>
              <a:rPr lang="en-US" dirty="0"/>
              <a:t>Skills</a:t>
            </a:r>
          </a:p>
          <a:p>
            <a:pPr marL="628650" lvl="1" indent="-285750" algn="l">
              <a:buFont typeface="Arial" panose="020B0604020202020204" pitchFamily="34" charset="0"/>
              <a:buChar char="•"/>
            </a:pPr>
            <a:r>
              <a:rPr lang="en-US" dirty="0"/>
              <a:t>Creativity</a:t>
            </a:r>
          </a:p>
          <a:p>
            <a:pPr marL="285750" indent="-285750" algn="l">
              <a:buFont typeface="Arial" panose="020B0604020202020204" pitchFamily="34" charset="0"/>
              <a:buChar char="•"/>
            </a:pPr>
            <a:endParaRPr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35959" y="2326580"/>
            <a:ext cx="4423884" cy="29492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echteck 2"/>
          <p:cNvSpPr/>
          <p:nvPr/>
        </p:nvSpPr>
        <p:spPr>
          <a:xfrm>
            <a:off x="4335959" y="5322673"/>
            <a:ext cx="2658100"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Marvin Meyer</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2139316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Understanding </a:t>
            </a:r>
            <a:r>
              <a:rPr lang="de-DE" sz="3400" b="1" dirty="0" err="1">
                <a:ln/>
                <a:solidFill>
                  <a:schemeClr val="bg1"/>
                </a:solidFill>
              </a:rPr>
              <a:t>the</a:t>
            </a:r>
            <a:r>
              <a:rPr lang="de-DE" sz="3400" b="1" dirty="0">
                <a:ln/>
                <a:solidFill>
                  <a:schemeClr val="bg1"/>
                </a:solidFill>
              </a:rPr>
              <a:t> Background (III)</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9"/>
            <a:ext cx="3805805" cy="3667261"/>
          </a:xfrm>
          <a:prstGeom prst="rect">
            <a:avLst/>
          </a:prstGeom>
        </p:spPr>
        <p:txBody>
          <a:bodyPr spcFirstLastPara="1" vert="horz" wrap="square" lIns="91425" tIns="91425" rIns="91425" bIns="91425" rtlCol="0" anchor="t" anchorCtr="0">
            <a:noAutofit/>
          </a:bodyPr>
          <a:lstStyle/>
          <a:p>
            <a:pPr algn="l"/>
            <a:r>
              <a:rPr lang="en-US" b="1" dirty="0"/>
              <a:t>The economy is changing rapidly</a:t>
            </a:r>
          </a:p>
          <a:p>
            <a:pPr marL="285750" indent="-285750" algn="l">
              <a:buFont typeface="Arial" panose="020B0604020202020204" pitchFamily="34" charset="0"/>
              <a:buChar char="•"/>
            </a:pPr>
            <a:r>
              <a:rPr lang="en-US" dirty="0"/>
              <a:t>Biggest global media company who is not creating any content?</a:t>
            </a:r>
          </a:p>
          <a:p>
            <a:pPr marL="285750" indent="-285750" algn="l">
              <a:buFont typeface="Arial" panose="020B0604020202020204" pitchFamily="34" charset="0"/>
              <a:buChar char="•"/>
            </a:pPr>
            <a:r>
              <a:rPr lang="en-US" dirty="0"/>
              <a:t>Biggest global hospitality company that doesn´t own a single property?</a:t>
            </a:r>
          </a:p>
          <a:p>
            <a:pPr marL="285750" indent="-285750" algn="l">
              <a:buFont typeface="Arial" panose="020B0604020202020204" pitchFamily="34" charset="0"/>
              <a:buChar char="•"/>
            </a:pPr>
            <a:r>
              <a:rPr lang="en-US" dirty="0"/>
              <a:t>Biggest global taxi company that doesn´t own a single Taxi?</a:t>
            </a:r>
          </a:p>
          <a:p>
            <a:pPr marL="285750" indent="-285750" algn="l">
              <a:buFont typeface="Arial" panose="020B0604020202020204" pitchFamily="34" charset="0"/>
              <a:buChar char="•"/>
            </a:pPr>
            <a:r>
              <a:rPr lang="en-US" dirty="0"/>
              <a:t>Biggest European transport company that owns only one bus?</a:t>
            </a:r>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endParaRPr lang="en-US" b="1"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35959" y="2326580"/>
            <a:ext cx="4423884" cy="29492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echteck 2"/>
          <p:cNvSpPr/>
          <p:nvPr/>
        </p:nvSpPr>
        <p:spPr>
          <a:xfrm>
            <a:off x="4335959" y="5322673"/>
            <a:ext cx="2658100"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Marvin Meyer</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35849071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Understanding </a:t>
            </a:r>
            <a:r>
              <a:rPr lang="de-DE" sz="3400" b="1" dirty="0" err="1">
                <a:ln/>
                <a:solidFill>
                  <a:schemeClr val="bg1"/>
                </a:solidFill>
              </a:rPr>
              <a:t>the</a:t>
            </a:r>
            <a:r>
              <a:rPr lang="de-DE" sz="3400" b="1" dirty="0">
                <a:ln/>
                <a:solidFill>
                  <a:schemeClr val="bg1"/>
                </a:solidFill>
              </a:rPr>
              <a:t> Background (IV)</a:t>
            </a:r>
            <a:endParaRPr lang="en-GB" sz="3400" b="1" dirty="0">
              <a:ln/>
              <a:solidFill>
                <a:schemeClr val="bg1"/>
              </a:solidFill>
            </a:endParaRPr>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10" name="Google Shape;55;p13">
            <a:extLst>
              <a:ext uri="{FF2B5EF4-FFF2-40B4-BE49-F238E27FC236}">
                <a16:creationId xmlns:a16="http://schemas.microsoft.com/office/drawing/2014/main" id="{99DFCC19-4E29-4531-B893-4EBE21DB92AC}"/>
              </a:ext>
            </a:extLst>
          </p:cNvPr>
          <p:cNvSpPr txBox="1">
            <a:spLocks/>
          </p:cNvSpPr>
          <p:nvPr/>
        </p:nvSpPr>
        <p:spPr>
          <a:xfrm>
            <a:off x="3138178" y="2281217"/>
            <a:ext cx="5152382" cy="3718662"/>
          </a:xfrm>
          <a:prstGeom prst="rect">
            <a:avLst/>
          </a:prstGeom>
        </p:spPr>
        <p:txBody>
          <a:bodyPr spcFirstLastPara="1" vert="horz" wrap="square" lIns="91425" tIns="91425" rIns="91425" bIns="91425" rtlCol="0" anchor="t" anchorCtr="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US" sz="2000" b="1" dirty="0"/>
              <a:t>Demographic change</a:t>
            </a:r>
          </a:p>
          <a:p>
            <a:pPr marL="285750" indent="-285750" algn="l">
              <a:buFont typeface="Arial" panose="020B0604020202020204" pitchFamily="34" charset="0"/>
              <a:buChar char="•"/>
            </a:pPr>
            <a:r>
              <a:rPr lang="en-US" sz="2000" dirty="0"/>
              <a:t>Long term structural changes</a:t>
            </a:r>
          </a:p>
          <a:p>
            <a:pPr marL="628650" lvl="1" indent="-285750" algn="l">
              <a:buFont typeface="Arial" panose="020B0604020202020204" pitchFamily="34" charset="0"/>
              <a:buChar char="•"/>
            </a:pPr>
            <a:r>
              <a:rPr lang="en-US" sz="1600" dirty="0"/>
              <a:t>People live longer</a:t>
            </a:r>
          </a:p>
          <a:p>
            <a:pPr marL="628650" lvl="1" indent="-285750" algn="l">
              <a:buFont typeface="Arial" panose="020B0604020202020204" pitchFamily="34" charset="0"/>
              <a:buChar char="•"/>
            </a:pPr>
            <a:r>
              <a:rPr lang="en-US" sz="1600" dirty="0"/>
              <a:t>Birth rate under 1.7 children per woman (OECD)</a:t>
            </a:r>
          </a:p>
          <a:p>
            <a:pPr marL="628650" lvl="1" indent="-285750" algn="l">
              <a:buFont typeface="Arial" panose="020B0604020202020204" pitchFamily="34" charset="0"/>
              <a:buChar char="•"/>
            </a:pPr>
            <a:r>
              <a:rPr lang="en-US" sz="1600" dirty="0"/>
              <a:t>Shortage of potential workforce</a:t>
            </a:r>
          </a:p>
          <a:p>
            <a:pPr marL="628650" lvl="1" indent="-285750" algn="l">
              <a:buFont typeface="Arial" panose="020B0604020202020204" pitchFamily="34" charset="0"/>
              <a:buChar char="•"/>
            </a:pPr>
            <a:r>
              <a:rPr lang="en-US" sz="1600" dirty="0"/>
              <a:t>War for talents</a:t>
            </a:r>
          </a:p>
          <a:p>
            <a:pPr marL="628650" lvl="1" indent="-285750" algn="l">
              <a:buFont typeface="Arial" panose="020B0604020202020204" pitchFamily="34" charset="0"/>
              <a:buChar char="•"/>
            </a:pPr>
            <a:r>
              <a:rPr lang="en-US" sz="1600" dirty="0"/>
              <a:t>Older workforce</a:t>
            </a:r>
          </a:p>
          <a:p>
            <a:pPr marL="285750" indent="-285750" algn="l">
              <a:buFont typeface="Arial" panose="020B0604020202020204" pitchFamily="34" charset="0"/>
              <a:buChar char="•"/>
            </a:pPr>
            <a:r>
              <a:rPr lang="en-US" sz="2000" dirty="0"/>
              <a:t>Retirement of baby-boomers is ongoing</a:t>
            </a:r>
          </a:p>
          <a:p>
            <a:pPr marL="628650" lvl="1" indent="-285750" algn="l">
              <a:buFont typeface="Arial" panose="020B0604020202020204" pitchFamily="34" charset="0"/>
              <a:buChar char="•"/>
            </a:pPr>
            <a:r>
              <a:rPr lang="en-US" sz="1600" dirty="0"/>
              <a:t>Risk of loss of (tacit) knowledge</a:t>
            </a:r>
          </a:p>
          <a:p>
            <a:pPr marL="628650" lvl="1" indent="-285750" algn="l">
              <a:buFont typeface="Arial" panose="020B0604020202020204" pitchFamily="34" charset="0"/>
              <a:buChar char="•"/>
            </a:pPr>
            <a:r>
              <a:rPr lang="en-US" sz="1600" dirty="0"/>
              <a:t>Knowledge transfer</a:t>
            </a:r>
          </a:p>
          <a:p>
            <a:pPr marL="628650" lvl="1" indent="-285750" algn="l">
              <a:buFont typeface="Arial" panose="020B0604020202020204" pitchFamily="34" charset="0"/>
              <a:buChar char="•"/>
            </a:pPr>
            <a:r>
              <a:rPr lang="en-US" sz="1600" dirty="0"/>
              <a:t>Succession planning</a:t>
            </a:r>
          </a:p>
        </p:txBody>
      </p:sp>
      <p:pic>
        <p:nvPicPr>
          <p:cNvPr id="8" name="Grafik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3019" y="2325276"/>
            <a:ext cx="2460288" cy="3682680"/>
          </a:xfrm>
          <a:prstGeom prst="rect">
            <a:avLst/>
          </a:prstGeom>
          <a:ln>
            <a:noFill/>
          </a:ln>
          <a:effectLst>
            <a:outerShdw blurRad="292100" dist="139700" dir="2700000" algn="tl" rotWithShape="0">
              <a:srgbClr val="333333">
                <a:alpha val="65000"/>
              </a:srgbClr>
            </a:outerShdw>
          </a:effectLst>
        </p:spPr>
      </p:pic>
      <p:sp>
        <p:nvSpPr>
          <p:cNvPr id="9" name="Rechteck 8"/>
          <p:cNvSpPr/>
          <p:nvPr/>
        </p:nvSpPr>
        <p:spPr>
          <a:xfrm>
            <a:off x="337154" y="6057854"/>
            <a:ext cx="2434834" cy="276999"/>
          </a:xfrm>
          <a:prstGeom prst="rect">
            <a:avLst/>
          </a:prstGeom>
        </p:spPr>
        <p:txBody>
          <a:bodyPr wrap="none">
            <a:spAutoFit/>
          </a:bodyPr>
          <a:lstStyle/>
          <a:p>
            <a:r>
              <a:rPr lang="en-US" sz="1200" dirty="0">
                <a:solidFill>
                  <a:srgbClr val="111111"/>
                </a:solidFill>
                <a:latin typeface="-apple-system"/>
              </a:rPr>
              <a:t>Photo by </a:t>
            </a:r>
            <a:r>
              <a:rPr lang="en-US" sz="1200" dirty="0" err="1">
                <a:solidFill>
                  <a:srgbClr val="767676"/>
                </a:solidFill>
                <a:latin typeface="-apple-system"/>
                <a:hlinkClick r:id="rId5"/>
              </a:rPr>
              <a:t>Yiran</a:t>
            </a:r>
            <a:r>
              <a:rPr lang="en-US" sz="1200" dirty="0">
                <a:solidFill>
                  <a:srgbClr val="767676"/>
                </a:solidFill>
                <a:latin typeface="-apple-system"/>
                <a:hlinkClick r:id="rId5"/>
              </a:rPr>
              <a:t> Ding</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18370167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Understanding </a:t>
            </a:r>
            <a:r>
              <a:rPr lang="de-DE" sz="3400" b="1" dirty="0" err="1">
                <a:ln/>
                <a:solidFill>
                  <a:schemeClr val="bg1"/>
                </a:solidFill>
              </a:rPr>
              <a:t>the</a:t>
            </a:r>
            <a:r>
              <a:rPr lang="de-DE" sz="3400" b="1" dirty="0">
                <a:ln/>
                <a:solidFill>
                  <a:schemeClr val="bg1"/>
                </a:solidFill>
              </a:rPr>
              <a:t> Background (V)</a:t>
            </a:r>
            <a:endParaRPr lang="en-GB" sz="3400" b="1" dirty="0">
              <a:ln/>
              <a:solidFill>
                <a:schemeClr val="bg1"/>
              </a:solidFill>
            </a:endParaRPr>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10" name="Google Shape;55;p13">
            <a:extLst>
              <a:ext uri="{FF2B5EF4-FFF2-40B4-BE49-F238E27FC236}">
                <a16:creationId xmlns:a16="http://schemas.microsoft.com/office/drawing/2014/main" id="{99DFCC19-4E29-4531-B893-4EBE21DB92AC}"/>
              </a:ext>
            </a:extLst>
          </p:cNvPr>
          <p:cNvSpPr txBox="1">
            <a:spLocks/>
          </p:cNvSpPr>
          <p:nvPr/>
        </p:nvSpPr>
        <p:spPr>
          <a:xfrm>
            <a:off x="3138178" y="2281217"/>
            <a:ext cx="5015222" cy="3718662"/>
          </a:xfrm>
          <a:prstGeom prst="rect">
            <a:avLst/>
          </a:prstGeom>
        </p:spPr>
        <p:txBody>
          <a:bodyPr spcFirstLastPara="1" vert="horz" wrap="square" lIns="91425" tIns="91425" rIns="91425" bIns="91425" rtlCol="0" anchor="t" anchorCtr="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US" b="1" dirty="0"/>
              <a:t>Social changes</a:t>
            </a:r>
          </a:p>
          <a:p>
            <a:pPr marL="285750" indent="-285750" algn="l">
              <a:buFont typeface="Arial" panose="020B0604020202020204" pitchFamily="34" charset="0"/>
              <a:buChar char="•"/>
            </a:pPr>
            <a:r>
              <a:rPr lang="en-US" dirty="0"/>
              <a:t>New generations enter the labor market</a:t>
            </a:r>
          </a:p>
          <a:p>
            <a:pPr marL="628650" lvl="1" indent="-285750" algn="l">
              <a:buFont typeface="Arial" panose="020B0604020202020204" pitchFamily="34" charset="0"/>
              <a:buChar char="•"/>
            </a:pPr>
            <a:r>
              <a:rPr lang="en-US" sz="1400" dirty="0"/>
              <a:t>Majority of workforce “Millennials” (Gen. Y)</a:t>
            </a:r>
          </a:p>
          <a:p>
            <a:pPr marL="628650" lvl="1" indent="-285750" algn="l">
              <a:buFont typeface="Arial" panose="020B0604020202020204" pitchFamily="34" charset="0"/>
              <a:buChar char="•"/>
            </a:pPr>
            <a:r>
              <a:rPr lang="en-US" sz="1400" dirty="0"/>
              <a:t>Generation Z starts now</a:t>
            </a:r>
          </a:p>
          <a:p>
            <a:pPr marL="628650" lvl="1" indent="-285750" algn="l">
              <a:buFont typeface="Arial" panose="020B0604020202020204" pitchFamily="34" charset="0"/>
              <a:buChar char="•"/>
            </a:pPr>
            <a:r>
              <a:rPr lang="en-US" sz="1400" dirty="0"/>
              <a:t>Generation Alpha will enter in 5-10 years</a:t>
            </a:r>
          </a:p>
          <a:p>
            <a:pPr marL="285750" indent="-285750" algn="l">
              <a:buFont typeface="Arial" panose="020B0604020202020204" pitchFamily="34" charset="0"/>
              <a:buChar char="•"/>
            </a:pPr>
            <a:r>
              <a:rPr lang="en-US" dirty="0"/>
              <a:t>New generations will work in jobs that do not exist today</a:t>
            </a:r>
          </a:p>
          <a:p>
            <a:pPr marL="285750" indent="-285750" algn="l">
              <a:buFont typeface="Arial" panose="020B0604020202020204" pitchFamily="34" charset="0"/>
              <a:buChar char="•"/>
            </a:pPr>
            <a:r>
              <a:rPr lang="en-US" dirty="0"/>
              <a:t>Values are changing</a:t>
            </a:r>
          </a:p>
          <a:p>
            <a:pPr marL="628650" lvl="1" indent="-285750" algn="l">
              <a:buFont typeface="Arial" panose="020B0604020202020204" pitchFamily="34" charset="0"/>
              <a:buChar char="•"/>
            </a:pPr>
            <a:r>
              <a:rPr lang="en-US" sz="1400" dirty="0"/>
              <a:t>Technology becomes normal/ more important</a:t>
            </a:r>
          </a:p>
          <a:p>
            <a:pPr marL="628650" lvl="1" indent="-285750" algn="l">
              <a:buFont typeface="Arial" panose="020B0604020202020204" pitchFamily="34" charset="0"/>
              <a:buChar char="•"/>
            </a:pPr>
            <a:r>
              <a:rPr lang="en-US" sz="1400" dirty="0"/>
              <a:t>Work-Life Balance more important than career</a:t>
            </a:r>
          </a:p>
          <a:p>
            <a:pPr marL="628650" lvl="1" indent="-285750" algn="l">
              <a:buFont typeface="Arial" panose="020B0604020202020204" pitchFamily="34" charset="0"/>
              <a:buChar char="•"/>
            </a:pPr>
            <a:r>
              <a:rPr lang="en-US" sz="1400" dirty="0"/>
              <a:t>Eco-Awareness</a:t>
            </a:r>
          </a:p>
          <a:p>
            <a:pPr marL="628650" lvl="1" indent="-285750" algn="l">
              <a:buFont typeface="Arial" panose="020B0604020202020204" pitchFamily="34" charset="0"/>
              <a:buChar char="•"/>
            </a:pPr>
            <a:endParaRPr lang="en-US" dirty="0"/>
          </a:p>
        </p:txBody>
      </p:sp>
      <p:pic>
        <p:nvPicPr>
          <p:cNvPr id="8" name="Grafik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3019" y="2325276"/>
            <a:ext cx="2460288" cy="3682680"/>
          </a:xfrm>
          <a:prstGeom prst="rect">
            <a:avLst/>
          </a:prstGeom>
          <a:ln>
            <a:noFill/>
          </a:ln>
          <a:effectLst>
            <a:outerShdw blurRad="292100" dist="139700" dir="2700000" algn="tl" rotWithShape="0">
              <a:srgbClr val="333333">
                <a:alpha val="65000"/>
              </a:srgbClr>
            </a:outerShdw>
          </a:effectLst>
        </p:spPr>
      </p:pic>
      <p:sp>
        <p:nvSpPr>
          <p:cNvPr id="9" name="Rechteck 8"/>
          <p:cNvSpPr/>
          <p:nvPr/>
        </p:nvSpPr>
        <p:spPr>
          <a:xfrm>
            <a:off x="337154" y="6057854"/>
            <a:ext cx="2434834" cy="276999"/>
          </a:xfrm>
          <a:prstGeom prst="rect">
            <a:avLst/>
          </a:prstGeom>
        </p:spPr>
        <p:txBody>
          <a:bodyPr wrap="none">
            <a:spAutoFit/>
          </a:bodyPr>
          <a:lstStyle/>
          <a:p>
            <a:r>
              <a:rPr lang="en-US" sz="1200" dirty="0">
                <a:solidFill>
                  <a:srgbClr val="111111"/>
                </a:solidFill>
                <a:latin typeface="-apple-system"/>
              </a:rPr>
              <a:t>Photo by </a:t>
            </a:r>
            <a:r>
              <a:rPr lang="en-US" sz="1200" dirty="0" err="1">
                <a:solidFill>
                  <a:srgbClr val="767676"/>
                </a:solidFill>
                <a:latin typeface="-apple-system"/>
                <a:hlinkClick r:id="rId5"/>
              </a:rPr>
              <a:t>Yiran</a:t>
            </a:r>
            <a:r>
              <a:rPr lang="en-US" sz="1200" dirty="0">
                <a:solidFill>
                  <a:srgbClr val="767676"/>
                </a:solidFill>
                <a:latin typeface="-apple-system"/>
                <a:hlinkClick r:id="rId5"/>
              </a:rPr>
              <a:t> Ding</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20242442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Understanding </a:t>
            </a:r>
            <a:r>
              <a:rPr lang="de-DE" sz="3400" b="1" dirty="0" err="1">
                <a:ln/>
                <a:solidFill>
                  <a:schemeClr val="bg1"/>
                </a:solidFill>
              </a:rPr>
              <a:t>the</a:t>
            </a:r>
            <a:r>
              <a:rPr lang="de-DE" sz="3400" b="1" dirty="0">
                <a:ln/>
                <a:solidFill>
                  <a:schemeClr val="bg1"/>
                </a:solidFill>
              </a:rPr>
              <a:t> Background (VI)</a:t>
            </a:r>
            <a:endParaRPr lang="en-GB" sz="3400" b="1" dirty="0">
              <a:ln/>
              <a:solidFill>
                <a:schemeClr val="bg1"/>
              </a:solidFill>
            </a:endParaRPr>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10" name="Google Shape;55;p13">
            <a:extLst>
              <a:ext uri="{FF2B5EF4-FFF2-40B4-BE49-F238E27FC236}">
                <a16:creationId xmlns:a16="http://schemas.microsoft.com/office/drawing/2014/main" id="{99DFCC19-4E29-4531-B893-4EBE21DB92AC}"/>
              </a:ext>
            </a:extLst>
          </p:cNvPr>
          <p:cNvSpPr txBox="1">
            <a:spLocks/>
          </p:cNvSpPr>
          <p:nvPr/>
        </p:nvSpPr>
        <p:spPr>
          <a:xfrm>
            <a:off x="3002911" y="2184443"/>
            <a:ext cx="5424809" cy="3897123"/>
          </a:xfrm>
          <a:prstGeom prst="rect">
            <a:avLst/>
          </a:prstGeom>
        </p:spPr>
        <p:txBody>
          <a:bodyPr spcFirstLastPara="1" vert="horz" wrap="square" lIns="91425" tIns="91425" rIns="91425" bIns="91425" rtlCol="0" anchor="t" anchorCtr="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US" b="1" dirty="0"/>
              <a:t>Climate change will impact global economy</a:t>
            </a:r>
          </a:p>
          <a:p>
            <a:pPr marL="628650" lvl="1" indent="-285750" algn="l">
              <a:buFont typeface="Arial" panose="020B0604020202020204" pitchFamily="34" charset="0"/>
              <a:buChar char="•"/>
            </a:pPr>
            <a:r>
              <a:rPr lang="en-US" sz="1600" dirty="0"/>
              <a:t>Agrarian land will disappear or its cultivation needs to change</a:t>
            </a:r>
          </a:p>
          <a:p>
            <a:pPr marL="628650" lvl="1" indent="-285750" algn="l">
              <a:buFont typeface="Arial" panose="020B0604020202020204" pitchFamily="34" charset="0"/>
              <a:buChar char="•"/>
            </a:pPr>
            <a:r>
              <a:rPr lang="en-US" sz="1600" dirty="0"/>
              <a:t>Coastal regions are threatened (metropolitan areas like Miami or NYC)</a:t>
            </a:r>
          </a:p>
          <a:p>
            <a:pPr marL="628650" lvl="1" indent="-285750" algn="l">
              <a:buFont typeface="Arial" panose="020B0604020202020204" pitchFamily="34" charset="0"/>
              <a:buChar char="•"/>
            </a:pPr>
            <a:r>
              <a:rPr lang="en-US" sz="1600" dirty="0"/>
              <a:t>Sub-Saharan regions are threatened to dry-out</a:t>
            </a:r>
          </a:p>
          <a:p>
            <a:pPr marL="628650" lvl="1" indent="-285750" algn="l">
              <a:buFont typeface="Arial" panose="020B0604020202020204" pitchFamily="34" charset="0"/>
              <a:buChar char="•"/>
            </a:pPr>
            <a:r>
              <a:rPr lang="en-US" sz="1600" dirty="0"/>
              <a:t>Different industries are threatened (like fishing industry) or face massive changes</a:t>
            </a:r>
          </a:p>
          <a:p>
            <a:pPr marL="628650" lvl="1" indent="-285750" algn="l">
              <a:buFont typeface="Arial" panose="020B0604020202020204" pitchFamily="34" charset="0"/>
              <a:buChar char="•"/>
            </a:pPr>
            <a:r>
              <a:rPr lang="en-US" sz="1600" dirty="0"/>
              <a:t>These changes will create mass migrations of “Climate refugees” that will impact on different levels (social harmony; labor markets, etc.)</a:t>
            </a:r>
          </a:p>
          <a:p>
            <a:pPr marL="628650" lvl="1" indent="-285750" algn="l">
              <a:buFont typeface="Arial" panose="020B0604020202020204" pitchFamily="34" charset="0"/>
              <a:buChar char="•"/>
            </a:pPr>
            <a:r>
              <a:rPr lang="en-US" sz="1600" dirty="0"/>
              <a:t>Disruption of supply chains (availability of natural resources is affected)</a:t>
            </a: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4425" y="2407740"/>
            <a:ext cx="2102940" cy="3154410"/>
          </a:xfrm>
          <a:prstGeom prst="rect">
            <a:avLst/>
          </a:prstGeom>
          <a:ln>
            <a:noFill/>
          </a:ln>
          <a:effectLst>
            <a:outerShdw blurRad="292100" dist="139700" dir="2700000" algn="tl" rotWithShape="0">
              <a:srgbClr val="333333">
                <a:alpha val="65000"/>
              </a:srgbClr>
            </a:outerShdw>
          </a:effectLst>
        </p:spPr>
      </p:pic>
      <p:sp>
        <p:nvSpPr>
          <p:cNvPr id="3" name="Rechteck 2"/>
          <p:cNvSpPr/>
          <p:nvPr/>
        </p:nvSpPr>
        <p:spPr>
          <a:xfrm>
            <a:off x="430678" y="5621097"/>
            <a:ext cx="2427268" cy="253916"/>
          </a:xfrm>
          <a:prstGeom prst="rect">
            <a:avLst/>
          </a:prstGeom>
        </p:spPr>
        <p:txBody>
          <a:bodyPr wrap="none">
            <a:spAutoFit/>
          </a:bodyPr>
          <a:lstStyle/>
          <a:p>
            <a:r>
              <a:rPr lang="en-US" sz="1050" dirty="0">
                <a:solidFill>
                  <a:srgbClr val="111111"/>
                </a:solidFill>
                <a:latin typeface="-apple-system"/>
              </a:rPr>
              <a:t>Photo by </a:t>
            </a:r>
            <a:r>
              <a:rPr lang="en-US" sz="1050" dirty="0">
                <a:solidFill>
                  <a:srgbClr val="767676"/>
                </a:solidFill>
                <a:latin typeface="-apple-system"/>
                <a:hlinkClick r:id="rId5"/>
              </a:rPr>
              <a:t>Patrick Hendry</a:t>
            </a:r>
            <a:r>
              <a:rPr lang="en-US" sz="1050" dirty="0">
                <a:solidFill>
                  <a:srgbClr val="111111"/>
                </a:solidFill>
                <a:latin typeface="-apple-system"/>
              </a:rPr>
              <a:t> on </a:t>
            </a:r>
            <a:r>
              <a:rPr lang="en-US" sz="1050" dirty="0" err="1">
                <a:solidFill>
                  <a:srgbClr val="767676"/>
                </a:solidFill>
                <a:latin typeface="-apple-system"/>
                <a:hlinkClick r:id="rId6"/>
              </a:rPr>
              <a:t>Unsplash</a:t>
            </a:r>
            <a:endParaRPr lang="de-AT" sz="1050" dirty="0"/>
          </a:p>
        </p:txBody>
      </p:sp>
    </p:spTree>
    <p:extLst>
      <p:ext uri="{BB962C8B-B14F-4D97-AF65-F5344CB8AC3E}">
        <p14:creationId xmlns:p14="http://schemas.microsoft.com/office/powerpoint/2010/main" val="18745325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Understanding </a:t>
            </a:r>
            <a:r>
              <a:rPr lang="de-DE" sz="3400" b="1" dirty="0" err="1">
                <a:ln/>
                <a:solidFill>
                  <a:schemeClr val="bg1"/>
                </a:solidFill>
              </a:rPr>
              <a:t>the</a:t>
            </a:r>
            <a:r>
              <a:rPr lang="de-DE" sz="3400" b="1" dirty="0">
                <a:ln/>
                <a:solidFill>
                  <a:schemeClr val="bg1"/>
                </a:solidFill>
              </a:rPr>
              <a:t> Background (VII)</a:t>
            </a:r>
            <a:endParaRPr lang="en-GB" sz="3400" b="1" dirty="0">
              <a:ln/>
              <a:solidFill>
                <a:schemeClr val="bg1"/>
              </a:solidFill>
            </a:endParaRPr>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
        <p:nvSpPr>
          <p:cNvPr id="10" name="Google Shape;55;p13">
            <a:extLst>
              <a:ext uri="{FF2B5EF4-FFF2-40B4-BE49-F238E27FC236}">
                <a16:creationId xmlns:a16="http://schemas.microsoft.com/office/drawing/2014/main" id="{99DFCC19-4E29-4531-B893-4EBE21DB92AC}"/>
              </a:ext>
            </a:extLst>
          </p:cNvPr>
          <p:cNvSpPr txBox="1">
            <a:spLocks/>
          </p:cNvSpPr>
          <p:nvPr/>
        </p:nvSpPr>
        <p:spPr>
          <a:xfrm>
            <a:off x="3138178" y="2281217"/>
            <a:ext cx="5167622" cy="3718662"/>
          </a:xfrm>
          <a:prstGeom prst="rect">
            <a:avLst/>
          </a:prstGeom>
        </p:spPr>
        <p:txBody>
          <a:bodyPr spcFirstLastPara="1" vert="horz" wrap="square" lIns="91425" tIns="91425" rIns="91425" bIns="91425" rtlCol="0" anchor="t" anchorCtr="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US" b="1" dirty="0"/>
              <a:t>The people are crucial for success</a:t>
            </a:r>
          </a:p>
          <a:p>
            <a:pPr marL="285750" indent="-285750" algn="l">
              <a:buFont typeface="Arial" panose="020B0604020202020204" pitchFamily="34" charset="0"/>
              <a:buChar char="•"/>
            </a:pPr>
            <a:r>
              <a:rPr lang="en-US" dirty="0"/>
              <a:t>Employee experience comes more into focus (Morgan 2018, p.663)</a:t>
            </a:r>
          </a:p>
          <a:p>
            <a:pPr marL="285750" indent="-285750" algn="l">
              <a:buFont typeface="Arial" panose="020B0604020202020204" pitchFamily="34" charset="0"/>
              <a:buChar char="•"/>
            </a:pPr>
            <a:r>
              <a:rPr lang="en-US" dirty="0"/>
              <a:t>Creating environments where people want to show up (Morgan 2018, p.663)</a:t>
            </a:r>
          </a:p>
          <a:p>
            <a:pPr marL="285750" indent="-285750" algn="l">
              <a:buFont typeface="Arial" panose="020B0604020202020204" pitchFamily="34" charset="0"/>
              <a:buChar char="•"/>
            </a:pPr>
            <a:r>
              <a:rPr lang="en-US" dirty="0"/>
              <a:t>Participation in (strategic) decision-making</a:t>
            </a:r>
          </a:p>
          <a:p>
            <a:pPr marL="285750" indent="-285750" algn="l">
              <a:buFont typeface="Arial" panose="020B0604020202020204" pitchFamily="34" charset="0"/>
              <a:buChar char="•"/>
            </a:pPr>
            <a:r>
              <a:rPr lang="en-US" dirty="0"/>
              <a:t>Changing how organizations operate (from hierarchical to agile and flat)</a:t>
            </a:r>
          </a:p>
          <a:p>
            <a:pPr marL="285750" indent="-285750" algn="l">
              <a:buFont typeface="Arial" panose="020B0604020202020204" pitchFamily="34" charset="0"/>
              <a:buChar char="•"/>
            </a:pPr>
            <a:r>
              <a:rPr lang="en-US" dirty="0"/>
              <a:t>Positively influence willingness and ability to learn and adapt </a:t>
            </a:r>
          </a:p>
          <a:p>
            <a:pPr marL="285750" indent="-285750" algn="l">
              <a:buFont typeface="Arial" panose="020B0604020202020204" pitchFamily="34" charset="0"/>
              <a:buChar char="•"/>
            </a:pPr>
            <a:endParaRPr lang="en-US" dirty="0"/>
          </a:p>
        </p:txBody>
      </p:sp>
      <p:pic>
        <p:nvPicPr>
          <p:cNvPr id="8" name="Grafik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3019" y="2325276"/>
            <a:ext cx="2460288" cy="3682680"/>
          </a:xfrm>
          <a:prstGeom prst="rect">
            <a:avLst/>
          </a:prstGeom>
          <a:ln>
            <a:noFill/>
          </a:ln>
          <a:effectLst>
            <a:outerShdw blurRad="292100" dist="139700" dir="2700000" algn="tl" rotWithShape="0">
              <a:srgbClr val="333333">
                <a:alpha val="65000"/>
              </a:srgbClr>
            </a:outerShdw>
          </a:effectLst>
        </p:spPr>
      </p:pic>
      <p:sp>
        <p:nvSpPr>
          <p:cNvPr id="9" name="Rechteck 8"/>
          <p:cNvSpPr/>
          <p:nvPr/>
        </p:nvSpPr>
        <p:spPr>
          <a:xfrm>
            <a:off x="337154" y="6057854"/>
            <a:ext cx="2434834" cy="276999"/>
          </a:xfrm>
          <a:prstGeom prst="rect">
            <a:avLst/>
          </a:prstGeom>
        </p:spPr>
        <p:txBody>
          <a:bodyPr wrap="none">
            <a:spAutoFit/>
          </a:bodyPr>
          <a:lstStyle/>
          <a:p>
            <a:r>
              <a:rPr lang="en-US" sz="1200" dirty="0">
                <a:solidFill>
                  <a:srgbClr val="111111"/>
                </a:solidFill>
                <a:latin typeface="-apple-system"/>
              </a:rPr>
              <a:t>Photo by </a:t>
            </a:r>
            <a:r>
              <a:rPr lang="en-US" sz="1200" dirty="0" err="1">
                <a:solidFill>
                  <a:srgbClr val="767676"/>
                </a:solidFill>
                <a:latin typeface="-apple-system"/>
                <a:hlinkClick r:id="rId5"/>
              </a:rPr>
              <a:t>Yiran</a:t>
            </a:r>
            <a:r>
              <a:rPr lang="en-US" sz="1200" dirty="0">
                <a:solidFill>
                  <a:srgbClr val="767676"/>
                </a:solidFill>
                <a:latin typeface="-apple-system"/>
                <a:hlinkClick r:id="rId5"/>
              </a:rPr>
              <a:t> Ding</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37353892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Talent Management 4.0</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9"/>
            <a:ext cx="8520600" cy="2923403"/>
          </a:xfrm>
          <a:prstGeom prst="rect">
            <a:avLst/>
          </a:prstGeom>
        </p:spPr>
        <p:txBody>
          <a:bodyPr spcFirstLastPara="1" vert="horz" wrap="square" lIns="91425" tIns="91425" rIns="91425" bIns="91425" rtlCol="0" anchor="t" anchorCtr="0">
            <a:noAutofit/>
          </a:bodyPr>
          <a:lstStyle/>
          <a:p>
            <a:pPr marL="285750" indent="-285750" algn="l">
              <a:buFont typeface="Arial" panose="020B0604020202020204" pitchFamily="34" charset="0"/>
              <a:buChar char="•"/>
            </a:pPr>
            <a:r>
              <a:rPr lang="en-GB" dirty="0"/>
              <a:t>People &amp; technology become more important</a:t>
            </a:r>
          </a:p>
          <a:p>
            <a:pPr marL="285750" indent="-285750" algn="l">
              <a:buFont typeface="Arial" panose="020B0604020202020204" pitchFamily="34" charset="0"/>
              <a:buChar char="•"/>
            </a:pPr>
            <a:r>
              <a:rPr lang="en-GB" dirty="0"/>
              <a:t>Organisations and their people need to become</a:t>
            </a:r>
          </a:p>
          <a:p>
            <a:pPr marL="628650" lvl="1" indent="-285750" algn="l">
              <a:buFont typeface="Arial" panose="020B0604020202020204" pitchFamily="34" charset="0"/>
              <a:buChar char="•"/>
            </a:pPr>
            <a:r>
              <a:rPr lang="en-GB" dirty="0"/>
              <a:t>Open to learn and develop</a:t>
            </a:r>
          </a:p>
          <a:p>
            <a:pPr marL="628650" lvl="1" indent="-285750" algn="l">
              <a:buFont typeface="Arial" panose="020B0604020202020204" pitchFamily="34" charset="0"/>
              <a:buChar char="•"/>
            </a:pPr>
            <a:r>
              <a:rPr lang="en-GB" dirty="0"/>
              <a:t>Agile and flexible</a:t>
            </a:r>
          </a:p>
          <a:p>
            <a:pPr marL="628650" lvl="1" indent="-285750" algn="l">
              <a:buFont typeface="Arial" panose="020B0604020202020204" pitchFamily="34" charset="0"/>
              <a:buChar char="•"/>
            </a:pPr>
            <a:r>
              <a:rPr lang="en-GB" dirty="0"/>
              <a:t>Tech-ready</a:t>
            </a:r>
          </a:p>
          <a:p>
            <a:pPr marL="628650" lvl="1" indent="-285750" algn="l">
              <a:buFont typeface="Arial" panose="020B0604020202020204" pitchFamily="34" charset="0"/>
              <a:buChar char="•"/>
            </a:pPr>
            <a:r>
              <a:rPr lang="en-GB" dirty="0"/>
              <a:t>Digital competent</a:t>
            </a:r>
          </a:p>
          <a:p>
            <a:pPr marL="628650" lvl="1" indent="-285750" algn="l">
              <a:buFont typeface="Arial" panose="020B0604020202020204" pitchFamily="34" charset="0"/>
              <a:buChar char="•"/>
            </a:pPr>
            <a:r>
              <a:rPr lang="en-GB" dirty="0"/>
              <a:t>Resilient</a:t>
            </a:r>
          </a:p>
          <a:p>
            <a:pPr marL="628650" lvl="1" indent="-285750" algn="l">
              <a:buFont typeface="Arial" panose="020B0604020202020204" pitchFamily="34" charset="0"/>
              <a:buChar char="•"/>
            </a:pPr>
            <a:r>
              <a:rPr lang="en-GB" dirty="0"/>
              <a:t>Sustainable</a:t>
            </a:r>
          </a:p>
          <a:p>
            <a:pPr marL="285750" indent="-285750" algn="l">
              <a:buFont typeface="Arial" panose="020B0604020202020204" pitchFamily="34" charset="0"/>
              <a:buChar char="•"/>
            </a:pPr>
            <a:r>
              <a:rPr lang="en-GB" dirty="0"/>
              <a:t>TM-Strategy and actions need to reflect the above in order to attract, identify, develop and retain the right people for the right positions.</a:t>
            </a:r>
            <a:endParaRPr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692754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Creating</a:t>
            </a:r>
            <a:r>
              <a:rPr lang="de-DE" sz="3400" b="1" dirty="0">
                <a:ln/>
                <a:solidFill>
                  <a:schemeClr val="bg1"/>
                </a:solidFill>
              </a:rPr>
              <a:t> </a:t>
            </a:r>
            <a:r>
              <a:rPr lang="de-DE" sz="3400" b="1" dirty="0" err="1">
                <a:ln/>
                <a:solidFill>
                  <a:schemeClr val="bg1"/>
                </a:solidFill>
              </a:rPr>
              <a:t>or</a:t>
            </a:r>
            <a:r>
              <a:rPr lang="de-DE" sz="3400" b="1" dirty="0">
                <a:ln/>
                <a:solidFill>
                  <a:schemeClr val="bg1"/>
                </a:solidFill>
              </a:rPr>
              <a:t> </a:t>
            </a:r>
            <a:r>
              <a:rPr lang="de-DE" sz="3400" b="1" dirty="0" err="1">
                <a:ln/>
                <a:solidFill>
                  <a:schemeClr val="bg1"/>
                </a:solidFill>
              </a:rPr>
              <a:t>revising</a:t>
            </a:r>
            <a:r>
              <a:rPr lang="de-DE" sz="3400" b="1" dirty="0">
                <a:ln/>
                <a:solidFill>
                  <a:schemeClr val="bg1"/>
                </a:solidFill>
              </a:rPr>
              <a:t> </a:t>
            </a:r>
            <a:r>
              <a:rPr lang="de-DE" sz="3400" b="1" dirty="0" err="1">
                <a:ln/>
                <a:solidFill>
                  <a:schemeClr val="bg1"/>
                </a:solidFill>
              </a:rPr>
              <a:t>your</a:t>
            </a:r>
            <a:r>
              <a:rPr lang="de-DE" sz="3400" b="1" dirty="0">
                <a:ln/>
                <a:solidFill>
                  <a:schemeClr val="bg1"/>
                </a:solidFill>
              </a:rPr>
              <a:t> </a:t>
            </a:r>
            <a:r>
              <a:rPr lang="de-DE" sz="3400" b="1" dirty="0" err="1">
                <a:ln/>
                <a:solidFill>
                  <a:schemeClr val="bg1"/>
                </a:solidFill>
              </a:rPr>
              <a:t>Creed</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9"/>
            <a:ext cx="4173730" cy="2923403"/>
          </a:xfrm>
          <a:prstGeom prst="rect">
            <a:avLst/>
          </a:prstGeom>
        </p:spPr>
        <p:txBody>
          <a:bodyPr spcFirstLastPara="1" vert="horz" wrap="square" lIns="91425" tIns="91425" rIns="91425" bIns="91425" rtlCol="0" anchor="t" anchorCtr="0">
            <a:noAutofit/>
          </a:bodyPr>
          <a:lstStyle/>
          <a:p>
            <a:pPr algn="l"/>
            <a:r>
              <a:rPr lang="en-GB" b="1" dirty="0"/>
              <a:t>Blueprint</a:t>
            </a:r>
            <a:r>
              <a:rPr lang="en-GB" dirty="0"/>
              <a:t> is defined as a “set of principles, that guides organisations strategic and tactical talent management processes. It consist of a creed and a talent management strategy”(Berger &amp; Berger 2018, p. 3).</a:t>
            </a:r>
          </a:p>
          <a:p>
            <a:pPr algn="l"/>
            <a:endParaRPr lang="en-GB" dirty="0"/>
          </a:p>
          <a:p>
            <a:pPr algn="l"/>
            <a:r>
              <a:rPr lang="en-GB" dirty="0"/>
              <a:t>“A </a:t>
            </a:r>
            <a:r>
              <a:rPr lang="en-GB" b="1" dirty="0"/>
              <a:t>creed</a:t>
            </a:r>
            <a:r>
              <a:rPr lang="en-GB" dirty="0"/>
              <a:t> is composed of a widely publicized set of core principles, values and mutual expectations that guide the behaviour of an institution and its people”(ib., p.3)</a:t>
            </a:r>
            <a:endParaRPr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81211" y="2464079"/>
            <a:ext cx="4151089" cy="2551190"/>
          </a:xfrm>
          <a:prstGeom prst="rect">
            <a:avLst/>
          </a:prstGeom>
          <a:ln>
            <a:noFill/>
          </a:ln>
          <a:effectLst>
            <a:outerShdw blurRad="292100" dist="139700" dir="2700000" algn="tl" rotWithShape="0">
              <a:srgbClr val="333333">
                <a:alpha val="65000"/>
              </a:srgbClr>
            </a:outerShdw>
          </a:effectLst>
        </p:spPr>
      </p:pic>
      <p:sp>
        <p:nvSpPr>
          <p:cNvPr id="6" name="Textfeld 5"/>
          <p:cNvSpPr txBox="1"/>
          <p:nvPr/>
        </p:nvSpPr>
        <p:spPr>
          <a:xfrm>
            <a:off x="4626104" y="5172688"/>
            <a:ext cx="3468227" cy="307777"/>
          </a:xfrm>
          <a:prstGeom prst="rect">
            <a:avLst/>
          </a:prstGeom>
          <a:noFill/>
        </p:spPr>
        <p:txBody>
          <a:bodyPr wrap="square" rtlCol="0">
            <a:spAutoFit/>
          </a:bodyPr>
          <a:lstStyle/>
          <a:p>
            <a:r>
              <a:rPr lang="de-AT" sz="1400" dirty="0" err="1"/>
              <a:t>Photo</a:t>
            </a:r>
            <a:r>
              <a:rPr lang="de-AT" sz="1400" dirty="0"/>
              <a:t> </a:t>
            </a:r>
            <a:r>
              <a:rPr lang="de-AT" sz="1400" dirty="0" err="1"/>
              <a:t>by</a:t>
            </a:r>
            <a:r>
              <a:rPr lang="de-AT" sz="1400" dirty="0"/>
              <a:t> </a:t>
            </a:r>
            <a:r>
              <a:rPr lang="de-AT" sz="1400" u="sng" dirty="0"/>
              <a:t>M</a:t>
            </a:r>
            <a:r>
              <a:rPr lang="de-AT" sz="1400" u="sng" dirty="0">
                <a:hlinkClick r:id="rId5"/>
              </a:rPr>
              <a:t>ohamed Hassan</a:t>
            </a:r>
            <a:r>
              <a:rPr lang="de-AT" sz="1400" dirty="0"/>
              <a:t> </a:t>
            </a:r>
            <a:r>
              <a:rPr lang="de-AT" sz="1400" dirty="0" err="1"/>
              <a:t>from</a:t>
            </a:r>
            <a:r>
              <a:rPr lang="de-AT" sz="1400" dirty="0"/>
              <a:t> </a:t>
            </a:r>
            <a:r>
              <a:rPr lang="de-AT" sz="1400" u="sng" dirty="0" err="1">
                <a:hlinkClick r:id="rId6"/>
              </a:rPr>
              <a:t>Pixabay</a:t>
            </a:r>
            <a:r>
              <a:rPr lang="de-AT" sz="1400" dirty="0"/>
              <a:t>.</a:t>
            </a:r>
          </a:p>
        </p:txBody>
      </p:sp>
    </p:spTree>
    <p:extLst>
      <p:ext uri="{BB962C8B-B14F-4D97-AF65-F5344CB8AC3E}">
        <p14:creationId xmlns:p14="http://schemas.microsoft.com/office/powerpoint/2010/main" val="1477418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5" name="Google Shape;54;p13">
            <a:extLst>
              <a:ext uri="{FF2B5EF4-FFF2-40B4-BE49-F238E27FC236}">
                <a16:creationId xmlns:a16="http://schemas.microsoft.com/office/drawing/2014/main" id="{4EE1301B-4607-4539-A2F0-A5E934540CA8}"/>
              </a:ext>
            </a:extLst>
          </p:cNvPr>
          <p:cNvSpPr txBox="1">
            <a:spLocks noGrp="1"/>
          </p:cNvSpPr>
          <p:nvPr>
            <p:ph type="ctrTitle"/>
          </p:nvPr>
        </p:nvSpPr>
        <p:spPr>
          <a:xfrm>
            <a:off x="64928" y="1996530"/>
            <a:ext cx="8990920" cy="2066868"/>
          </a:xfrm>
          <a:prstGeom prst="rect">
            <a:avLst/>
          </a:prstGeom>
        </p:spPr>
        <p:txBody>
          <a:bodyPr spcFirstLastPara="1" vert="horz" wrap="square" lIns="91425" tIns="91425" rIns="91425" bIns="91425" rtlCol="0" anchor="b" anchorCtr="0">
            <a:noAutofit/>
          </a:bodyPr>
          <a:lstStyle/>
          <a:p>
            <a:pPr>
              <a:spcBef>
                <a:spcPts val="0"/>
              </a:spcBef>
            </a:pPr>
            <a:r>
              <a:rPr lang="en-GB" b="1" dirty="0"/>
              <a:t>Learning Unit 01: </a:t>
            </a:r>
            <a:br>
              <a:rPr lang="en-GB" b="1" dirty="0"/>
            </a:br>
            <a:r>
              <a:rPr lang="en-GB" sz="4400" b="1" dirty="0"/>
              <a:t>Talent Management 4.0 – what is it and why should I buy into it?</a:t>
            </a:r>
            <a:endParaRPr sz="3600" b="1" spc="50" dirty="0">
              <a:ln w="0"/>
              <a:effectLst>
                <a:innerShdw blurRad="63500" dist="50800" dir="13500000">
                  <a:srgbClr val="000000">
                    <a:alpha val="50000"/>
                  </a:srgbClr>
                </a:innerShdw>
              </a:effectLst>
            </a:endParaRPr>
          </a:p>
        </p:txBody>
      </p:sp>
      <p:sp>
        <p:nvSpPr>
          <p:cNvPr id="16" name="Google Shape;55;p13">
            <a:extLst>
              <a:ext uri="{FF2B5EF4-FFF2-40B4-BE49-F238E27FC236}">
                <a16:creationId xmlns:a16="http://schemas.microsoft.com/office/drawing/2014/main" id="{DE9B7982-7A4B-457A-9C2E-1923E7C8D161}"/>
              </a:ext>
            </a:extLst>
          </p:cNvPr>
          <p:cNvSpPr txBox="1">
            <a:spLocks noGrp="1"/>
          </p:cNvSpPr>
          <p:nvPr>
            <p:ph type="subTitle" idx="1"/>
          </p:nvPr>
        </p:nvSpPr>
        <p:spPr>
          <a:xfrm>
            <a:off x="134859" y="4125581"/>
            <a:ext cx="8520600" cy="693620"/>
          </a:xfrm>
          <a:prstGeom prst="rect">
            <a:avLst/>
          </a:prstGeom>
        </p:spPr>
        <p:txBody>
          <a:bodyPr spcFirstLastPara="1" vert="horz" wrap="square" lIns="91425" tIns="91425" rIns="91425" bIns="91425" rtlCol="0" anchor="t" anchorCtr="0">
            <a:noAutofit/>
            <a:scene3d>
              <a:camera prst="orthographicFront"/>
              <a:lightRig rig="soft" dir="t">
                <a:rot lat="0" lon="0" rev="15600000"/>
              </a:lightRig>
            </a:scene3d>
            <a:sp3d extrusionH="57150" prstMaterial="softEdge">
              <a:bevelT w="25400" h="38100"/>
            </a:sp3d>
          </a:bodyPr>
          <a:lstStyle/>
          <a:p>
            <a:pPr>
              <a:spcBef>
                <a:spcPts val="0"/>
              </a:spcBef>
            </a:pPr>
            <a:r>
              <a:rPr lang="en-GB" sz="2400" b="1" dirty="0">
                <a:ln/>
              </a:rPr>
              <a:t>Prepared by WKO </a:t>
            </a:r>
            <a:r>
              <a:rPr lang="en-GB" sz="2400" b="1" dirty="0" err="1">
                <a:ln/>
              </a:rPr>
              <a:t>Steiermark</a:t>
            </a:r>
            <a:r>
              <a:rPr lang="en-GB" sz="2400" b="1" dirty="0">
                <a:ln/>
              </a:rPr>
              <a:t>, Austria</a:t>
            </a:r>
            <a:endParaRPr sz="2400" b="1" dirty="0">
              <a:ln/>
            </a:endParaRPr>
          </a:p>
        </p:txBody>
      </p:sp>
      <p:pic>
        <p:nvPicPr>
          <p:cNvPr id="4" name="Picture 3" descr="A close up of a logo&#10;&#10;Description automatically generated">
            <a:extLst>
              <a:ext uri="{FF2B5EF4-FFF2-40B4-BE49-F238E27FC236}">
                <a16:creationId xmlns:a16="http://schemas.microsoft.com/office/drawing/2014/main" id="{318EA7DB-91C1-4A48-A734-32949D4108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5721040A-1622-41B5-A4C6-B58A6DC708CB}"/>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09259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Creating</a:t>
            </a:r>
            <a:r>
              <a:rPr lang="de-DE" sz="3400" b="1" dirty="0">
                <a:ln/>
                <a:solidFill>
                  <a:schemeClr val="bg1"/>
                </a:solidFill>
              </a:rPr>
              <a:t> </a:t>
            </a:r>
            <a:r>
              <a:rPr lang="de-DE" sz="3400" b="1" dirty="0" err="1">
                <a:ln/>
                <a:solidFill>
                  <a:schemeClr val="bg1"/>
                </a:solidFill>
              </a:rPr>
              <a:t>or</a:t>
            </a:r>
            <a:r>
              <a:rPr lang="de-DE" sz="3400" b="1" dirty="0">
                <a:ln/>
                <a:solidFill>
                  <a:schemeClr val="bg1"/>
                </a:solidFill>
              </a:rPr>
              <a:t> </a:t>
            </a:r>
            <a:r>
              <a:rPr lang="de-DE" sz="3400" b="1" dirty="0" err="1">
                <a:ln/>
                <a:solidFill>
                  <a:schemeClr val="bg1"/>
                </a:solidFill>
              </a:rPr>
              <a:t>revising</a:t>
            </a:r>
            <a:r>
              <a:rPr lang="de-DE" sz="3400" b="1" dirty="0">
                <a:ln/>
                <a:solidFill>
                  <a:schemeClr val="bg1"/>
                </a:solidFill>
              </a:rPr>
              <a:t> </a:t>
            </a:r>
            <a:r>
              <a:rPr lang="de-DE" sz="3400" b="1" dirty="0" err="1">
                <a:ln/>
                <a:solidFill>
                  <a:schemeClr val="bg1"/>
                </a:solidFill>
              </a:rPr>
              <a:t>your</a:t>
            </a:r>
            <a:r>
              <a:rPr lang="de-DE" sz="3400" b="1" dirty="0">
                <a:ln/>
                <a:solidFill>
                  <a:schemeClr val="bg1"/>
                </a:solidFill>
              </a:rPr>
              <a:t> </a:t>
            </a:r>
            <a:r>
              <a:rPr lang="de-DE" sz="3400" b="1" dirty="0" err="1">
                <a:ln/>
                <a:solidFill>
                  <a:schemeClr val="bg1"/>
                </a:solidFill>
              </a:rPr>
              <a:t>Creed</a:t>
            </a:r>
            <a:r>
              <a:rPr lang="de-DE" sz="3400" b="1" dirty="0">
                <a:ln/>
                <a:solidFill>
                  <a:schemeClr val="bg1"/>
                </a:solidFill>
              </a:rPr>
              <a:t> (II)</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8"/>
            <a:ext cx="4173730" cy="3821465"/>
          </a:xfrm>
          <a:prstGeom prst="rect">
            <a:avLst/>
          </a:prstGeom>
        </p:spPr>
        <p:txBody>
          <a:bodyPr spcFirstLastPara="1" vert="horz" wrap="square" lIns="91425" tIns="91425" rIns="91425" bIns="91425" rtlCol="0" anchor="t" anchorCtr="0">
            <a:noAutofit/>
          </a:bodyPr>
          <a:lstStyle/>
          <a:p>
            <a:pPr algn="l"/>
            <a:r>
              <a:rPr lang="en-GB" b="1" dirty="0"/>
              <a:t>The creed guides the whole business and the talent management strategy and processes:</a:t>
            </a:r>
          </a:p>
          <a:p>
            <a:pPr marL="285750" indent="-285750" algn="l">
              <a:buFont typeface="Arial" panose="020B0604020202020204" pitchFamily="34" charset="0"/>
              <a:buChar char="•"/>
            </a:pPr>
            <a:r>
              <a:rPr lang="en-GB" b="1" dirty="0"/>
              <a:t>Selection criteria</a:t>
            </a:r>
          </a:p>
          <a:p>
            <a:pPr marL="285750" indent="-285750" algn="l">
              <a:buFont typeface="Arial" panose="020B0604020202020204" pitchFamily="34" charset="0"/>
              <a:buChar char="•"/>
            </a:pPr>
            <a:r>
              <a:rPr lang="en-GB" b="1" dirty="0"/>
              <a:t>Competency definitions</a:t>
            </a:r>
          </a:p>
          <a:p>
            <a:pPr marL="285750" indent="-285750" algn="l">
              <a:buFont typeface="Arial" panose="020B0604020202020204" pitchFamily="34" charset="0"/>
              <a:buChar char="•"/>
            </a:pPr>
            <a:r>
              <a:rPr lang="en-GB" b="1" dirty="0"/>
              <a:t>Performance assessment</a:t>
            </a:r>
          </a:p>
          <a:p>
            <a:pPr marL="285750" indent="-285750" algn="l">
              <a:buFont typeface="Arial" panose="020B0604020202020204" pitchFamily="34" charset="0"/>
              <a:buChar char="•"/>
            </a:pPr>
            <a:r>
              <a:rPr lang="en-GB" b="1" dirty="0"/>
              <a:t>Development planning</a:t>
            </a:r>
          </a:p>
          <a:p>
            <a:pPr marL="285750" indent="-285750" algn="l">
              <a:buFont typeface="Arial" panose="020B0604020202020204" pitchFamily="34" charset="0"/>
              <a:buChar char="•"/>
            </a:pPr>
            <a:r>
              <a:rPr lang="en-GB" b="1" dirty="0"/>
              <a:t>Retention processes</a:t>
            </a:r>
          </a:p>
          <a:p>
            <a:pPr marL="285750" indent="-285750" algn="l">
              <a:buFont typeface="Arial" panose="020B0604020202020204" pitchFamily="34" charset="0"/>
              <a:buChar char="•"/>
            </a:pPr>
            <a:r>
              <a:rPr lang="en-GB" b="1" dirty="0"/>
              <a:t>Succession planning</a:t>
            </a:r>
          </a:p>
          <a:p>
            <a:pPr marL="285750" indent="-285750" algn="l">
              <a:buFont typeface="Arial" panose="020B0604020202020204" pitchFamily="34" charset="0"/>
              <a:buChar char="•"/>
            </a:pPr>
            <a:endParaRPr lang="en-GB" b="1"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81211" y="2464079"/>
            <a:ext cx="4151089" cy="2551190"/>
          </a:xfrm>
          <a:prstGeom prst="rect">
            <a:avLst/>
          </a:prstGeom>
          <a:ln>
            <a:noFill/>
          </a:ln>
          <a:effectLst>
            <a:outerShdw blurRad="292100" dist="139700" dir="2700000" algn="tl" rotWithShape="0">
              <a:srgbClr val="333333">
                <a:alpha val="65000"/>
              </a:srgbClr>
            </a:outerShdw>
          </a:effectLst>
        </p:spPr>
      </p:pic>
      <p:sp>
        <p:nvSpPr>
          <p:cNvPr id="6" name="Textfeld 5"/>
          <p:cNvSpPr txBox="1"/>
          <p:nvPr/>
        </p:nvSpPr>
        <p:spPr>
          <a:xfrm>
            <a:off x="4626104" y="5172688"/>
            <a:ext cx="3468227" cy="307777"/>
          </a:xfrm>
          <a:prstGeom prst="rect">
            <a:avLst/>
          </a:prstGeom>
          <a:noFill/>
        </p:spPr>
        <p:txBody>
          <a:bodyPr wrap="square" rtlCol="0">
            <a:spAutoFit/>
          </a:bodyPr>
          <a:lstStyle/>
          <a:p>
            <a:r>
              <a:rPr lang="de-AT" sz="1400" dirty="0" err="1"/>
              <a:t>Photo</a:t>
            </a:r>
            <a:r>
              <a:rPr lang="de-AT" sz="1400" dirty="0"/>
              <a:t> </a:t>
            </a:r>
            <a:r>
              <a:rPr lang="de-AT" sz="1400" dirty="0" err="1"/>
              <a:t>by</a:t>
            </a:r>
            <a:r>
              <a:rPr lang="de-AT" sz="1400" dirty="0"/>
              <a:t> </a:t>
            </a:r>
            <a:r>
              <a:rPr lang="de-AT" sz="1400" u="sng" dirty="0" err="1">
                <a:hlinkClick r:id="rId5"/>
              </a:rPr>
              <a:t>mohamed</a:t>
            </a:r>
            <a:r>
              <a:rPr lang="de-AT" sz="1400" u="sng" dirty="0">
                <a:hlinkClick r:id="rId5"/>
              </a:rPr>
              <a:t> Hassan</a:t>
            </a:r>
            <a:r>
              <a:rPr lang="de-AT" sz="1400" dirty="0"/>
              <a:t> </a:t>
            </a:r>
            <a:r>
              <a:rPr lang="de-AT" sz="1400" dirty="0" err="1"/>
              <a:t>from</a:t>
            </a:r>
            <a:r>
              <a:rPr lang="de-AT" sz="1400" dirty="0"/>
              <a:t> </a:t>
            </a:r>
            <a:r>
              <a:rPr lang="de-AT" sz="1400" u="sng" dirty="0" err="1">
                <a:hlinkClick r:id="rId6"/>
              </a:rPr>
              <a:t>Pixabay</a:t>
            </a:r>
            <a:r>
              <a:rPr lang="de-AT" sz="1400" dirty="0"/>
              <a:t>.</a:t>
            </a:r>
          </a:p>
        </p:txBody>
      </p:sp>
    </p:spTree>
    <p:extLst>
      <p:ext uri="{BB962C8B-B14F-4D97-AF65-F5344CB8AC3E}">
        <p14:creationId xmlns:p14="http://schemas.microsoft.com/office/powerpoint/2010/main" val="16332437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Creating</a:t>
            </a:r>
            <a:r>
              <a:rPr lang="de-DE" sz="3400" b="1" dirty="0">
                <a:ln/>
                <a:solidFill>
                  <a:schemeClr val="bg1"/>
                </a:solidFill>
              </a:rPr>
              <a:t> </a:t>
            </a:r>
            <a:r>
              <a:rPr lang="de-DE" sz="3400" b="1" dirty="0" err="1">
                <a:ln/>
                <a:solidFill>
                  <a:schemeClr val="bg1"/>
                </a:solidFill>
              </a:rPr>
              <a:t>or</a:t>
            </a:r>
            <a:r>
              <a:rPr lang="de-DE" sz="3400" b="1" dirty="0">
                <a:ln/>
                <a:solidFill>
                  <a:schemeClr val="bg1"/>
                </a:solidFill>
              </a:rPr>
              <a:t> </a:t>
            </a:r>
            <a:r>
              <a:rPr lang="de-DE" sz="3400" b="1" dirty="0" err="1">
                <a:ln/>
                <a:solidFill>
                  <a:schemeClr val="bg1"/>
                </a:solidFill>
              </a:rPr>
              <a:t>revising</a:t>
            </a:r>
            <a:r>
              <a:rPr lang="de-DE" sz="3400" b="1" dirty="0">
                <a:ln/>
                <a:solidFill>
                  <a:schemeClr val="bg1"/>
                </a:solidFill>
              </a:rPr>
              <a:t> </a:t>
            </a:r>
            <a:r>
              <a:rPr lang="de-DE" sz="3400" b="1" dirty="0" err="1">
                <a:ln/>
                <a:solidFill>
                  <a:schemeClr val="bg1"/>
                </a:solidFill>
              </a:rPr>
              <a:t>your</a:t>
            </a:r>
            <a:r>
              <a:rPr lang="de-DE" sz="3400" b="1" dirty="0">
                <a:ln/>
                <a:solidFill>
                  <a:schemeClr val="bg1"/>
                </a:solidFill>
              </a:rPr>
              <a:t> </a:t>
            </a:r>
            <a:r>
              <a:rPr lang="de-DE" sz="3400" b="1" dirty="0" err="1">
                <a:ln/>
                <a:solidFill>
                  <a:schemeClr val="bg1"/>
                </a:solidFill>
              </a:rPr>
              <a:t>Creed</a:t>
            </a:r>
            <a:r>
              <a:rPr lang="de-DE" sz="3400" b="1" dirty="0">
                <a:ln/>
                <a:solidFill>
                  <a:schemeClr val="bg1"/>
                </a:solidFill>
              </a:rPr>
              <a:t> (III)</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8"/>
            <a:ext cx="4173730" cy="3821465"/>
          </a:xfrm>
          <a:prstGeom prst="rect">
            <a:avLst/>
          </a:prstGeom>
        </p:spPr>
        <p:txBody>
          <a:bodyPr spcFirstLastPara="1" vert="horz" wrap="square" lIns="91425" tIns="91425" rIns="91425" bIns="91425" rtlCol="0" anchor="t" anchorCtr="0">
            <a:noAutofit/>
          </a:bodyPr>
          <a:lstStyle/>
          <a:p>
            <a:pPr algn="l"/>
            <a:r>
              <a:rPr lang="en-GB" b="1" dirty="0"/>
              <a:t>Examples</a:t>
            </a:r>
          </a:p>
          <a:p>
            <a:pPr marL="285750" indent="-285750" algn="l">
              <a:buFont typeface="Arial" panose="020B0604020202020204" pitchFamily="34" charset="0"/>
              <a:buChar char="•"/>
            </a:pPr>
            <a:r>
              <a:rPr lang="en-GB" b="1" dirty="0">
                <a:hlinkClick r:id="rId3"/>
              </a:rPr>
              <a:t>Johnson &amp; Johnsons Credo</a:t>
            </a:r>
            <a:endParaRPr lang="en-GB" b="1" dirty="0"/>
          </a:p>
          <a:p>
            <a:pPr marL="285750" indent="-285750" algn="l">
              <a:buFont typeface="Arial" panose="020B0604020202020204" pitchFamily="34" charset="0"/>
              <a:buChar char="•"/>
            </a:pPr>
            <a:r>
              <a:rPr lang="en-GB" b="1" dirty="0">
                <a:hlinkClick r:id="rId4"/>
              </a:rPr>
              <a:t>Starbucks Mission Statement</a:t>
            </a:r>
            <a:endParaRPr lang="en-GB" b="1" dirty="0"/>
          </a:p>
          <a:p>
            <a:pPr algn="l"/>
            <a:endParaRPr lang="en-GB" b="1" dirty="0"/>
          </a:p>
          <a:p>
            <a:pPr algn="l"/>
            <a:r>
              <a:rPr lang="en-GB" b="1" dirty="0"/>
              <a:t>Preparatory Exercise</a:t>
            </a:r>
          </a:p>
          <a:p>
            <a:pPr marL="285750" indent="-285750" algn="l">
              <a:buFont typeface="Arial" panose="020B0604020202020204" pitchFamily="34" charset="0"/>
              <a:buChar char="•"/>
            </a:pPr>
            <a:r>
              <a:rPr lang="en-GB" b="1" dirty="0"/>
              <a:t>Read through the creeds and answer the following questions:</a:t>
            </a:r>
          </a:p>
          <a:p>
            <a:pPr marL="285750" indent="-285750" algn="l">
              <a:buFont typeface="Arial" panose="020B0604020202020204" pitchFamily="34" charset="0"/>
              <a:buChar char="•"/>
            </a:pPr>
            <a:r>
              <a:rPr lang="en-GB" b="1" dirty="0"/>
              <a:t>What do they have in common?</a:t>
            </a:r>
          </a:p>
          <a:p>
            <a:pPr marL="285750" indent="-285750" algn="l">
              <a:buFont typeface="Arial" panose="020B0604020202020204" pitchFamily="34" charset="0"/>
              <a:buChar char="•"/>
            </a:pPr>
            <a:r>
              <a:rPr lang="en-GB" b="1" dirty="0"/>
              <a:t>Are there any values or guiding principles that you can identify with?</a:t>
            </a:r>
          </a:p>
          <a:p>
            <a:pPr marL="285750" indent="-285750" algn="l">
              <a:buFont typeface="Arial" panose="020B0604020202020204" pitchFamily="34" charset="0"/>
              <a:buChar char="•"/>
            </a:pPr>
            <a:endParaRPr lang="en-GB" b="1"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81211" y="2464079"/>
            <a:ext cx="4151089" cy="2551190"/>
          </a:xfrm>
          <a:prstGeom prst="rect">
            <a:avLst/>
          </a:prstGeom>
          <a:ln>
            <a:noFill/>
          </a:ln>
          <a:effectLst>
            <a:outerShdw blurRad="292100" dist="139700" dir="2700000" algn="tl" rotWithShape="0">
              <a:srgbClr val="333333">
                <a:alpha val="65000"/>
              </a:srgbClr>
            </a:outerShdw>
          </a:effectLst>
        </p:spPr>
      </p:pic>
      <p:sp>
        <p:nvSpPr>
          <p:cNvPr id="6" name="Textfeld 5"/>
          <p:cNvSpPr txBox="1"/>
          <p:nvPr/>
        </p:nvSpPr>
        <p:spPr>
          <a:xfrm>
            <a:off x="4626104" y="5172688"/>
            <a:ext cx="3468227" cy="307777"/>
          </a:xfrm>
          <a:prstGeom prst="rect">
            <a:avLst/>
          </a:prstGeom>
          <a:noFill/>
        </p:spPr>
        <p:txBody>
          <a:bodyPr wrap="square" rtlCol="0">
            <a:spAutoFit/>
          </a:bodyPr>
          <a:lstStyle/>
          <a:p>
            <a:r>
              <a:rPr lang="de-AT" sz="1400" dirty="0" err="1"/>
              <a:t>Photo</a:t>
            </a:r>
            <a:r>
              <a:rPr lang="de-AT" sz="1400" dirty="0"/>
              <a:t> </a:t>
            </a:r>
            <a:r>
              <a:rPr lang="de-AT" sz="1400" dirty="0" err="1"/>
              <a:t>by</a:t>
            </a:r>
            <a:r>
              <a:rPr lang="de-AT" sz="1400" dirty="0"/>
              <a:t> </a:t>
            </a:r>
            <a:r>
              <a:rPr lang="de-AT" sz="1400" u="sng" dirty="0" err="1">
                <a:hlinkClick r:id="rId7"/>
              </a:rPr>
              <a:t>mohamed</a:t>
            </a:r>
            <a:r>
              <a:rPr lang="de-AT" sz="1400" u="sng" dirty="0">
                <a:hlinkClick r:id="rId7"/>
              </a:rPr>
              <a:t> Hassan</a:t>
            </a:r>
            <a:r>
              <a:rPr lang="de-AT" sz="1400" dirty="0"/>
              <a:t> </a:t>
            </a:r>
            <a:r>
              <a:rPr lang="de-AT" sz="1400" dirty="0" err="1"/>
              <a:t>from</a:t>
            </a:r>
            <a:r>
              <a:rPr lang="de-AT" sz="1400" dirty="0"/>
              <a:t> </a:t>
            </a:r>
            <a:r>
              <a:rPr lang="de-AT" sz="1400" u="sng" dirty="0" err="1">
                <a:hlinkClick r:id="rId8"/>
              </a:rPr>
              <a:t>Pixabay</a:t>
            </a:r>
            <a:r>
              <a:rPr lang="de-AT" sz="1400" dirty="0"/>
              <a:t>.</a:t>
            </a:r>
          </a:p>
        </p:txBody>
      </p:sp>
    </p:spTree>
    <p:extLst>
      <p:ext uri="{BB962C8B-B14F-4D97-AF65-F5344CB8AC3E}">
        <p14:creationId xmlns:p14="http://schemas.microsoft.com/office/powerpoint/2010/main" val="22254907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Creating</a:t>
            </a:r>
            <a:r>
              <a:rPr lang="de-DE" sz="3400" b="1" dirty="0">
                <a:ln/>
                <a:solidFill>
                  <a:schemeClr val="bg1"/>
                </a:solidFill>
              </a:rPr>
              <a:t> </a:t>
            </a:r>
            <a:r>
              <a:rPr lang="de-DE" sz="3400" b="1" dirty="0" err="1">
                <a:ln/>
                <a:solidFill>
                  <a:schemeClr val="bg1"/>
                </a:solidFill>
              </a:rPr>
              <a:t>or</a:t>
            </a:r>
            <a:r>
              <a:rPr lang="de-DE" sz="3400" b="1" dirty="0">
                <a:ln/>
                <a:solidFill>
                  <a:schemeClr val="bg1"/>
                </a:solidFill>
              </a:rPr>
              <a:t> </a:t>
            </a:r>
            <a:r>
              <a:rPr lang="de-DE" sz="3400" b="1" dirty="0" err="1">
                <a:ln/>
                <a:solidFill>
                  <a:schemeClr val="bg1"/>
                </a:solidFill>
              </a:rPr>
              <a:t>revising</a:t>
            </a:r>
            <a:r>
              <a:rPr lang="de-DE" sz="3400" b="1" dirty="0">
                <a:ln/>
                <a:solidFill>
                  <a:schemeClr val="bg1"/>
                </a:solidFill>
              </a:rPr>
              <a:t> </a:t>
            </a:r>
            <a:r>
              <a:rPr lang="de-DE" sz="3400" b="1" dirty="0" err="1">
                <a:ln/>
                <a:solidFill>
                  <a:schemeClr val="bg1"/>
                </a:solidFill>
              </a:rPr>
              <a:t>your</a:t>
            </a:r>
            <a:r>
              <a:rPr lang="de-DE" sz="3400" b="1" dirty="0">
                <a:ln/>
                <a:solidFill>
                  <a:schemeClr val="bg1"/>
                </a:solidFill>
              </a:rPr>
              <a:t> </a:t>
            </a:r>
            <a:r>
              <a:rPr lang="de-DE" sz="3400" b="1" dirty="0" err="1">
                <a:ln/>
                <a:solidFill>
                  <a:schemeClr val="bg1"/>
                </a:solidFill>
              </a:rPr>
              <a:t>Creed</a:t>
            </a:r>
            <a:r>
              <a:rPr lang="de-DE" sz="3400" b="1" dirty="0">
                <a:ln/>
                <a:solidFill>
                  <a:schemeClr val="bg1"/>
                </a:solidFill>
              </a:rPr>
              <a:t> (III)</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8"/>
            <a:ext cx="4173730" cy="3821465"/>
          </a:xfrm>
          <a:prstGeom prst="rect">
            <a:avLst/>
          </a:prstGeom>
        </p:spPr>
        <p:txBody>
          <a:bodyPr spcFirstLastPara="1" vert="horz" wrap="square" lIns="91425" tIns="91425" rIns="91425" bIns="91425" rtlCol="0" anchor="t" anchorCtr="0">
            <a:noAutofit/>
          </a:bodyPr>
          <a:lstStyle/>
          <a:p>
            <a:pPr algn="l"/>
            <a:r>
              <a:rPr lang="en-GB" sz="2000" b="1" dirty="0"/>
              <a:t>Exercise 02 (Worksheet 01.2)</a:t>
            </a:r>
          </a:p>
          <a:p>
            <a:pPr marL="285750" indent="-285750" algn="l">
              <a:buFont typeface="Arial" panose="020B0604020202020204" pitchFamily="34" charset="0"/>
              <a:buChar char="•"/>
            </a:pPr>
            <a:r>
              <a:rPr lang="en-GB" sz="2000" b="1" dirty="0"/>
              <a:t>Brainstorming on guiding values and principles</a:t>
            </a:r>
          </a:p>
          <a:p>
            <a:pPr marL="628650" lvl="1" indent="-285750" algn="l">
              <a:buFont typeface="Arial" panose="020B0604020202020204" pitchFamily="34" charset="0"/>
              <a:buChar char="•"/>
            </a:pPr>
            <a:r>
              <a:rPr lang="en-GB" sz="1600" b="1" dirty="0"/>
              <a:t>General</a:t>
            </a:r>
          </a:p>
          <a:p>
            <a:pPr marL="628650" lvl="1" indent="-285750" algn="l">
              <a:buFont typeface="Arial" panose="020B0604020202020204" pitchFamily="34" charset="0"/>
              <a:buChar char="•"/>
            </a:pPr>
            <a:r>
              <a:rPr lang="en-GB" sz="1600" b="1" dirty="0"/>
              <a:t>Customers</a:t>
            </a:r>
          </a:p>
          <a:p>
            <a:pPr marL="628650" lvl="1" indent="-285750" algn="l">
              <a:buFont typeface="Arial" panose="020B0604020202020204" pitchFamily="34" charset="0"/>
              <a:buChar char="•"/>
            </a:pPr>
            <a:r>
              <a:rPr lang="en-GB" sz="1600" b="1" dirty="0"/>
              <a:t>Employees</a:t>
            </a:r>
          </a:p>
          <a:p>
            <a:pPr marL="628650" lvl="1" indent="-285750" algn="l">
              <a:buFont typeface="Arial" panose="020B0604020202020204" pitchFamily="34" charset="0"/>
              <a:buChar char="•"/>
            </a:pPr>
            <a:r>
              <a:rPr lang="en-GB" sz="1600" b="1" dirty="0"/>
              <a:t>Society</a:t>
            </a:r>
          </a:p>
          <a:p>
            <a:pPr marL="285750" indent="-285750" algn="l">
              <a:buFont typeface="Arial" panose="020B0604020202020204" pitchFamily="34" charset="0"/>
              <a:buChar char="•"/>
            </a:pPr>
            <a:r>
              <a:rPr lang="en-GB" sz="2000" b="1" dirty="0"/>
              <a:t>Draft your creed</a:t>
            </a:r>
          </a:p>
          <a:p>
            <a:pPr marL="628650" lvl="1" indent="-285750" algn="l">
              <a:buFont typeface="Arial" panose="020B0604020202020204" pitchFamily="34" charset="0"/>
              <a:buChar char="•"/>
            </a:pPr>
            <a:r>
              <a:rPr lang="en-GB" sz="1600" b="1" dirty="0"/>
              <a:t>Short sentences</a:t>
            </a:r>
          </a:p>
          <a:p>
            <a:pPr marL="628650" lvl="1" indent="-285750" algn="l">
              <a:buFont typeface="Arial" panose="020B0604020202020204" pitchFamily="34" charset="0"/>
              <a:buChar char="•"/>
            </a:pPr>
            <a:r>
              <a:rPr lang="en-GB" sz="1600" b="1" dirty="0"/>
              <a:t>Clear message</a:t>
            </a:r>
          </a:p>
          <a:p>
            <a:pPr marL="628650" lvl="1" indent="-285750" algn="l">
              <a:buFont typeface="Arial" panose="020B0604020202020204" pitchFamily="34" charset="0"/>
              <a:buChar char="•"/>
            </a:pPr>
            <a:r>
              <a:rPr lang="en-GB" sz="1600" b="1" dirty="0"/>
              <a:t>Use “We..”</a:t>
            </a:r>
          </a:p>
          <a:p>
            <a:pPr marL="285750" indent="-285750" algn="l">
              <a:buFont typeface="Arial" panose="020B0604020202020204" pitchFamily="34" charset="0"/>
              <a:buChar char="•"/>
            </a:pPr>
            <a:endParaRPr lang="en-GB" b="1" dirty="0"/>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81211" y="2464079"/>
            <a:ext cx="4151089" cy="2551190"/>
          </a:xfrm>
          <a:prstGeom prst="rect">
            <a:avLst/>
          </a:prstGeom>
          <a:ln>
            <a:noFill/>
          </a:ln>
          <a:effectLst>
            <a:outerShdw blurRad="292100" dist="139700" dir="2700000" algn="tl" rotWithShape="0">
              <a:srgbClr val="333333">
                <a:alpha val="65000"/>
              </a:srgbClr>
            </a:outerShdw>
          </a:effectLst>
        </p:spPr>
      </p:pic>
      <p:sp>
        <p:nvSpPr>
          <p:cNvPr id="6" name="Textfeld 5"/>
          <p:cNvSpPr txBox="1"/>
          <p:nvPr/>
        </p:nvSpPr>
        <p:spPr>
          <a:xfrm>
            <a:off x="4626104" y="5172688"/>
            <a:ext cx="3468227" cy="307777"/>
          </a:xfrm>
          <a:prstGeom prst="rect">
            <a:avLst/>
          </a:prstGeom>
          <a:noFill/>
        </p:spPr>
        <p:txBody>
          <a:bodyPr wrap="square" rtlCol="0">
            <a:spAutoFit/>
          </a:bodyPr>
          <a:lstStyle/>
          <a:p>
            <a:r>
              <a:rPr lang="de-AT" sz="1400" dirty="0" err="1"/>
              <a:t>Photo</a:t>
            </a:r>
            <a:r>
              <a:rPr lang="de-AT" sz="1400" dirty="0"/>
              <a:t> </a:t>
            </a:r>
            <a:r>
              <a:rPr lang="de-AT" sz="1400" dirty="0" err="1"/>
              <a:t>by</a:t>
            </a:r>
            <a:r>
              <a:rPr lang="de-AT" sz="1400" dirty="0"/>
              <a:t> </a:t>
            </a:r>
            <a:r>
              <a:rPr lang="de-AT" sz="1400" u="sng" dirty="0" err="1">
                <a:hlinkClick r:id="rId5"/>
              </a:rPr>
              <a:t>mohamed</a:t>
            </a:r>
            <a:r>
              <a:rPr lang="de-AT" sz="1400" u="sng" dirty="0">
                <a:hlinkClick r:id="rId5"/>
              </a:rPr>
              <a:t> Hassan</a:t>
            </a:r>
            <a:r>
              <a:rPr lang="de-AT" sz="1400" dirty="0"/>
              <a:t> </a:t>
            </a:r>
            <a:r>
              <a:rPr lang="de-AT" sz="1400" dirty="0" err="1"/>
              <a:t>from</a:t>
            </a:r>
            <a:r>
              <a:rPr lang="de-AT" sz="1400" dirty="0"/>
              <a:t> </a:t>
            </a:r>
            <a:r>
              <a:rPr lang="de-AT" sz="1400" u="sng" dirty="0" err="1">
                <a:hlinkClick r:id="rId6"/>
              </a:rPr>
              <a:t>Pixabay</a:t>
            </a:r>
            <a:r>
              <a:rPr lang="de-AT" sz="1400" dirty="0"/>
              <a:t>.</a:t>
            </a:r>
          </a:p>
        </p:txBody>
      </p:sp>
    </p:spTree>
    <p:extLst>
      <p:ext uri="{BB962C8B-B14F-4D97-AF65-F5344CB8AC3E}">
        <p14:creationId xmlns:p14="http://schemas.microsoft.com/office/powerpoint/2010/main" val="5764484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7" name="Title 2">
            <a:extLst>
              <a:ext uri="{FF2B5EF4-FFF2-40B4-BE49-F238E27FC236}">
                <a16:creationId xmlns:a16="http://schemas.microsoft.com/office/drawing/2014/main" id="{9EC3567D-321E-4D8C-990E-10BE5B3602A6}"/>
              </a:ext>
            </a:extLst>
          </p:cNvPr>
          <p:cNvSpPr>
            <a:spLocks noGrp="1"/>
          </p:cNvSpPr>
          <p:nvPr>
            <p:ph type="ctrTitle"/>
          </p:nvPr>
        </p:nvSpPr>
        <p:spPr>
          <a:xfrm>
            <a:off x="311700" y="1642466"/>
            <a:ext cx="8520600" cy="528865"/>
          </a:xfrm>
          <a:prstGeom prst="roundRect">
            <a:avLst/>
          </a:prstGeom>
          <a:solidFill>
            <a:srgbClr val="3087B9"/>
          </a:solidFill>
        </p:spPr>
        <p:style>
          <a:lnRef idx="0">
            <a:schemeClr val="accent4"/>
          </a:lnRef>
          <a:fillRef idx="3">
            <a:schemeClr val="accent4"/>
          </a:fillRef>
          <a:effectRef idx="3">
            <a:schemeClr val="accent4"/>
          </a:effectRef>
          <a:fontRef idx="minor">
            <a:schemeClr val="lt1"/>
          </a:fontRef>
        </p:style>
        <p:txBody>
          <a:bodyPr anchor="ctr">
            <a:normAutofit fontScale="90000"/>
          </a:bodyPr>
          <a:lstStyle/>
          <a:p>
            <a:r>
              <a:rPr lang="en-GB" sz="3400" b="1" spc="50" dirty="0">
                <a:ln w="0"/>
                <a:solidFill>
                  <a:schemeClr val="bg2"/>
                </a:solidFill>
                <a:effectLst>
                  <a:innerShdw blurRad="63500" dist="50800" dir="13500000">
                    <a:srgbClr val="000000">
                      <a:alpha val="50000"/>
                    </a:srgbClr>
                  </a:innerShdw>
                </a:effectLst>
              </a:rPr>
              <a:t>Summary/Conclusion</a:t>
            </a:r>
          </a:p>
        </p:txBody>
      </p:sp>
      <p:sp>
        <p:nvSpPr>
          <p:cNvPr id="16" name="Google Shape;55;p13">
            <a:extLst>
              <a:ext uri="{FF2B5EF4-FFF2-40B4-BE49-F238E27FC236}">
                <a16:creationId xmlns:a16="http://schemas.microsoft.com/office/drawing/2014/main" id="{17CCE1D5-4F53-49BA-82C4-F4151857EA27}"/>
              </a:ext>
            </a:extLst>
          </p:cNvPr>
          <p:cNvSpPr txBox="1">
            <a:spLocks noGrp="1"/>
          </p:cNvSpPr>
          <p:nvPr>
            <p:ph type="subTitle" idx="1"/>
          </p:nvPr>
        </p:nvSpPr>
        <p:spPr>
          <a:xfrm>
            <a:off x="311700" y="2502828"/>
            <a:ext cx="8330181" cy="3059772"/>
          </a:xfrm>
          <a:prstGeom prst="rect">
            <a:avLst/>
          </a:prstGeom>
        </p:spPr>
        <p:txBody>
          <a:bodyPr spcFirstLastPara="1" vert="horz" wrap="square" lIns="91425" tIns="91425" rIns="91425" bIns="91425" rtlCol="0" anchor="t" anchorCtr="0">
            <a:noAutofit/>
          </a:bodyPr>
          <a:lstStyle/>
          <a:p>
            <a:pPr marL="514350" indent="-514350" algn="l">
              <a:lnSpc>
                <a:spcPct val="100000"/>
              </a:lnSpc>
              <a:spcBef>
                <a:spcPts val="0"/>
              </a:spcBef>
              <a:buFont typeface="+mj-lt"/>
              <a:buAutoNum type="arabicPeriod"/>
            </a:pPr>
            <a:r>
              <a:rPr lang="en-GB" dirty="0"/>
              <a:t>A definition of Talent is highly individual and depends on the context.</a:t>
            </a:r>
          </a:p>
          <a:p>
            <a:pPr marL="514350" indent="-514350" algn="l">
              <a:lnSpc>
                <a:spcPct val="100000"/>
              </a:lnSpc>
              <a:spcBef>
                <a:spcPts val="0"/>
              </a:spcBef>
              <a:buFont typeface="+mj-lt"/>
              <a:buAutoNum type="arabicPeriod"/>
            </a:pPr>
            <a:r>
              <a:rPr lang="en-GB" dirty="0"/>
              <a:t>Modern Talent Management considers the potential of each employee rather than only focusing on high potentials.</a:t>
            </a:r>
          </a:p>
          <a:p>
            <a:pPr marL="514350" indent="-514350" algn="l">
              <a:lnSpc>
                <a:spcPct val="100000"/>
              </a:lnSpc>
              <a:spcBef>
                <a:spcPts val="0"/>
              </a:spcBef>
              <a:buFont typeface="+mj-lt"/>
              <a:buAutoNum type="arabicPeriod"/>
            </a:pPr>
            <a:r>
              <a:rPr lang="en-GB" dirty="0"/>
              <a:t>Talent Management is not only an HR task but a broad approach that includes business strategy, company culture and HR processes.</a:t>
            </a:r>
          </a:p>
          <a:p>
            <a:pPr marL="514350" indent="-514350" algn="l">
              <a:lnSpc>
                <a:spcPct val="100000"/>
              </a:lnSpc>
              <a:spcBef>
                <a:spcPts val="0"/>
              </a:spcBef>
              <a:buFont typeface="+mj-lt"/>
              <a:buAutoNum type="arabicPeriod"/>
            </a:pPr>
            <a:r>
              <a:rPr lang="en-GB" dirty="0"/>
              <a:t>The world is changing rapidly and unpredictably. </a:t>
            </a:r>
          </a:p>
          <a:p>
            <a:pPr marL="514350" indent="-514350" algn="l">
              <a:lnSpc>
                <a:spcPct val="100000"/>
              </a:lnSpc>
              <a:spcBef>
                <a:spcPts val="0"/>
              </a:spcBef>
              <a:buFont typeface="+mj-lt"/>
              <a:buAutoNum type="arabicPeriod"/>
            </a:pPr>
            <a:r>
              <a:rPr lang="en-GB" dirty="0"/>
              <a:t>For being able to deal with these changes – we must change in almost all areas of our business actions and processes.</a:t>
            </a:r>
          </a:p>
          <a:p>
            <a:pPr marL="514350" indent="-514350" algn="l">
              <a:lnSpc>
                <a:spcPct val="100000"/>
              </a:lnSpc>
              <a:spcBef>
                <a:spcPts val="0"/>
              </a:spcBef>
              <a:buFont typeface="+mj-lt"/>
              <a:buAutoNum type="arabicPeriod"/>
            </a:pPr>
            <a:r>
              <a:rPr lang="en-GB" dirty="0"/>
              <a:t>We should put people in the centre of our “TM-Attention”.</a:t>
            </a:r>
          </a:p>
          <a:p>
            <a:pPr marL="514350" indent="-514350" algn="l">
              <a:lnSpc>
                <a:spcPct val="100000"/>
              </a:lnSpc>
              <a:spcBef>
                <a:spcPts val="0"/>
              </a:spcBef>
              <a:buFont typeface="+mj-lt"/>
              <a:buAutoNum type="arabicPeriod"/>
            </a:pPr>
            <a:r>
              <a:rPr lang="en-GB" dirty="0"/>
              <a:t>A clear and simple creed should be the starting point of your TM-efforts.</a:t>
            </a:r>
            <a:endParaRPr dirty="0"/>
          </a:p>
        </p:txBody>
      </p:sp>
      <p:pic>
        <p:nvPicPr>
          <p:cNvPr id="4" name="Picture 3" descr="A close up of a logo&#10;&#10;Description automatically generated">
            <a:extLst>
              <a:ext uri="{FF2B5EF4-FFF2-40B4-BE49-F238E27FC236}">
                <a16:creationId xmlns:a16="http://schemas.microsoft.com/office/drawing/2014/main" id="{4463538E-31D4-4305-9158-372B7570B3A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B5988E42-6792-4A27-8BD6-6D3FB05F10C7}"/>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444556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Sources</a:t>
            </a:r>
            <a:endParaRPr lang="de-AT" dirty="0"/>
          </a:p>
        </p:txBody>
      </p:sp>
      <p:sp>
        <p:nvSpPr>
          <p:cNvPr id="3" name="Inhaltsplatzhalter 2"/>
          <p:cNvSpPr>
            <a:spLocks noGrp="1"/>
          </p:cNvSpPr>
          <p:nvPr>
            <p:ph idx="1"/>
          </p:nvPr>
        </p:nvSpPr>
        <p:spPr>
          <a:xfrm>
            <a:off x="678754" y="1261953"/>
            <a:ext cx="7886700" cy="5132583"/>
          </a:xfrm>
        </p:spPr>
        <p:txBody>
          <a:bodyPr>
            <a:noAutofit/>
          </a:bodyPr>
          <a:lstStyle/>
          <a:p>
            <a:pPr marL="0" indent="0">
              <a:buNone/>
            </a:pPr>
            <a:r>
              <a:rPr lang="de-DE" sz="1100" dirty="0"/>
              <a:t>Slide 16:</a:t>
            </a:r>
          </a:p>
          <a:p>
            <a:r>
              <a:rPr lang="de-AT" sz="1100" dirty="0"/>
              <a:t>Oxford </a:t>
            </a:r>
            <a:r>
              <a:rPr lang="de-AT" sz="1100" dirty="0" err="1"/>
              <a:t>Learners</a:t>
            </a:r>
            <a:r>
              <a:rPr lang="de-AT" sz="1100" dirty="0"/>
              <a:t> </a:t>
            </a:r>
            <a:r>
              <a:rPr lang="de-AT" sz="1100" dirty="0" err="1"/>
              <a:t>Dictionary</a:t>
            </a:r>
            <a:r>
              <a:rPr lang="de-AT" sz="1100" dirty="0"/>
              <a:t>, </a:t>
            </a:r>
            <a:r>
              <a:rPr lang="de-AT" sz="1100" dirty="0" err="1"/>
              <a:t>accessed</a:t>
            </a:r>
            <a:r>
              <a:rPr lang="de-AT" sz="1100" dirty="0"/>
              <a:t> on 19.02.2020:</a:t>
            </a:r>
            <a:br>
              <a:rPr lang="de-AT" sz="1100" dirty="0"/>
            </a:br>
            <a:r>
              <a:rPr lang="de-AT" sz="1100" dirty="0">
                <a:hlinkClick r:id="rId2"/>
              </a:rPr>
              <a:t>https://www.oxfordlearnersdictionaries.com/definition/english/talent?q=talent</a:t>
            </a:r>
            <a:endParaRPr lang="de-AT" sz="1100" dirty="0"/>
          </a:p>
          <a:p>
            <a:r>
              <a:rPr lang="de-DE" sz="1100" dirty="0"/>
              <a:t>Duden Fremdwörterbuch; </a:t>
            </a:r>
            <a:r>
              <a:rPr lang="de-DE" sz="1100" dirty="0" err="1"/>
              <a:t>accessed</a:t>
            </a:r>
            <a:r>
              <a:rPr lang="de-DE" sz="1100" dirty="0"/>
              <a:t> on 1</a:t>
            </a:r>
            <a:r>
              <a:rPr lang="de-AT" sz="1100" dirty="0"/>
              <a:t>9.02.2020</a:t>
            </a:r>
            <a:br>
              <a:rPr lang="de-AT" sz="1100" dirty="0"/>
            </a:br>
            <a:r>
              <a:rPr lang="de-AT" sz="1100" dirty="0">
                <a:hlinkClick r:id="rId3"/>
              </a:rPr>
              <a:t>https://www.duden.de/rechtschreibung/Talent</a:t>
            </a:r>
            <a:r>
              <a:rPr lang="de-AT" sz="1100" dirty="0"/>
              <a:t> </a:t>
            </a:r>
          </a:p>
          <a:p>
            <a:pPr marL="0" indent="0">
              <a:buNone/>
            </a:pPr>
            <a:r>
              <a:rPr lang="de-DE" sz="1100" dirty="0"/>
              <a:t>Slide </a:t>
            </a:r>
            <a:r>
              <a:rPr lang="de-DE" sz="1100" dirty="0" smtClean="0"/>
              <a:t>18:</a:t>
            </a:r>
          </a:p>
          <a:p>
            <a:r>
              <a:rPr lang="de-DE" sz="1100" dirty="0" smtClean="0"/>
              <a:t>von </a:t>
            </a:r>
            <a:r>
              <a:rPr lang="de-DE" sz="1100" dirty="0"/>
              <a:t>Hehn, S. (2016): Systematisches Talent Management – Kompetenzen strategisch einsetzen (2.Auflage), Stuttgart, </a:t>
            </a:r>
            <a:r>
              <a:rPr lang="de-DE" sz="1100" dirty="0" smtClean="0"/>
              <a:t>Schäffer-</a:t>
            </a:r>
            <a:r>
              <a:rPr lang="de-DE" sz="1100" dirty="0" err="1" smtClean="0"/>
              <a:t>Pöschel</a:t>
            </a:r>
            <a:endParaRPr lang="de-DE" sz="1100" dirty="0" smtClean="0"/>
          </a:p>
          <a:p>
            <a:pPr marL="0" indent="0">
              <a:buNone/>
            </a:pPr>
            <a:r>
              <a:rPr lang="de-DE" sz="1100" dirty="0" smtClean="0"/>
              <a:t>Slide 19:</a:t>
            </a:r>
          </a:p>
          <a:p>
            <a:r>
              <a:rPr lang="de-DE" sz="1100" dirty="0" smtClean="0"/>
              <a:t>Ritz</a:t>
            </a:r>
            <a:r>
              <a:rPr lang="de-DE" sz="1100" dirty="0"/>
              <a:t>, A. und </a:t>
            </a:r>
            <a:r>
              <a:rPr lang="de-DE" sz="1100" dirty="0" err="1"/>
              <a:t>Sinelli</a:t>
            </a:r>
            <a:r>
              <a:rPr lang="de-DE" sz="1100" dirty="0"/>
              <a:t>, P. (2018): Talent Management – Überblick und konzeptionelle Grundlagen (3.Auflage, S. 3-32) in Ritz, A. </a:t>
            </a:r>
            <a:r>
              <a:rPr lang="de-DE" sz="1100" dirty="0" err="1"/>
              <a:t>and</a:t>
            </a:r>
            <a:r>
              <a:rPr lang="de-DE" sz="1100" dirty="0"/>
              <a:t> Thom, N. (2018), Talent Management, Wiesbaden, Springer </a:t>
            </a:r>
            <a:r>
              <a:rPr lang="de-DE" sz="1100" dirty="0"/>
              <a:t>Gabler</a:t>
            </a:r>
            <a:br>
              <a:rPr lang="de-DE" sz="1100" dirty="0"/>
            </a:br>
            <a:r>
              <a:rPr lang="de-DE" sz="1100" dirty="0"/>
              <a:t/>
            </a:r>
            <a:br>
              <a:rPr lang="de-DE" sz="1100" dirty="0"/>
            </a:br>
            <a:r>
              <a:rPr lang="de-DE" sz="1100" dirty="0"/>
              <a:t>von Hehn, S. (2016): Systematisches Talent Management – Kompetenzen strategisch einsetzen (2.Auflage), Stuttgart, </a:t>
            </a:r>
            <a:r>
              <a:rPr lang="de-DE" sz="1100" dirty="0" smtClean="0"/>
              <a:t>Schäffer-</a:t>
            </a:r>
            <a:r>
              <a:rPr lang="de-DE" sz="1100" dirty="0" err="1" smtClean="0"/>
              <a:t>Pöschel</a:t>
            </a:r>
            <a:endParaRPr lang="de-DE" sz="1100" dirty="0" smtClean="0"/>
          </a:p>
          <a:p>
            <a:pPr marL="0" indent="0">
              <a:buNone/>
            </a:pPr>
            <a:r>
              <a:rPr lang="de-DE" sz="1100" dirty="0" smtClean="0"/>
              <a:t>Slide 20:</a:t>
            </a:r>
          </a:p>
          <a:p>
            <a:r>
              <a:rPr lang="de-DE" sz="1100" dirty="0" smtClean="0"/>
              <a:t>von </a:t>
            </a:r>
            <a:r>
              <a:rPr lang="de-DE" sz="1100" dirty="0"/>
              <a:t>Hehn, S. (2016): Systematisches Talent Management – Kompetenzen strategisch einsetzen (2.Auflage), Stuttgart, </a:t>
            </a:r>
            <a:r>
              <a:rPr lang="de-DE" sz="1100" dirty="0" smtClean="0"/>
              <a:t>Schäffer-</a:t>
            </a:r>
            <a:r>
              <a:rPr lang="de-DE" sz="1100" dirty="0" err="1" smtClean="0"/>
              <a:t>Pöschel</a:t>
            </a:r>
            <a:endParaRPr lang="de-DE" sz="1100" dirty="0" smtClean="0"/>
          </a:p>
          <a:p>
            <a:pPr marL="0" indent="0">
              <a:buNone/>
            </a:pPr>
            <a:r>
              <a:rPr lang="de-DE" sz="1100" dirty="0" smtClean="0"/>
              <a:t>Slide 27:</a:t>
            </a:r>
          </a:p>
          <a:p>
            <a:r>
              <a:rPr lang="de-DE" sz="1100" dirty="0" smtClean="0"/>
              <a:t>Morgan</a:t>
            </a:r>
            <a:r>
              <a:rPr lang="de-DE" sz="1100" dirty="0"/>
              <a:t>, J. (2018): </a:t>
            </a:r>
            <a:r>
              <a:rPr lang="de-DE" sz="1100" dirty="0" err="1"/>
              <a:t>Eight</a:t>
            </a:r>
            <a:r>
              <a:rPr lang="de-DE" sz="1100" dirty="0"/>
              <a:t> Trends </a:t>
            </a:r>
            <a:r>
              <a:rPr lang="de-DE" sz="1100" dirty="0" err="1"/>
              <a:t>Shaping</a:t>
            </a:r>
            <a:r>
              <a:rPr lang="de-DE" sz="1100" dirty="0"/>
              <a:t> </a:t>
            </a:r>
            <a:r>
              <a:rPr lang="de-DE" sz="1100" dirty="0" err="1"/>
              <a:t>the</a:t>
            </a:r>
            <a:r>
              <a:rPr lang="de-DE" sz="1100" dirty="0"/>
              <a:t> Future </a:t>
            </a:r>
            <a:r>
              <a:rPr lang="de-DE" sz="1100" dirty="0" err="1"/>
              <a:t>of</a:t>
            </a:r>
            <a:r>
              <a:rPr lang="de-DE" sz="1100" dirty="0"/>
              <a:t> Talent Management </a:t>
            </a:r>
            <a:r>
              <a:rPr lang="de-DE" sz="1100" dirty="0" err="1"/>
              <a:t>Programs</a:t>
            </a:r>
            <a:r>
              <a:rPr lang="de-DE" sz="1100" dirty="0"/>
              <a:t>, in Berger, Lance A. </a:t>
            </a:r>
            <a:r>
              <a:rPr lang="de-DE" sz="1100" dirty="0" err="1"/>
              <a:t>and</a:t>
            </a:r>
            <a:r>
              <a:rPr lang="de-DE" sz="1100" dirty="0"/>
              <a:t> Berger, Dorothy R. (2018), The </a:t>
            </a:r>
            <a:r>
              <a:rPr lang="de-DE" sz="1100"/>
              <a:t>Talent </a:t>
            </a:r>
            <a:r>
              <a:rPr lang="de-DE" sz="1100" smtClean="0"/>
              <a:t>Management </a:t>
            </a:r>
            <a:r>
              <a:rPr lang="de-DE" sz="1100" dirty="0"/>
              <a:t>Handbook (Third Edition, 2018), USA, McGraw-Hill Education</a:t>
            </a:r>
          </a:p>
          <a:p>
            <a:r>
              <a:rPr lang="de-DE" sz="1100" dirty="0"/>
              <a:t>Slide 29:</a:t>
            </a:r>
            <a:br>
              <a:rPr lang="de-DE" sz="1100" dirty="0"/>
            </a:br>
            <a:r>
              <a:rPr lang="de-DE" sz="1100" dirty="0"/>
              <a:t>Berger, Lance A. </a:t>
            </a:r>
            <a:r>
              <a:rPr lang="de-DE" sz="1100" dirty="0" err="1"/>
              <a:t>and</a:t>
            </a:r>
            <a:r>
              <a:rPr lang="de-DE" sz="1100" dirty="0"/>
              <a:t> Berger, Dorothy R. (2018): </a:t>
            </a:r>
            <a:r>
              <a:rPr lang="de-DE" sz="1100" dirty="0" err="1"/>
              <a:t>Using</a:t>
            </a:r>
            <a:r>
              <a:rPr lang="de-DE" sz="1100" dirty="0"/>
              <a:t> Talent Management </a:t>
            </a:r>
            <a:r>
              <a:rPr lang="de-DE" sz="1100" dirty="0" err="1"/>
              <a:t>to</a:t>
            </a:r>
            <a:r>
              <a:rPr lang="de-DE" sz="1100" dirty="0"/>
              <a:t> </a:t>
            </a:r>
            <a:r>
              <a:rPr lang="de-DE" sz="1100" dirty="0" err="1"/>
              <a:t>build</a:t>
            </a:r>
            <a:r>
              <a:rPr lang="de-DE" sz="1100" dirty="0"/>
              <a:t> a high </a:t>
            </a:r>
            <a:r>
              <a:rPr lang="de-DE" sz="1100" dirty="0" err="1"/>
              <a:t>performing</a:t>
            </a:r>
            <a:r>
              <a:rPr lang="de-DE" sz="1100" dirty="0"/>
              <a:t> </a:t>
            </a:r>
            <a:r>
              <a:rPr lang="de-DE" sz="1100" dirty="0" err="1"/>
              <a:t>work</a:t>
            </a:r>
            <a:r>
              <a:rPr lang="de-DE" sz="1100" dirty="0"/>
              <a:t> </a:t>
            </a:r>
            <a:r>
              <a:rPr lang="de-DE" sz="1100" dirty="0" err="1"/>
              <a:t>force</a:t>
            </a:r>
            <a:r>
              <a:rPr lang="de-DE" sz="1100" dirty="0"/>
              <a:t>, in Berger, Lance A. </a:t>
            </a:r>
            <a:r>
              <a:rPr lang="de-DE" sz="1100" dirty="0" err="1"/>
              <a:t>and</a:t>
            </a:r>
            <a:r>
              <a:rPr lang="de-DE" sz="1100" dirty="0"/>
              <a:t> Berger, Dorothy R. (2018), The Talent </a:t>
            </a:r>
            <a:r>
              <a:rPr lang="de-DE" sz="1100" dirty="0" smtClean="0"/>
              <a:t>Management </a:t>
            </a:r>
            <a:r>
              <a:rPr lang="de-DE" sz="1100" dirty="0"/>
              <a:t>Handbook (Third Edition, 2018), USA, McGraw-Hill Education</a:t>
            </a:r>
          </a:p>
        </p:txBody>
      </p:sp>
    </p:spTree>
    <p:extLst>
      <p:ext uri="{BB962C8B-B14F-4D97-AF65-F5344CB8AC3E}">
        <p14:creationId xmlns:p14="http://schemas.microsoft.com/office/powerpoint/2010/main" val="11530309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4" name="Title 3">
            <a:extLst>
              <a:ext uri="{FF2B5EF4-FFF2-40B4-BE49-F238E27FC236}">
                <a16:creationId xmlns:a16="http://schemas.microsoft.com/office/drawing/2014/main" id="{59F56C9B-E10D-4EC9-B3AB-F688BC900D33}"/>
              </a:ext>
            </a:extLst>
          </p:cNvPr>
          <p:cNvSpPr>
            <a:spLocks noGrp="1"/>
          </p:cNvSpPr>
          <p:nvPr>
            <p:ph type="ctrTitle"/>
          </p:nvPr>
        </p:nvSpPr>
        <p:spPr>
          <a:xfrm>
            <a:off x="1143000" y="1790915"/>
            <a:ext cx="6858000" cy="1932407"/>
          </a:xfrm>
        </p:spPr>
        <p:txBody>
          <a:bodyPr>
            <a:normAutofit fontScale="90000"/>
          </a:bodyPr>
          <a:lstStyle/>
          <a:p>
            <a:r>
              <a:rPr lang="en-GB" sz="4800" b="1" dirty="0">
                <a:ln/>
              </a:rPr>
              <a:t>Thank you for watching!</a:t>
            </a:r>
            <a:r>
              <a:rPr lang="en-GB" sz="4800" b="1" i="1" dirty="0">
                <a:ln/>
                <a:solidFill>
                  <a:schemeClr val="accent4"/>
                </a:solidFill>
              </a:rPr>
              <a:t/>
            </a:r>
            <a:br>
              <a:rPr lang="en-GB" sz="4800" b="1" i="1" dirty="0">
                <a:ln/>
                <a:solidFill>
                  <a:schemeClr val="accent4"/>
                </a:solidFill>
              </a:rPr>
            </a:br>
            <a:endParaRPr lang="en-SE" dirty="0"/>
          </a:p>
        </p:txBody>
      </p:sp>
      <p:pic>
        <p:nvPicPr>
          <p:cNvPr id="5" name="Picture 4" descr="A close up of a logo&#10;&#10;Description automatically generated">
            <a:extLst>
              <a:ext uri="{FF2B5EF4-FFF2-40B4-BE49-F238E27FC236}">
                <a16:creationId xmlns:a16="http://schemas.microsoft.com/office/drawing/2014/main" id="{5CE1B054-2EA5-49B6-84CF-76FBD8EA1AA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pic>
        <p:nvPicPr>
          <p:cNvPr id="6" name="Grafik 358">
            <a:extLst>
              <a:ext uri="{FF2B5EF4-FFF2-40B4-BE49-F238E27FC236}">
                <a16:creationId xmlns:a16="http://schemas.microsoft.com/office/drawing/2014/main" id="{F6D68DA8-F7F9-4B03-8AB4-5C96DB6D3162}"/>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1700" y="5859710"/>
            <a:ext cx="1439863" cy="398463"/>
          </a:xfrm>
          <a:prstGeom prst="rect">
            <a:avLst/>
          </a:prstGeom>
          <a:noFill/>
          <a:extLst>
            <a:ext uri="{909E8E84-426E-40DD-AFC4-6F175D3DCCD1}">
              <a14:hiddenFill xmlns:a14="http://schemas.microsoft.com/office/drawing/2010/main">
                <a:solidFill>
                  <a:srgbClr val="FFFFFF"/>
                </a:solidFill>
              </a14:hiddenFill>
            </a:ext>
          </a:extLst>
        </p:spPr>
      </p:pic>
      <p:pic>
        <p:nvPicPr>
          <p:cNvPr id="7" name="Grafik 359">
            <a:extLst>
              <a:ext uri="{FF2B5EF4-FFF2-40B4-BE49-F238E27FC236}">
                <a16:creationId xmlns:a16="http://schemas.microsoft.com/office/drawing/2014/main" id="{54A1FB7E-9FAC-49E4-AC91-37ABD6D3389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794425" y="5859710"/>
            <a:ext cx="792163" cy="404813"/>
          </a:xfrm>
          <a:prstGeom prst="rect">
            <a:avLst/>
          </a:prstGeom>
          <a:noFill/>
          <a:extLst>
            <a:ext uri="{909E8E84-426E-40DD-AFC4-6F175D3DCCD1}">
              <a14:hiddenFill xmlns:a14="http://schemas.microsoft.com/office/drawing/2010/main">
                <a:solidFill>
                  <a:srgbClr val="FFFFFF"/>
                </a:solidFill>
              </a14:hiddenFill>
            </a:ext>
          </a:extLst>
        </p:spPr>
      </p:pic>
      <p:pic>
        <p:nvPicPr>
          <p:cNvPr id="8" name="Grafik 361">
            <a:extLst>
              <a:ext uri="{FF2B5EF4-FFF2-40B4-BE49-F238E27FC236}">
                <a16:creationId xmlns:a16="http://schemas.microsoft.com/office/drawing/2014/main" id="{D358AB8C-8099-4ACD-887B-D28B8F3ACE93}"/>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697713" y="5859710"/>
            <a:ext cx="822325" cy="361950"/>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360">
            <a:extLst>
              <a:ext uri="{FF2B5EF4-FFF2-40B4-BE49-F238E27FC236}">
                <a16:creationId xmlns:a16="http://schemas.microsoft.com/office/drawing/2014/main" id="{219B62B8-97A0-414D-AFB4-D179A08ED928}"/>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572425" y="5859710"/>
            <a:ext cx="1390650" cy="323850"/>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357">
            <a:extLst>
              <a:ext uri="{FF2B5EF4-FFF2-40B4-BE49-F238E27FC236}">
                <a16:creationId xmlns:a16="http://schemas.microsoft.com/office/drawing/2014/main" id="{664E2667-23EF-4B2E-A5F4-196383C58E17}"/>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029750" y="5859710"/>
            <a:ext cx="752475" cy="333375"/>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355">
            <a:extLst>
              <a:ext uri="{FF2B5EF4-FFF2-40B4-BE49-F238E27FC236}">
                <a16:creationId xmlns:a16="http://schemas.microsoft.com/office/drawing/2014/main" id="{6ED271B3-288A-4C08-B4AB-42EC090FD475}"/>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858425" y="5859710"/>
            <a:ext cx="342900" cy="306388"/>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356">
            <a:extLst>
              <a:ext uri="{FF2B5EF4-FFF2-40B4-BE49-F238E27FC236}">
                <a16:creationId xmlns:a16="http://schemas.microsoft.com/office/drawing/2014/main" id="{E5A418B5-4B76-4A39-8358-ABE8E05AF45E}"/>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6291813" y="5859710"/>
            <a:ext cx="525462" cy="369888"/>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759B4883-1DC1-4619-B742-01DDFD87786A}"/>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88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7" name="Title 2">
            <a:extLst>
              <a:ext uri="{FF2B5EF4-FFF2-40B4-BE49-F238E27FC236}">
                <a16:creationId xmlns:a16="http://schemas.microsoft.com/office/drawing/2014/main" id="{9EC3567D-321E-4D8C-990E-10BE5B3602A6}"/>
              </a:ext>
            </a:extLst>
          </p:cNvPr>
          <p:cNvSpPr>
            <a:spLocks noGrp="1"/>
          </p:cNvSpPr>
          <p:nvPr>
            <p:ph type="ctrTitle"/>
          </p:nvPr>
        </p:nvSpPr>
        <p:spPr>
          <a:xfrm>
            <a:off x="311700" y="1642466"/>
            <a:ext cx="8520600" cy="528865"/>
          </a:xfrm>
          <a:prstGeom prst="roundRect">
            <a:avLst/>
          </a:prstGeom>
          <a:solidFill>
            <a:srgbClr val="3086B8"/>
          </a:solidFill>
        </p:spPr>
        <p:style>
          <a:lnRef idx="0">
            <a:schemeClr val="accent4"/>
          </a:lnRef>
          <a:fillRef idx="3">
            <a:schemeClr val="accent4"/>
          </a:fillRef>
          <a:effectRef idx="3">
            <a:schemeClr val="accent4"/>
          </a:effectRef>
          <a:fontRef idx="minor">
            <a:schemeClr val="lt1"/>
          </a:fontRef>
        </p:style>
        <p:txBody>
          <a:bodyPr anchor="ctr">
            <a:normAutofit fontScale="90000"/>
          </a:bodyPr>
          <a:lstStyle/>
          <a:p>
            <a:r>
              <a:rPr lang="en-GB" sz="3400" b="1" spc="50" dirty="0">
                <a:ln w="0"/>
                <a:solidFill>
                  <a:schemeClr val="bg2"/>
                </a:solidFill>
                <a:effectLst>
                  <a:innerShdw blurRad="63500" dist="50800" dir="13500000">
                    <a:srgbClr val="000000">
                      <a:alpha val="50000"/>
                    </a:srgbClr>
                  </a:innerShdw>
                </a:effectLst>
              </a:rPr>
              <a:t>Learning Outcomes</a:t>
            </a:r>
          </a:p>
        </p:txBody>
      </p:sp>
      <p:sp>
        <p:nvSpPr>
          <p:cNvPr id="18" name="Google Shape;55;p13">
            <a:extLst>
              <a:ext uri="{FF2B5EF4-FFF2-40B4-BE49-F238E27FC236}">
                <a16:creationId xmlns:a16="http://schemas.microsoft.com/office/drawing/2014/main" id="{CBD3A506-A403-42C8-9A37-69FB5E4CFC5A}"/>
              </a:ext>
            </a:extLst>
          </p:cNvPr>
          <p:cNvSpPr txBox="1">
            <a:spLocks noGrp="1"/>
          </p:cNvSpPr>
          <p:nvPr>
            <p:ph type="subTitle" idx="1"/>
          </p:nvPr>
        </p:nvSpPr>
        <p:spPr>
          <a:xfrm>
            <a:off x="311700" y="2356969"/>
            <a:ext cx="8520600" cy="2978039"/>
          </a:xfrm>
          <a:prstGeom prst="rect">
            <a:avLst/>
          </a:prstGeom>
        </p:spPr>
        <p:txBody>
          <a:bodyPr spcFirstLastPara="1" vert="horz" wrap="square" lIns="91425" tIns="91425" rIns="91425" bIns="91425" rtlCol="0" anchor="t" anchorCtr="0">
            <a:noAutofit/>
          </a:bodyPr>
          <a:lstStyle/>
          <a:p>
            <a:pPr algn="l">
              <a:spcBef>
                <a:spcPts val="0"/>
              </a:spcBef>
            </a:pPr>
            <a:r>
              <a:rPr lang="en-GB" dirty="0"/>
              <a:t>By the end of this learning unit, you will be able to…</a:t>
            </a:r>
            <a:endParaRPr lang="de-AT" dirty="0"/>
          </a:p>
          <a:p>
            <a:pPr algn="l">
              <a:spcBef>
                <a:spcPts val="0"/>
              </a:spcBef>
            </a:pPr>
            <a:endParaRPr lang="en-GB" dirty="0"/>
          </a:p>
          <a:p>
            <a:pPr marL="342900" lvl="0" indent="-342900" algn="l">
              <a:buFont typeface="+mj-lt"/>
              <a:buAutoNum type="arabicPeriod"/>
            </a:pPr>
            <a:r>
              <a:rPr lang="en-GB" dirty="0"/>
              <a:t>Explain what social, cultural and economic circumstances have an impact on SMEs and their talent management ambitions</a:t>
            </a:r>
            <a:endParaRPr lang="de-AT" dirty="0"/>
          </a:p>
          <a:p>
            <a:pPr marL="342900" lvl="0" indent="-342900" algn="l">
              <a:buFont typeface="+mj-lt"/>
              <a:buAutoNum type="arabicPeriod"/>
            </a:pPr>
            <a:r>
              <a:rPr lang="en-GB" dirty="0"/>
              <a:t>Identify your understanding of Talent and Talent Management</a:t>
            </a:r>
            <a:endParaRPr lang="de-AT" dirty="0"/>
          </a:p>
          <a:p>
            <a:pPr marL="342900" lvl="0" indent="-342900" algn="l">
              <a:buFont typeface="+mj-lt"/>
              <a:buAutoNum type="arabicPeriod"/>
            </a:pPr>
            <a:r>
              <a:rPr lang="en-GB" dirty="0"/>
              <a:t>List the typical elements of an inclusive Talent Management model</a:t>
            </a:r>
            <a:endParaRPr lang="de-AT" dirty="0"/>
          </a:p>
          <a:p>
            <a:pPr marL="342900" lvl="0" indent="-342900" algn="l">
              <a:buFont typeface="+mj-lt"/>
              <a:buAutoNum type="arabicPeriod"/>
            </a:pPr>
            <a:r>
              <a:rPr lang="en-GB" dirty="0"/>
              <a:t>Provide an overview of typical Talent Management actions</a:t>
            </a:r>
            <a:endParaRPr lang="de-AT" dirty="0"/>
          </a:p>
          <a:p>
            <a:pPr marL="342900" lvl="0" indent="-342900" algn="l">
              <a:buFont typeface="+mj-lt"/>
              <a:buAutoNum type="arabicPeriod"/>
            </a:pPr>
            <a:r>
              <a:rPr lang="en-GB" dirty="0"/>
              <a:t>Discuss what Talent Management for Industry 4.0 could mean</a:t>
            </a:r>
            <a:endParaRPr lang="de-AT" dirty="0"/>
          </a:p>
          <a:p>
            <a:pPr marL="342900" lvl="0" indent="-342900" algn="l">
              <a:buFont typeface="+mj-lt"/>
              <a:buAutoNum type="arabicPeriod"/>
            </a:pPr>
            <a:r>
              <a:rPr lang="en-GB" dirty="0"/>
              <a:t>Create a creed for your business</a:t>
            </a:r>
            <a:endParaRPr lang="de-AT" dirty="0"/>
          </a:p>
        </p:txBody>
      </p:sp>
      <p:pic>
        <p:nvPicPr>
          <p:cNvPr id="4" name="Picture 3" descr="A close up of a logo&#10;&#10;Description automatically generated">
            <a:extLst>
              <a:ext uri="{FF2B5EF4-FFF2-40B4-BE49-F238E27FC236}">
                <a16:creationId xmlns:a16="http://schemas.microsoft.com/office/drawing/2014/main" id="{C02D19EB-3FB8-4257-93CB-D6C2A78B0A0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8CF316A3-026B-47B2-A98D-A879A1AF19A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52677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771967"/>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Contents </a:t>
            </a:r>
            <a:r>
              <a:rPr lang="de-DE" sz="3400" b="1" dirty="0" err="1">
                <a:ln/>
                <a:solidFill>
                  <a:schemeClr val="bg1"/>
                </a:solidFill>
              </a:rPr>
              <a:t>of</a:t>
            </a:r>
            <a:r>
              <a:rPr lang="de-DE" sz="3400" b="1" dirty="0">
                <a:ln/>
                <a:solidFill>
                  <a:schemeClr val="bg1"/>
                </a:solidFill>
              </a:rPr>
              <a:t> </a:t>
            </a:r>
            <a:r>
              <a:rPr lang="de-DE" sz="3400" b="1" dirty="0" err="1">
                <a:ln/>
                <a:solidFill>
                  <a:schemeClr val="bg1"/>
                </a:solidFill>
              </a:rPr>
              <a:t>learning</a:t>
            </a:r>
            <a:r>
              <a:rPr lang="de-DE" sz="3400" b="1" dirty="0">
                <a:ln/>
                <a:solidFill>
                  <a:schemeClr val="bg1"/>
                </a:solidFill>
              </a:rPr>
              <a:t> </a:t>
            </a:r>
            <a:r>
              <a:rPr lang="de-DE" sz="3400" b="1" dirty="0" err="1">
                <a:ln/>
                <a:solidFill>
                  <a:schemeClr val="bg1"/>
                </a:solidFill>
              </a:rPr>
              <a:t>unit</a:t>
            </a:r>
            <a:r>
              <a:rPr lang="de-DE" sz="3400" b="1" dirty="0">
                <a:ln/>
                <a:solidFill>
                  <a:schemeClr val="bg1"/>
                </a:solidFill>
              </a:rPr>
              <a:t> 01</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42045" y="2498175"/>
            <a:ext cx="5250291" cy="2923403"/>
          </a:xfrm>
          <a:prstGeom prst="rect">
            <a:avLst/>
          </a:prstGeom>
        </p:spPr>
        <p:txBody>
          <a:bodyPr spcFirstLastPara="1" vert="horz" wrap="square" lIns="91425" tIns="91425" rIns="91425" bIns="91425" rtlCol="0" anchor="t" anchorCtr="0">
            <a:noAutofit/>
          </a:bodyPr>
          <a:lstStyle/>
          <a:p>
            <a:pPr marL="285750" indent="-285750" algn="l">
              <a:buFont typeface="Arial" panose="020B0604020202020204" pitchFamily="34" charset="0"/>
              <a:buChar char="•"/>
            </a:pPr>
            <a:r>
              <a:rPr lang="en-GB" dirty="0"/>
              <a:t>Defining Talent</a:t>
            </a:r>
          </a:p>
          <a:p>
            <a:pPr marL="285750" indent="-285750" algn="l">
              <a:buFont typeface="Arial" panose="020B0604020202020204" pitchFamily="34" charset="0"/>
              <a:buChar char="•"/>
            </a:pPr>
            <a:r>
              <a:rPr lang="en-GB" dirty="0"/>
              <a:t>Societal and economic background</a:t>
            </a:r>
          </a:p>
          <a:p>
            <a:pPr marL="285750" indent="-285750" algn="l">
              <a:buFont typeface="Arial" panose="020B0604020202020204" pitchFamily="34" charset="0"/>
              <a:buChar char="•"/>
            </a:pPr>
            <a:r>
              <a:rPr lang="en-GB" dirty="0"/>
              <a:t>Approaches to Talent Management</a:t>
            </a:r>
          </a:p>
          <a:p>
            <a:pPr marL="285750" indent="-285750" algn="l">
              <a:buFont typeface="Arial" panose="020B0604020202020204" pitchFamily="34" charset="0"/>
              <a:buChar char="•"/>
            </a:pPr>
            <a:r>
              <a:rPr lang="en-GB" dirty="0"/>
              <a:t>Key elements of modern Talent Management</a:t>
            </a:r>
          </a:p>
          <a:p>
            <a:pPr marL="285750" indent="-285750" algn="l">
              <a:buFont typeface="Arial" panose="020B0604020202020204" pitchFamily="34" charset="0"/>
              <a:buChar char="•"/>
            </a:pPr>
            <a:r>
              <a:rPr lang="en-GB" dirty="0"/>
              <a:t>Talent Management 4.0 – what could it be?</a:t>
            </a:r>
          </a:p>
          <a:p>
            <a:pPr marL="285750" indent="-285750" algn="l">
              <a:buFont typeface="Arial" panose="020B0604020202020204" pitchFamily="34" charset="0"/>
              <a:buChar char="•"/>
            </a:pPr>
            <a:r>
              <a:rPr lang="en-GB" dirty="0"/>
              <a:t>Creating a creed for your business</a:t>
            </a:r>
          </a:p>
        </p:txBody>
      </p:sp>
      <p:pic>
        <p:nvPicPr>
          <p:cNvPr id="4" name="Picture 3" descr="A close up of a logo&#10;&#10;Description automatically generated">
            <a:extLst>
              <a:ext uri="{FF2B5EF4-FFF2-40B4-BE49-F238E27FC236}">
                <a16:creationId xmlns:a16="http://schemas.microsoft.com/office/drawing/2014/main" id="{2AD6AF9C-7AB1-4491-B0EB-92B2019CD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5" name="Rectangle 4">
            <a:extLst>
              <a:ext uri="{FF2B5EF4-FFF2-40B4-BE49-F238E27FC236}">
                <a16:creationId xmlns:a16="http://schemas.microsoft.com/office/drawing/2014/main" id="{61E03F9D-A727-43E2-B489-9147398FF048}"/>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1527" y="2438372"/>
            <a:ext cx="2411686" cy="30430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27715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694969"/>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What</a:t>
            </a:r>
            <a:r>
              <a:rPr lang="de-DE" sz="3400" b="1" dirty="0">
                <a:ln/>
                <a:solidFill>
                  <a:schemeClr val="bg1"/>
                </a:solidFill>
              </a:rPr>
              <a:t> </a:t>
            </a:r>
            <a:r>
              <a:rPr lang="de-DE" sz="3400" b="1" dirty="0" err="1">
                <a:ln/>
                <a:solidFill>
                  <a:schemeClr val="bg1"/>
                </a:solidFill>
              </a:rPr>
              <a:t>is</a:t>
            </a:r>
            <a:r>
              <a:rPr lang="de-DE" sz="3400" b="1" dirty="0">
                <a:ln/>
                <a:solidFill>
                  <a:schemeClr val="bg1"/>
                </a:solidFill>
              </a:rPr>
              <a:t> Talent? (I)</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9"/>
            <a:ext cx="3648896" cy="3810643"/>
          </a:xfrm>
          <a:prstGeom prst="rect">
            <a:avLst/>
          </a:prstGeom>
        </p:spPr>
        <p:txBody>
          <a:bodyPr spcFirstLastPara="1" vert="horz" wrap="square" lIns="91425" tIns="91425" rIns="91425" bIns="91425" rtlCol="0" anchor="t" anchorCtr="0">
            <a:noAutofit/>
          </a:bodyPr>
          <a:lstStyle/>
          <a:p>
            <a:pPr marL="285750" indent="-285750" algn="l">
              <a:buFont typeface="Arial" panose="020B0604020202020204" pitchFamily="34" charset="0"/>
              <a:buChar char="•"/>
            </a:pPr>
            <a:r>
              <a:rPr lang="de-DE" dirty="0"/>
              <a:t>Case Studies</a:t>
            </a:r>
          </a:p>
          <a:p>
            <a:pPr marL="285750" indent="-285750" algn="l">
              <a:buFont typeface="Arial" panose="020B0604020202020204" pitchFamily="34" charset="0"/>
              <a:buChar char="•"/>
            </a:pPr>
            <a:r>
              <a:rPr lang="de-DE" dirty="0" err="1"/>
              <a:t>Defining</a:t>
            </a:r>
            <a:r>
              <a:rPr lang="de-DE" dirty="0"/>
              <a:t> Talent (</a:t>
            </a:r>
            <a:r>
              <a:rPr lang="de-DE" dirty="0" err="1"/>
              <a:t>Exercise</a:t>
            </a:r>
            <a:r>
              <a:rPr lang="de-DE" dirty="0"/>
              <a:t>)</a:t>
            </a:r>
          </a:p>
          <a:p>
            <a:pPr marL="285750" indent="-285750" algn="l">
              <a:buFont typeface="Arial" panose="020B0604020202020204" pitchFamily="34" charset="0"/>
              <a:buChar char="•"/>
            </a:pPr>
            <a:r>
              <a:rPr lang="de-DE" dirty="0" err="1"/>
              <a:t>Definitions</a:t>
            </a:r>
            <a:r>
              <a:rPr lang="de-DE" dirty="0"/>
              <a:t> </a:t>
            </a:r>
            <a:r>
              <a:rPr lang="de-DE" dirty="0" err="1"/>
              <a:t>from</a:t>
            </a:r>
            <a:r>
              <a:rPr lang="de-DE" dirty="0"/>
              <a:t> </a:t>
            </a:r>
            <a:r>
              <a:rPr lang="de-DE" dirty="0" err="1"/>
              <a:t>science</a:t>
            </a:r>
            <a:r>
              <a:rPr lang="de-DE" dirty="0"/>
              <a:t> </a:t>
            </a:r>
            <a:r>
              <a:rPr lang="de-DE" dirty="0" err="1"/>
              <a:t>and</a:t>
            </a:r>
            <a:r>
              <a:rPr lang="de-DE" dirty="0"/>
              <a:t> </a:t>
            </a:r>
            <a:r>
              <a:rPr lang="de-DE" dirty="0" err="1"/>
              <a:t>practitioners</a:t>
            </a:r>
            <a:endParaRPr lang="de-DE" dirty="0"/>
          </a:p>
          <a:p>
            <a:pPr marL="285750" indent="-285750" algn="l">
              <a:buFont typeface="Arial" panose="020B0604020202020204" pitchFamily="34" charset="0"/>
              <a:buChar char="•"/>
            </a:pPr>
            <a:r>
              <a:rPr lang="de-DE" dirty="0" err="1"/>
              <a:t>Importance</a:t>
            </a:r>
            <a:r>
              <a:rPr lang="de-DE" dirty="0"/>
              <a:t> </a:t>
            </a:r>
            <a:r>
              <a:rPr lang="de-DE" dirty="0" err="1"/>
              <a:t>of</a:t>
            </a:r>
            <a:r>
              <a:rPr lang="de-DE" dirty="0"/>
              <a:t> </a:t>
            </a:r>
            <a:r>
              <a:rPr lang="de-DE" dirty="0" err="1"/>
              <a:t>finding</a:t>
            </a:r>
            <a:r>
              <a:rPr lang="de-DE" dirty="0"/>
              <a:t> </a:t>
            </a:r>
            <a:r>
              <a:rPr lang="de-DE" dirty="0" err="1"/>
              <a:t>your</a:t>
            </a:r>
            <a:r>
              <a:rPr lang="de-DE" dirty="0"/>
              <a:t> </a:t>
            </a:r>
            <a:r>
              <a:rPr lang="de-DE" dirty="0" err="1"/>
              <a:t>own</a:t>
            </a:r>
            <a:r>
              <a:rPr lang="de-DE" dirty="0"/>
              <a:t> </a:t>
            </a:r>
            <a:r>
              <a:rPr lang="de-DE" dirty="0" err="1"/>
              <a:t>definition</a:t>
            </a:r>
            <a:endParaRPr lang="de-DE" dirty="0"/>
          </a:p>
        </p:txBody>
      </p:sp>
      <p:sp>
        <p:nvSpPr>
          <p:cNvPr id="4" name="Rectangle 8">
            <a:extLst>
              <a:ext uri="{FF2B5EF4-FFF2-40B4-BE49-F238E27FC236}">
                <a16:creationId xmlns:a16="http://schemas.microsoft.com/office/drawing/2014/main" id="{963F6A1B-1C51-4094-8C5A-A8309CF7357D}"/>
              </a:ext>
            </a:extLst>
          </p:cNvPr>
          <p:cNvSpPr>
            <a:spLocks noChangeArrowheads="1"/>
          </p:cNvSpPr>
          <p:nvPr/>
        </p:nvSpPr>
        <p:spPr bwMode="auto">
          <a:xfrm>
            <a:off x="524425" y="540251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sp>
        <p:nvSpPr>
          <p:cNvPr id="5" name="Rectangle 9">
            <a:extLst>
              <a:ext uri="{FF2B5EF4-FFF2-40B4-BE49-F238E27FC236}">
                <a16:creationId xmlns:a16="http://schemas.microsoft.com/office/drawing/2014/main" id="{BA2C4D59-F262-436E-97CC-486DAA8FFE34}"/>
              </a:ext>
            </a:extLst>
          </p:cNvPr>
          <p:cNvSpPr>
            <a:spLocks noChangeArrowheads="1"/>
          </p:cNvSpPr>
          <p:nvPr/>
        </p:nvSpPr>
        <p:spPr bwMode="auto">
          <a:xfrm>
            <a:off x="524425" y="58597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pic>
        <p:nvPicPr>
          <p:cNvPr id="16" name="Picture 15" descr="A close up of a logo&#10;&#10;Description automatically generated">
            <a:extLst>
              <a:ext uri="{FF2B5EF4-FFF2-40B4-BE49-F238E27FC236}">
                <a16:creationId xmlns:a16="http://schemas.microsoft.com/office/drawing/2014/main" id="{A8E2F5AB-E497-4F45-A0C0-930EA33079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17" name="Rectangle 16">
            <a:extLst>
              <a:ext uri="{FF2B5EF4-FFF2-40B4-BE49-F238E27FC236}">
                <a16:creationId xmlns:a16="http://schemas.microsoft.com/office/drawing/2014/main" id="{5B09F719-24EC-4DDC-90A3-71AE68B7B41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46676" y="2336207"/>
            <a:ext cx="4685624" cy="31237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830094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694969"/>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err="1">
                <a:ln/>
                <a:solidFill>
                  <a:schemeClr val="bg1"/>
                </a:solidFill>
              </a:rPr>
              <a:t>What</a:t>
            </a:r>
            <a:r>
              <a:rPr lang="de-DE" sz="3400" b="1" dirty="0">
                <a:ln/>
                <a:solidFill>
                  <a:schemeClr val="bg1"/>
                </a:solidFill>
              </a:rPr>
              <a:t> </a:t>
            </a:r>
            <a:r>
              <a:rPr lang="de-DE" sz="3400" b="1" dirty="0" err="1">
                <a:ln/>
                <a:solidFill>
                  <a:schemeClr val="bg1"/>
                </a:solidFill>
              </a:rPr>
              <a:t>is</a:t>
            </a:r>
            <a:r>
              <a:rPr lang="de-DE" sz="3400" b="1" dirty="0">
                <a:ln/>
                <a:solidFill>
                  <a:schemeClr val="bg1"/>
                </a:solidFill>
              </a:rPr>
              <a:t> Talent? (II)</a:t>
            </a:r>
            <a:endParaRPr lang="en-GB" sz="3400" b="1" dirty="0">
              <a:ln/>
              <a:solidFill>
                <a:schemeClr val="bg1"/>
              </a:solidFill>
            </a:endParaRPr>
          </a:p>
        </p:txBody>
      </p:sp>
      <p:sp>
        <p:nvSpPr>
          <p:cNvPr id="4" name="Rectangle 8">
            <a:extLst>
              <a:ext uri="{FF2B5EF4-FFF2-40B4-BE49-F238E27FC236}">
                <a16:creationId xmlns:a16="http://schemas.microsoft.com/office/drawing/2014/main" id="{963F6A1B-1C51-4094-8C5A-A8309CF7357D}"/>
              </a:ext>
            </a:extLst>
          </p:cNvPr>
          <p:cNvSpPr>
            <a:spLocks noChangeArrowheads="1"/>
          </p:cNvSpPr>
          <p:nvPr/>
        </p:nvSpPr>
        <p:spPr bwMode="auto">
          <a:xfrm>
            <a:off x="524425" y="540251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sp>
        <p:nvSpPr>
          <p:cNvPr id="5" name="Rectangle 9">
            <a:extLst>
              <a:ext uri="{FF2B5EF4-FFF2-40B4-BE49-F238E27FC236}">
                <a16:creationId xmlns:a16="http://schemas.microsoft.com/office/drawing/2014/main" id="{BA2C4D59-F262-436E-97CC-486DAA8FFE34}"/>
              </a:ext>
            </a:extLst>
          </p:cNvPr>
          <p:cNvSpPr>
            <a:spLocks noChangeArrowheads="1"/>
          </p:cNvSpPr>
          <p:nvPr/>
        </p:nvSpPr>
        <p:spPr bwMode="auto">
          <a:xfrm>
            <a:off x="524425" y="58597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pic>
        <p:nvPicPr>
          <p:cNvPr id="16" name="Picture 15" descr="A close up of a logo&#10;&#10;Description automatically generated">
            <a:extLst>
              <a:ext uri="{FF2B5EF4-FFF2-40B4-BE49-F238E27FC236}">
                <a16:creationId xmlns:a16="http://schemas.microsoft.com/office/drawing/2014/main" id="{A8E2F5AB-E497-4F45-A0C0-930EA33079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17" name="Rectangle 16">
            <a:extLst>
              <a:ext uri="{FF2B5EF4-FFF2-40B4-BE49-F238E27FC236}">
                <a16:creationId xmlns:a16="http://schemas.microsoft.com/office/drawing/2014/main" id="{5B09F719-24EC-4DDC-90A3-71AE68B7B41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71806" y="2399719"/>
            <a:ext cx="4235364" cy="28235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8" name="Diagramm 7"/>
          <p:cNvGraphicFramePr/>
          <p:nvPr>
            <p:extLst>
              <p:ext uri="{D42A27DB-BD31-4B8C-83A1-F6EECF244321}">
                <p14:modId xmlns:p14="http://schemas.microsoft.com/office/powerpoint/2010/main" val="1825403771"/>
              </p:ext>
            </p:extLst>
          </p:nvPr>
        </p:nvGraphicFramePr>
        <p:xfrm>
          <a:off x="388076" y="2802717"/>
          <a:ext cx="3635283" cy="338165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9" name="Textfeld 8"/>
          <p:cNvSpPr txBox="1"/>
          <p:nvPr/>
        </p:nvSpPr>
        <p:spPr>
          <a:xfrm>
            <a:off x="388077" y="2289815"/>
            <a:ext cx="3190938" cy="369332"/>
          </a:xfrm>
          <a:prstGeom prst="rect">
            <a:avLst/>
          </a:prstGeom>
          <a:noFill/>
        </p:spPr>
        <p:txBody>
          <a:bodyPr wrap="none" rtlCol="0">
            <a:spAutoFit/>
          </a:bodyPr>
          <a:lstStyle/>
          <a:p>
            <a:r>
              <a:rPr lang="de-DE" dirty="0" err="1"/>
              <a:t>Exercise</a:t>
            </a:r>
            <a:r>
              <a:rPr lang="de-DE" dirty="0"/>
              <a:t> 01 (Worksheet 01.2)</a:t>
            </a:r>
            <a:endParaRPr lang="de-AT" dirty="0"/>
          </a:p>
        </p:txBody>
      </p:sp>
    </p:spTree>
    <p:extLst>
      <p:ext uri="{BB962C8B-B14F-4D97-AF65-F5344CB8AC3E}">
        <p14:creationId xmlns:p14="http://schemas.microsoft.com/office/powerpoint/2010/main" val="29807418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694969"/>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Case 01 – Company Profile</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699" y="2276340"/>
            <a:ext cx="7566638" cy="2678550"/>
          </a:xfrm>
          <a:prstGeom prst="rect">
            <a:avLst/>
          </a:prstGeom>
        </p:spPr>
        <p:txBody>
          <a:bodyPr spcFirstLastPara="1" vert="horz" wrap="square" lIns="91425" tIns="91425" rIns="91425" bIns="91425" rtlCol="0" anchor="t" anchorCtr="0">
            <a:noAutofit/>
          </a:bodyPr>
          <a:lstStyle/>
          <a:p>
            <a:pPr algn="l"/>
            <a:r>
              <a:rPr lang="de-DE" b="1" dirty="0"/>
              <a:t>Case 01: </a:t>
            </a:r>
            <a:r>
              <a:rPr lang="de-DE" b="1" dirty="0" err="1"/>
              <a:t>SocialEquity</a:t>
            </a:r>
            <a:r>
              <a:rPr lang="de-DE" b="1" dirty="0"/>
              <a:t> GmbH</a:t>
            </a:r>
          </a:p>
          <a:p>
            <a:pPr marL="285750" indent="-285750" algn="l">
              <a:buFont typeface="Arial" panose="020B0604020202020204" pitchFamily="34" charset="0"/>
              <a:buChar char="•"/>
            </a:pPr>
            <a:r>
              <a:rPr lang="de-DE" dirty="0" err="1"/>
              <a:t>Social</a:t>
            </a:r>
            <a:r>
              <a:rPr lang="de-DE" dirty="0"/>
              <a:t> Enterprise</a:t>
            </a:r>
          </a:p>
          <a:p>
            <a:pPr marL="285750" indent="-285750" algn="l">
              <a:buFont typeface="Arial" panose="020B0604020202020204" pitchFamily="34" charset="0"/>
              <a:buChar char="•"/>
            </a:pPr>
            <a:r>
              <a:rPr lang="de-DE" dirty="0"/>
              <a:t>Services </a:t>
            </a:r>
            <a:r>
              <a:rPr lang="de-DE" dirty="0" err="1"/>
              <a:t>and</a:t>
            </a:r>
            <a:r>
              <a:rPr lang="de-DE" dirty="0"/>
              <a:t> </a:t>
            </a:r>
            <a:r>
              <a:rPr lang="de-DE" dirty="0" err="1"/>
              <a:t>products</a:t>
            </a:r>
            <a:r>
              <a:rPr lang="de-DE" dirty="0"/>
              <a:t> </a:t>
            </a:r>
            <a:r>
              <a:rPr lang="de-DE" dirty="0" err="1"/>
              <a:t>to</a:t>
            </a:r>
            <a:r>
              <a:rPr lang="de-DE" dirty="0"/>
              <a:t> </a:t>
            </a:r>
            <a:r>
              <a:rPr lang="de-DE" dirty="0" err="1"/>
              <a:t>impact</a:t>
            </a:r>
            <a:r>
              <a:rPr lang="de-DE" dirty="0"/>
              <a:t> on </a:t>
            </a:r>
            <a:r>
              <a:rPr lang="de-DE" dirty="0" err="1"/>
              <a:t>social</a:t>
            </a:r>
            <a:r>
              <a:rPr lang="de-DE" dirty="0"/>
              <a:t> </a:t>
            </a:r>
            <a:r>
              <a:rPr lang="de-DE" dirty="0" err="1"/>
              <a:t>inclusion</a:t>
            </a:r>
            <a:endParaRPr lang="de-DE" dirty="0"/>
          </a:p>
          <a:p>
            <a:pPr marL="285750" indent="-285750" algn="l">
              <a:buFont typeface="Arial" panose="020B0604020202020204" pitchFamily="34" charset="0"/>
              <a:buChar char="•"/>
            </a:pPr>
            <a:r>
              <a:rPr lang="de-DE" dirty="0"/>
              <a:t>Working </a:t>
            </a:r>
            <a:r>
              <a:rPr lang="de-DE" dirty="0" err="1"/>
              <a:t>fields</a:t>
            </a:r>
            <a:r>
              <a:rPr lang="de-DE" dirty="0"/>
              <a:t>:</a:t>
            </a:r>
          </a:p>
          <a:p>
            <a:pPr marL="628650" lvl="1" indent="-285750" algn="l">
              <a:buFont typeface="Arial" panose="020B0604020202020204" pitchFamily="34" charset="0"/>
              <a:buChar char="•"/>
            </a:pPr>
            <a:r>
              <a:rPr lang="de-DE" dirty="0" err="1"/>
              <a:t>Vocational</a:t>
            </a:r>
            <a:r>
              <a:rPr lang="de-DE" dirty="0"/>
              <a:t> </a:t>
            </a:r>
            <a:r>
              <a:rPr lang="de-DE" dirty="0" err="1"/>
              <a:t>education</a:t>
            </a:r>
            <a:r>
              <a:rPr lang="de-DE" dirty="0"/>
              <a:t> </a:t>
            </a:r>
            <a:r>
              <a:rPr lang="de-DE" dirty="0" err="1"/>
              <a:t>for</a:t>
            </a:r>
            <a:r>
              <a:rPr lang="de-DE" dirty="0"/>
              <a:t> </a:t>
            </a:r>
            <a:r>
              <a:rPr lang="de-DE" dirty="0" err="1"/>
              <a:t>young</a:t>
            </a:r>
            <a:r>
              <a:rPr lang="de-DE" dirty="0"/>
              <a:t> </a:t>
            </a:r>
            <a:r>
              <a:rPr lang="de-DE" dirty="0" err="1"/>
              <a:t>adults</a:t>
            </a:r>
            <a:r>
              <a:rPr lang="de-DE" dirty="0"/>
              <a:t> </a:t>
            </a:r>
            <a:r>
              <a:rPr lang="de-DE" dirty="0" err="1"/>
              <a:t>with</a:t>
            </a:r>
            <a:r>
              <a:rPr lang="de-DE" dirty="0"/>
              <a:t> </a:t>
            </a:r>
            <a:r>
              <a:rPr lang="de-DE" dirty="0" err="1"/>
              <a:t>disabilities</a:t>
            </a:r>
            <a:endParaRPr lang="de-DE" dirty="0"/>
          </a:p>
          <a:p>
            <a:pPr marL="628650" lvl="1" indent="-285750" algn="l">
              <a:buFont typeface="Arial" panose="020B0604020202020204" pitchFamily="34" charset="0"/>
              <a:buChar char="•"/>
            </a:pPr>
            <a:r>
              <a:rPr lang="de-DE" dirty="0"/>
              <a:t>Professional </a:t>
            </a:r>
            <a:r>
              <a:rPr lang="de-DE" dirty="0" err="1"/>
              <a:t>development</a:t>
            </a:r>
            <a:r>
              <a:rPr lang="de-DE" dirty="0"/>
              <a:t> </a:t>
            </a:r>
            <a:r>
              <a:rPr lang="de-DE" dirty="0" err="1"/>
              <a:t>of</a:t>
            </a:r>
            <a:r>
              <a:rPr lang="de-DE" dirty="0"/>
              <a:t> </a:t>
            </a:r>
            <a:r>
              <a:rPr lang="de-DE" dirty="0" err="1"/>
              <a:t>education</a:t>
            </a:r>
            <a:r>
              <a:rPr lang="de-DE" dirty="0"/>
              <a:t> professionals (</a:t>
            </a:r>
            <a:r>
              <a:rPr lang="de-DE" dirty="0" err="1"/>
              <a:t>teachers</a:t>
            </a:r>
            <a:r>
              <a:rPr lang="de-DE" dirty="0"/>
              <a:t>, </a:t>
            </a:r>
            <a:r>
              <a:rPr lang="de-DE" dirty="0" err="1"/>
              <a:t>trainers</a:t>
            </a:r>
            <a:r>
              <a:rPr lang="de-DE" dirty="0"/>
              <a:t>, etc.)</a:t>
            </a:r>
          </a:p>
          <a:p>
            <a:pPr marL="628650" lvl="1" indent="-285750" algn="l">
              <a:buFont typeface="Arial" panose="020B0604020202020204" pitchFamily="34" charset="0"/>
              <a:buChar char="•"/>
            </a:pPr>
            <a:r>
              <a:rPr lang="de-DE" dirty="0" err="1"/>
              <a:t>Accessible</a:t>
            </a:r>
            <a:r>
              <a:rPr lang="de-DE" dirty="0"/>
              <a:t> </a:t>
            </a:r>
            <a:r>
              <a:rPr lang="de-DE" dirty="0" err="1"/>
              <a:t>information</a:t>
            </a:r>
            <a:endParaRPr lang="de-DE" dirty="0"/>
          </a:p>
          <a:p>
            <a:pPr marL="628650" lvl="1" indent="-285750" algn="l">
              <a:buFont typeface="Arial" panose="020B0604020202020204" pitchFamily="34" charset="0"/>
              <a:buChar char="•"/>
            </a:pPr>
            <a:r>
              <a:rPr lang="de-DE" dirty="0"/>
              <a:t>Evaluation </a:t>
            </a:r>
            <a:r>
              <a:rPr lang="de-DE" dirty="0" err="1"/>
              <a:t>of</a:t>
            </a:r>
            <a:r>
              <a:rPr lang="de-DE" dirty="0"/>
              <a:t> </a:t>
            </a:r>
            <a:r>
              <a:rPr lang="de-DE" dirty="0" err="1"/>
              <a:t>social</a:t>
            </a:r>
            <a:r>
              <a:rPr lang="de-DE" dirty="0"/>
              <a:t> </a:t>
            </a:r>
            <a:r>
              <a:rPr lang="de-DE" dirty="0" err="1"/>
              <a:t>services</a:t>
            </a:r>
            <a:endParaRPr lang="de-DE" dirty="0"/>
          </a:p>
          <a:p>
            <a:pPr marL="628650" lvl="1" indent="-285750" algn="l">
              <a:buFont typeface="Arial" panose="020B0604020202020204" pitchFamily="34" charset="0"/>
              <a:buChar char="•"/>
            </a:pPr>
            <a:endParaRPr dirty="0"/>
          </a:p>
        </p:txBody>
      </p:sp>
      <p:sp>
        <p:nvSpPr>
          <p:cNvPr id="4" name="Rectangle 8">
            <a:extLst>
              <a:ext uri="{FF2B5EF4-FFF2-40B4-BE49-F238E27FC236}">
                <a16:creationId xmlns:a16="http://schemas.microsoft.com/office/drawing/2014/main" id="{963F6A1B-1C51-4094-8C5A-A8309CF7357D}"/>
              </a:ext>
            </a:extLst>
          </p:cNvPr>
          <p:cNvSpPr>
            <a:spLocks noChangeArrowheads="1"/>
          </p:cNvSpPr>
          <p:nvPr/>
        </p:nvSpPr>
        <p:spPr bwMode="auto">
          <a:xfrm>
            <a:off x="524425" y="540251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sp>
        <p:nvSpPr>
          <p:cNvPr id="5" name="Rectangle 9">
            <a:extLst>
              <a:ext uri="{FF2B5EF4-FFF2-40B4-BE49-F238E27FC236}">
                <a16:creationId xmlns:a16="http://schemas.microsoft.com/office/drawing/2014/main" id="{BA2C4D59-F262-436E-97CC-486DAA8FFE34}"/>
              </a:ext>
            </a:extLst>
          </p:cNvPr>
          <p:cNvSpPr>
            <a:spLocks noChangeArrowheads="1"/>
          </p:cNvSpPr>
          <p:nvPr/>
        </p:nvSpPr>
        <p:spPr bwMode="auto">
          <a:xfrm>
            <a:off x="524425" y="58597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pic>
        <p:nvPicPr>
          <p:cNvPr id="16" name="Picture 15" descr="A close up of a logo&#10;&#10;Description automatically generated">
            <a:extLst>
              <a:ext uri="{FF2B5EF4-FFF2-40B4-BE49-F238E27FC236}">
                <a16:creationId xmlns:a16="http://schemas.microsoft.com/office/drawing/2014/main" id="{A8E2F5AB-E497-4F45-A0C0-930EA33079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17" name="Rectangle 16">
            <a:extLst>
              <a:ext uri="{FF2B5EF4-FFF2-40B4-BE49-F238E27FC236}">
                <a16:creationId xmlns:a16="http://schemas.microsoft.com/office/drawing/2014/main" id="{5B09F719-24EC-4DDC-90A3-71AE68B7B41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20986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9" name="Title 2">
            <a:extLst>
              <a:ext uri="{FF2B5EF4-FFF2-40B4-BE49-F238E27FC236}">
                <a16:creationId xmlns:a16="http://schemas.microsoft.com/office/drawing/2014/main" id="{EFCB0394-41DD-4A0E-804C-8AF71FC095AE}"/>
              </a:ext>
            </a:extLst>
          </p:cNvPr>
          <p:cNvSpPr>
            <a:spLocks noGrp="1"/>
          </p:cNvSpPr>
          <p:nvPr>
            <p:ph type="ctrTitle"/>
          </p:nvPr>
        </p:nvSpPr>
        <p:spPr>
          <a:xfrm>
            <a:off x="311700" y="1694969"/>
            <a:ext cx="8520600" cy="451276"/>
          </a:xfrm>
          <a:prstGeom prst="roundRect">
            <a:avLst/>
          </a:prstGeom>
          <a:solidFill>
            <a:srgbClr val="3086B8"/>
          </a:solidFill>
        </p:spPr>
        <p:style>
          <a:lnRef idx="1">
            <a:schemeClr val="dk1"/>
          </a:lnRef>
          <a:fillRef idx="2">
            <a:schemeClr val="dk1"/>
          </a:fillRef>
          <a:effectRef idx="1">
            <a:schemeClr val="dk1"/>
          </a:effectRef>
          <a:fontRef idx="minor">
            <a:schemeClr val="dk1"/>
          </a:fontRef>
        </p:style>
        <p:txBody>
          <a:bodyPr anchor="ctr">
            <a:normAutofit fontScale="90000"/>
            <a:scene3d>
              <a:camera prst="orthographicFront"/>
              <a:lightRig rig="soft" dir="t">
                <a:rot lat="0" lon="0" rev="15600000"/>
              </a:lightRig>
            </a:scene3d>
            <a:sp3d extrusionH="57150" prstMaterial="softEdge">
              <a:bevelT w="25400" h="38100"/>
            </a:sp3d>
          </a:bodyPr>
          <a:lstStyle/>
          <a:p>
            <a:r>
              <a:rPr lang="de-DE" sz="3400" b="1" dirty="0">
                <a:ln/>
                <a:solidFill>
                  <a:schemeClr val="bg1"/>
                </a:solidFill>
              </a:rPr>
              <a:t>Case 01- </a:t>
            </a:r>
            <a:r>
              <a:rPr lang="de-DE" sz="3400" b="1" dirty="0" err="1">
                <a:ln/>
                <a:solidFill>
                  <a:schemeClr val="bg1"/>
                </a:solidFill>
              </a:rPr>
              <a:t>Staff</a:t>
            </a:r>
            <a:r>
              <a:rPr lang="de-DE" sz="3400" b="1" dirty="0">
                <a:ln/>
                <a:solidFill>
                  <a:schemeClr val="bg1"/>
                </a:solidFill>
              </a:rPr>
              <a:t> Profile</a:t>
            </a:r>
            <a:endParaRPr lang="en-GB" sz="3400" b="1" dirty="0">
              <a:ln/>
              <a:solidFill>
                <a:schemeClr val="bg1"/>
              </a:solidFill>
            </a:endParaRPr>
          </a:p>
        </p:txBody>
      </p:sp>
      <p:sp>
        <p:nvSpPr>
          <p:cNvPr id="20" name="Google Shape;55;p13">
            <a:extLst>
              <a:ext uri="{FF2B5EF4-FFF2-40B4-BE49-F238E27FC236}">
                <a16:creationId xmlns:a16="http://schemas.microsoft.com/office/drawing/2014/main" id="{99DFCC19-4E29-4531-B893-4EBE21DB92AC}"/>
              </a:ext>
            </a:extLst>
          </p:cNvPr>
          <p:cNvSpPr txBox="1">
            <a:spLocks noGrp="1"/>
          </p:cNvSpPr>
          <p:nvPr>
            <p:ph type="subTitle" idx="1"/>
          </p:nvPr>
        </p:nvSpPr>
        <p:spPr>
          <a:xfrm>
            <a:off x="311700" y="2276339"/>
            <a:ext cx="4511192" cy="3810643"/>
          </a:xfrm>
          <a:prstGeom prst="rect">
            <a:avLst/>
          </a:prstGeom>
        </p:spPr>
        <p:txBody>
          <a:bodyPr spcFirstLastPara="1" vert="horz" wrap="square" lIns="91425" tIns="91425" rIns="91425" bIns="91425" rtlCol="0" anchor="t" anchorCtr="0">
            <a:noAutofit/>
          </a:bodyPr>
          <a:lstStyle/>
          <a:p>
            <a:pPr algn="l"/>
            <a:r>
              <a:rPr lang="de-DE" b="1" dirty="0"/>
              <a:t>John A., 39 </a:t>
            </a:r>
            <a:r>
              <a:rPr lang="de-DE" b="1" dirty="0" err="1"/>
              <a:t>years</a:t>
            </a:r>
            <a:r>
              <a:rPr lang="de-DE" b="1" dirty="0"/>
              <a:t> </a:t>
            </a:r>
            <a:r>
              <a:rPr lang="de-DE" b="1" dirty="0" err="1"/>
              <a:t>old</a:t>
            </a:r>
            <a:endParaRPr lang="de-DE" b="1" dirty="0"/>
          </a:p>
          <a:p>
            <a:pPr marL="285750" indent="-285750" algn="l">
              <a:buFont typeface="Arial" panose="020B0604020202020204" pitchFamily="34" charset="0"/>
              <a:buChar char="•"/>
            </a:pPr>
            <a:r>
              <a:rPr lang="de-DE" dirty="0"/>
              <a:t>Trainer </a:t>
            </a:r>
            <a:r>
              <a:rPr lang="de-DE" dirty="0" err="1"/>
              <a:t>and</a:t>
            </a:r>
            <a:r>
              <a:rPr lang="de-DE" dirty="0"/>
              <a:t> Project/Service Developer</a:t>
            </a:r>
          </a:p>
          <a:p>
            <a:pPr marL="285750" indent="-285750" algn="l">
              <a:buFont typeface="Arial" panose="020B0604020202020204" pitchFamily="34" charset="0"/>
              <a:buChar char="•"/>
            </a:pPr>
            <a:r>
              <a:rPr lang="de-DE" dirty="0"/>
              <a:t>Education: </a:t>
            </a:r>
          </a:p>
          <a:p>
            <a:pPr marL="628650" lvl="1" indent="-285750" algn="l">
              <a:buFont typeface="Arial" panose="020B0604020202020204" pitchFamily="34" charset="0"/>
              <a:buChar char="•"/>
            </a:pPr>
            <a:r>
              <a:rPr lang="de-DE" dirty="0"/>
              <a:t>MA in </a:t>
            </a:r>
            <a:r>
              <a:rPr lang="de-DE" dirty="0" err="1"/>
              <a:t>Sociology</a:t>
            </a:r>
            <a:r>
              <a:rPr lang="de-DE" dirty="0"/>
              <a:t>; Education in </a:t>
            </a:r>
            <a:r>
              <a:rPr lang="de-DE" dirty="0" err="1"/>
              <a:t>internet</a:t>
            </a:r>
            <a:r>
              <a:rPr lang="de-DE" dirty="0"/>
              <a:t> design</a:t>
            </a:r>
          </a:p>
          <a:p>
            <a:pPr marL="628650" lvl="1" indent="-285750" algn="l">
              <a:buFont typeface="Arial" panose="020B0604020202020204" pitchFamily="34" charset="0"/>
              <a:buChar char="•"/>
            </a:pPr>
            <a:r>
              <a:rPr lang="de-DE" dirty="0"/>
              <a:t>Background in IT </a:t>
            </a:r>
            <a:r>
              <a:rPr lang="de-DE" dirty="0" err="1"/>
              <a:t>as</a:t>
            </a:r>
            <a:r>
              <a:rPr lang="de-DE" dirty="0"/>
              <a:t> Project Manager</a:t>
            </a:r>
          </a:p>
          <a:p>
            <a:pPr marL="285750" indent="-285750" algn="l">
              <a:buFont typeface="Arial" panose="020B0604020202020204" pitchFamily="34" charset="0"/>
              <a:buChar char="•"/>
            </a:pPr>
            <a:r>
              <a:rPr lang="de-DE" dirty="0"/>
              <a:t>Working </a:t>
            </a:r>
            <a:r>
              <a:rPr lang="de-DE" dirty="0" err="1"/>
              <a:t>fields</a:t>
            </a:r>
            <a:r>
              <a:rPr lang="de-DE" dirty="0"/>
              <a:t>:</a:t>
            </a:r>
          </a:p>
          <a:p>
            <a:pPr marL="628650" lvl="1" indent="-285750" algn="l">
              <a:buFont typeface="Arial" panose="020B0604020202020204" pitchFamily="34" charset="0"/>
              <a:buChar char="•"/>
            </a:pPr>
            <a:r>
              <a:rPr lang="de-DE" dirty="0"/>
              <a:t>Organisation </a:t>
            </a:r>
            <a:r>
              <a:rPr lang="de-DE" dirty="0" err="1"/>
              <a:t>and</a:t>
            </a:r>
            <a:r>
              <a:rPr lang="de-DE" dirty="0"/>
              <a:t> </a:t>
            </a:r>
            <a:r>
              <a:rPr lang="de-DE" dirty="0" err="1"/>
              <a:t>delivery</a:t>
            </a:r>
            <a:r>
              <a:rPr lang="de-DE" dirty="0"/>
              <a:t> </a:t>
            </a:r>
            <a:r>
              <a:rPr lang="de-DE" dirty="0" err="1"/>
              <a:t>of</a:t>
            </a:r>
            <a:r>
              <a:rPr lang="de-DE" dirty="0"/>
              <a:t> international </a:t>
            </a:r>
            <a:r>
              <a:rPr lang="de-DE" dirty="0" err="1"/>
              <a:t>courses</a:t>
            </a:r>
            <a:r>
              <a:rPr lang="de-DE" dirty="0"/>
              <a:t> in digital </a:t>
            </a:r>
            <a:r>
              <a:rPr lang="de-DE" dirty="0" err="1"/>
              <a:t>inclusion</a:t>
            </a:r>
            <a:r>
              <a:rPr lang="de-DE" dirty="0"/>
              <a:t> </a:t>
            </a:r>
            <a:r>
              <a:rPr lang="de-DE" dirty="0" err="1"/>
              <a:t>and</a:t>
            </a:r>
            <a:r>
              <a:rPr lang="de-DE" dirty="0"/>
              <a:t> </a:t>
            </a:r>
            <a:r>
              <a:rPr lang="de-DE" dirty="0" err="1"/>
              <a:t>new</a:t>
            </a:r>
            <a:r>
              <a:rPr lang="de-DE" dirty="0"/>
              <a:t> </a:t>
            </a:r>
            <a:r>
              <a:rPr lang="de-DE" dirty="0" err="1"/>
              <a:t>ways</a:t>
            </a:r>
            <a:r>
              <a:rPr lang="de-DE" dirty="0"/>
              <a:t> </a:t>
            </a:r>
            <a:r>
              <a:rPr lang="de-DE" dirty="0" err="1"/>
              <a:t>of</a:t>
            </a:r>
            <a:r>
              <a:rPr lang="de-DE" dirty="0"/>
              <a:t> </a:t>
            </a:r>
            <a:r>
              <a:rPr lang="de-DE" dirty="0" err="1"/>
              <a:t>learning</a:t>
            </a:r>
            <a:endParaRPr lang="de-DE" dirty="0"/>
          </a:p>
          <a:p>
            <a:pPr marL="628650" lvl="1" indent="-285750" algn="l">
              <a:buFont typeface="Arial" panose="020B0604020202020204" pitchFamily="34" charset="0"/>
              <a:buChar char="•"/>
            </a:pPr>
            <a:r>
              <a:rPr lang="de-DE" dirty="0"/>
              <a:t>Development </a:t>
            </a:r>
            <a:r>
              <a:rPr lang="de-DE" dirty="0" err="1"/>
              <a:t>of</a:t>
            </a:r>
            <a:r>
              <a:rPr lang="de-DE" dirty="0"/>
              <a:t> </a:t>
            </a:r>
            <a:r>
              <a:rPr lang="de-DE" dirty="0" err="1"/>
              <a:t>new</a:t>
            </a:r>
            <a:r>
              <a:rPr lang="de-DE" dirty="0"/>
              <a:t> </a:t>
            </a:r>
            <a:r>
              <a:rPr lang="de-DE" dirty="0" err="1"/>
              <a:t>course</a:t>
            </a:r>
            <a:r>
              <a:rPr lang="de-DE" dirty="0"/>
              <a:t> </a:t>
            </a:r>
            <a:r>
              <a:rPr lang="de-DE" dirty="0" err="1"/>
              <a:t>offers</a:t>
            </a:r>
            <a:endParaRPr lang="de-DE" dirty="0"/>
          </a:p>
          <a:p>
            <a:pPr marL="628650" lvl="1" indent="-285750" algn="l">
              <a:buFont typeface="Arial" panose="020B0604020202020204" pitchFamily="34" charset="0"/>
              <a:buChar char="•"/>
            </a:pPr>
            <a:r>
              <a:rPr lang="de-DE" dirty="0"/>
              <a:t>Development </a:t>
            </a:r>
            <a:r>
              <a:rPr lang="de-DE" dirty="0" err="1"/>
              <a:t>of</a:t>
            </a:r>
            <a:r>
              <a:rPr lang="de-DE" dirty="0"/>
              <a:t> EU-Projects</a:t>
            </a:r>
          </a:p>
        </p:txBody>
      </p:sp>
      <p:sp>
        <p:nvSpPr>
          <p:cNvPr id="4" name="Rectangle 8">
            <a:extLst>
              <a:ext uri="{FF2B5EF4-FFF2-40B4-BE49-F238E27FC236}">
                <a16:creationId xmlns:a16="http://schemas.microsoft.com/office/drawing/2014/main" id="{963F6A1B-1C51-4094-8C5A-A8309CF7357D}"/>
              </a:ext>
            </a:extLst>
          </p:cNvPr>
          <p:cNvSpPr>
            <a:spLocks noChangeArrowheads="1"/>
          </p:cNvSpPr>
          <p:nvPr/>
        </p:nvSpPr>
        <p:spPr bwMode="auto">
          <a:xfrm>
            <a:off x="524425" y="540251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sp>
        <p:nvSpPr>
          <p:cNvPr id="5" name="Rectangle 9">
            <a:extLst>
              <a:ext uri="{FF2B5EF4-FFF2-40B4-BE49-F238E27FC236}">
                <a16:creationId xmlns:a16="http://schemas.microsoft.com/office/drawing/2014/main" id="{BA2C4D59-F262-436E-97CC-486DAA8FFE34}"/>
              </a:ext>
            </a:extLst>
          </p:cNvPr>
          <p:cNvSpPr>
            <a:spLocks noChangeArrowheads="1"/>
          </p:cNvSpPr>
          <p:nvPr/>
        </p:nvSpPr>
        <p:spPr bwMode="auto">
          <a:xfrm>
            <a:off x="524425" y="58597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SE"/>
          </a:p>
        </p:txBody>
      </p:sp>
      <p:pic>
        <p:nvPicPr>
          <p:cNvPr id="16" name="Picture 15" descr="A close up of a logo&#10;&#10;Description automatically generated">
            <a:extLst>
              <a:ext uri="{FF2B5EF4-FFF2-40B4-BE49-F238E27FC236}">
                <a16:creationId xmlns:a16="http://schemas.microsoft.com/office/drawing/2014/main" id="{A8E2F5AB-E497-4F45-A0C0-930EA33079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4425" y="6307332"/>
            <a:ext cx="1710047" cy="408041"/>
          </a:xfrm>
          <a:prstGeom prst="rect">
            <a:avLst/>
          </a:prstGeom>
        </p:spPr>
      </p:pic>
      <p:sp>
        <p:nvSpPr>
          <p:cNvPr id="17" name="Rectangle 16">
            <a:extLst>
              <a:ext uri="{FF2B5EF4-FFF2-40B4-BE49-F238E27FC236}">
                <a16:creationId xmlns:a16="http://schemas.microsoft.com/office/drawing/2014/main" id="{5B09F719-24EC-4DDC-90A3-71AE68B7B41D}"/>
              </a:ext>
            </a:extLst>
          </p:cNvPr>
          <p:cNvSpPr/>
          <p:nvPr/>
        </p:nvSpPr>
        <p:spPr>
          <a:xfrm>
            <a:off x="2771988" y="6346041"/>
            <a:ext cx="2991525" cy="369332"/>
          </a:xfrm>
          <a:prstGeom prst="rect">
            <a:avLst/>
          </a:prstGeom>
        </p:spPr>
        <p:txBody>
          <a:bodyPr wrap="none">
            <a:spAutoFit/>
          </a:bodyPr>
          <a:lstStyle/>
          <a:p>
            <a:pPr algn="ctr">
              <a:spcAft>
                <a:spcPts val="0"/>
              </a:spcAft>
            </a:pPr>
            <a:r>
              <a:rPr lang="en-US" dirty="0">
                <a:solidFill>
                  <a:srgbClr val="000000"/>
                </a:solidFill>
                <a:latin typeface="Trebuchet MS" panose="020B0603020202020204" pitchFamily="34" charset="0"/>
                <a:ea typeface="Calibri" panose="020F0502020204030204" pitchFamily="34" charset="0"/>
                <a:cs typeface="Times New Roman" panose="02020603050405020304" pitchFamily="18" charset="0"/>
              </a:rPr>
              <a:t>2018-1-AT01-KA202-039242</a:t>
            </a:r>
            <a:endParaRPr lang="en-SE" dirty="0">
              <a:latin typeface="Trebuchet MS" panose="020B0603020202020204" pitchFamily="34" charset="0"/>
              <a:ea typeface="Calibri" panose="020F0502020204030204" pitchFamily="34" charset="0"/>
              <a:cs typeface="Times New Roman" panose="02020603050405020304" pitchFamily="18" charset="0"/>
            </a:endParaRPr>
          </a:p>
        </p:txBody>
      </p:sp>
      <p:pic>
        <p:nvPicPr>
          <p:cNvPr id="2" name="Grafik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8684" y="2204192"/>
            <a:ext cx="2983616" cy="2898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echteck 2"/>
          <p:cNvSpPr/>
          <p:nvPr/>
        </p:nvSpPr>
        <p:spPr>
          <a:xfrm>
            <a:off x="5832451" y="5161040"/>
            <a:ext cx="2826415" cy="276999"/>
          </a:xfrm>
          <a:prstGeom prst="rect">
            <a:avLst/>
          </a:prstGeom>
        </p:spPr>
        <p:txBody>
          <a:bodyPr wrap="none">
            <a:spAutoFit/>
          </a:bodyPr>
          <a:lstStyle/>
          <a:p>
            <a:r>
              <a:rPr lang="en-US" sz="1200" dirty="0">
                <a:solidFill>
                  <a:srgbClr val="111111"/>
                </a:solidFill>
                <a:latin typeface="-apple-system"/>
              </a:rPr>
              <a:t>Photo by </a:t>
            </a:r>
            <a:r>
              <a:rPr lang="en-US" sz="1200" dirty="0">
                <a:solidFill>
                  <a:srgbClr val="767676"/>
                </a:solidFill>
                <a:latin typeface="-apple-system"/>
                <a:hlinkClick r:id="rId5"/>
              </a:rPr>
              <a:t>Marius </a:t>
            </a:r>
            <a:r>
              <a:rPr lang="en-US" sz="1200" dirty="0" err="1">
                <a:solidFill>
                  <a:srgbClr val="767676"/>
                </a:solidFill>
                <a:latin typeface="-apple-system"/>
                <a:hlinkClick r:id="rId5"/>
              </a:rPr>
              <a:t>Ciocirlan</a:t>
            </a:r>
            <a:r>
              <a:rPr lang="en-US" sz="1200" dirty="0">
                <a:solidFill>
                  <a:srgbClr val="111111"/>
                </a:solidFill>
                <a:latin typeface="-apple-system"/>
              </a:rPr>
              <a:t> on </a:t>
            </a:r>
            <a:r>
              <a:rPr lang="en-US" sz="1200" dirty="0" err="1">
                <a:solidFill>
                  <a:srgbClr val="767676"/>
                </a:solidFill>
                <a:latin typeface="-apple-system"/>
                <a:hlinkClick r:id="rId6"/>
              </a:rPr>
              <a:t>Unsplash</a:t>
            </a:r>
            <a:endParaRPr lang="de-AT" sz="1200" dirty="0"/>
          </a:p>
        </p:txBody>
      </p:sp>
    </p:spTree>
    <p:extLst>
      <p:ext uri="{BB962C8B-B14F-4D97-AF65-F5344CB8AC3E}">
        <p14:creationId xmlns:p14="http://schemas.microsoft.com/office/powerpoint/2010/main" val="157664920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4.0_Template_PPT.pptx" id="{BE5B8B3B-EF03-4840-A88D-FA8D295AF0A1}" vid="{38676A41-D09E-4BFD-A57E-8CC614ECDB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T4.0_Template_PPT</Template>
  <TotalTime>0</TotalTime>
  <Words>1787</Words>
  <Application>Microsoft Office PowerPoint</Application>
  <PresentationFormat>Bildschirmpräsentation (4:3)</PresentationFormat>
  <Paragraphs>335</Paragraphs>
  <Slides>35</Slides>
  <Notes>32</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35</vt:i4>
      </vt:variant>
    </vt:vector>
  </HeadingPairs>
  <TitlesOfParts>
    <vt:vector size="41" baseType="lpstr">
      <vt:lpstr>-apple-system</vt:lpstr>
      <vt:lpstr>Arial</vt:lpstr>
      <vt:lpstr>Calibri</vt:lpstr>
      <vt:lpstr>Times New Roman</vt:lpstr>
      <vt:lpstr>Trebuchet MS</vt:lpstr>
      <vt:lpstr>Office</vt:lpstr>
      <vt:lpstr>Talent 4.0 –  Talent Management for SMEs Training Programme</vt:lpstr>
      <vt:lpstr> Module 01: Check-in to  Talent Management 4.0</vt:lpstr>
      <vt:lpstr>Learning Unit 01:  Talent Management 4.0 – what is it and why should I buy into it?</vt:lpstr>
      <vt:lpstr>Learning Outcomes</vt:lpstr>
      <vt:lpstr>Contents of learning unit 01</vt:lpstr>
      <vt:lpstr>What is Talent? (I)</vt:lpstr>
      <vt:lpstr>What is Talent? (II)</vt:lpstr>
      <vt:lpstr>Case 01 – Company Profile</vt:lpstr>
      <vt:lpstr>Case 01- Staff Profile</vt:lpstr>
      <vt:lpstr>Case 01 – Talent, why?</vt:lpstr>
      <vt:lpstr>Case 02 – Company Profile</vt:lpstr>
      <vt:lpstr>Case 02- Staff Profile</vt:lpstr>
      <vt:lpstr>Case 02 – Talent, why?</vt:lpstr>
      <vt:lpstr>What is Talent? (II)</vt:lpstr>
      <vt:lpstr>Wall of Talents</vt:lpstr>
      <vt:lpstr>What is Talent? (III)</vt:lpstr>
      <vt:lpstr>Definitions of the  Talent in a business context</vt:lpstr>
      <vt:lpstr>Definitions of the  Talent in a business context (II)</vt:lpstr>
      <vt:lpstr>What is Talent Management?</vt:lpstr>
      <vt:lpstr>The Integrated Talent Management System by Svea von Hehn</vt:lpstr>
      <vt:lpstr>Understanding the Background (I)</vt:lpstr>
      <vt:lpstr>Understanding the Background (II)</vt:lpstr>
      <vt:lpstr>Understanding the Background (III)</vt:lpstr>
      <vt:lpstr>Understanding the Background (IV)</vt:lpstr>
      <vt:lpstr>Understanding the Background (V)</vt:lpstr>
      <vt:lpstr>Understanding the Background (VI)</vt:lpstr>
      <vt:lpstr>Understanding the Background (VII)</vt:lpstr>
      <vt:lpstr>Talent Management 4.0</vt:lpstr>
      <vt:lpstr>Creating or revising your Creed</vt:lpstr>
      <vt:lpstr>Creating or revising your Creed (II)</vt:lpstr>
      <vt:lpstr>Creating or revising your Creed (III)</vt:lpstr>
      <vt:lpstr>Creating or revising your Creed (III)</vt:lpstr>
      <vt:lpstr>Summary/Conclusion</vt:lpstr>
      <vt:lpstr>Sources</vt:lpstr>
      <vt:lpstr>Thank you for watching! </vt:lpstr>
    </vt:vector>
  </TitlesOfParts>
  <Company>WKO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Kenneth OE Sundin</dc:creator>
  <cp:lastModifiedBy>Thomas Tröbinger</cp:lastModifiedBy>
  <cp:revision>87</cp:revision>
  <dcterms:created xsi:type="dcterms:W3CDTF">2019-12-09T12:18:42Z</dcterms:created>
  <dcterms:modified xsi:type="dcterms:W3CDTF">2020-10-27T12:38:25Z</dcterms:modified>
</cp:coreProperties>
</file>